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8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8" r:id="rId23"/>
    <p:sldId id="281" r:id="rId24"/>
    <p:sldId id="282" r:id="rId25"/>
    <p:sldId id="283" r:id="rId26"/>
    <p:sldId id="284" r:id="rId27"/>
    <p:sldId id="289" r:id="rId28"/>
    <p:sldId id="285" r:id="rId29"/>
    <p:sldId id="286" r:id="rId30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349" autoAdjust="0"/>
  </p:normalViewPr>
  <p:slideViewPr>
    <p:cSldViewPr>
      <p:cViewPr varScale="1">
        <p:scale>
          <a:sx n="80" d="100"/>
          <a:sy n="80" d="100"/>
        </p:scale>
        <p:origin x="132" y="8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1595D-A7BD-4A5B-8ACA-F965BC6CC017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562C9-732F-443B-A1C3-50E41A363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0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en-US" altLang="ko-KR" dirty="0"/>
              <a:t>standalone </a:t>
            </a:r>
            <a:r>
              <a:rPr lang="ko-KR" altLang="en-US" dirty="0"/>
              <a:t>주제는 </a:t>
            </a:r>
            <a:r>
              <a:rPr lang="en-US" altLang="ko-KR" dirty="0"/>
              <a:t>CNN</a:t>
            </a:r>
            <a:r>
              <a:rPr lang="ko-KR" altLang="en-US" dirty="0"/>
              <a:t>의 기초에 대해 다루어 볼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78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en-US" altLang="ko-KR" dirty="0"/>
              <a:t>filter</a:t>
            </a:r>
            <a:r>
              <a:rPr lang="ko-KR" altLang="en-US" dirty="0"/>
              <a:t>를 사용하게 되면 </a:t>
            </a: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en-US" altLang="ko-KR" dirty="0"/>
              <a:t>activation map</a:t>
            </a:r>
            <a:r>
              <a:rPr lang="ko-KR" altLang="en-US" dirty="0"/>
              <a:t>이 나오게 됩니다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en-US" altLang="ko-KR" dirty="0"/>
              <a:t>depth </a:t>
            </a:r>
            <a:r>
              <a:rPr lang="ko-KR" altLang="en-US" dirty="0"/>
              <a:t>방향으로 쌓으면 파란색과 같은 층이 결과물로써 나오게 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다음에는 </a:t>
            </a:r>
            <a:r>
              <a:rPr lang="en-US" altLang="ko-KR" dirty="0"/>
              <a:t>10</a:t>
            </a:r>
            <a:r>
              <a:rPr lang="ko-KR" altLang="en-US" dirty="0"/>
              <a:t>개의 필터를 씌우게 되면 다음 초록색과 같은 층이 나오게 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이런식으로</a:t>
            </a:r>
            <a:r>
              <a:rPr lang="ko-KR" altLang="en-US" dirty="0"/>
              <a:t> 계속 이미지의 특징을 추출해 나가게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91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저 </a:t>
            </a:r>
            <a:r>
              <a:rPr lang="en-US" altLang="ko-KR" dirty="0"/>
              <a:t>CNN</a:t>
            </a:r>
            <a:r>
              <a:rPr lang="ko-KR" altLang="en-US" dirty="0"/>
              <a:t>을 시각화를 해보면 다음과 같은 모양이 나온다고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계층을 보면 색상</a:t>
            </a:r>
            <a:r>
              <a:rPr lang="en-US" altLang="ko-KR" dirty="0"/>
              <a:t>, edge</a:t>
            </a:r>
            <a:r>
              <a:rPr lang="ko-KR" altLang="en-US" dirty="0"/>
              <a:t>등 각 영역마다 다양한 모양을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아래층으로 갈 수록 복잡한 정보를 다루는 것을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앞서 본 고양이 피질 실험과 유사한 결과로</a:t>
            </a:r>
            <a:endParaRPr lang="en-US" altLang="ko-KR" dirty="0"/>
          </a:p>
          <a:p>
            <a:r>
              <a:rPr lang="ko-KR" altLang="en-US" dirty="0"/>
              <a:t>얕은 레이어에서는 </a:t>
            </a:r>
            <a:r>
              <a:rPr lang="ko-KR" altLang="en-US" dirty="0" err="1"/>
              <a:t>엣지</a:t>
            </a:r>
            <a:r>
              <a:rPr lang="en-US" altLang="ko-KR" dirty="0"/>
              <a:t>, </a:t>
            </a:r>
            <a:r>
              <a:rPr lang="ko-KR" altLang="en-US" dirty="0"/>
              <a:t>색상 같은 단순한 정보를 다루는 필터를 사용하지만</a:t>
            </a:r>
            <a:endParaRPr lang="en-US" altLang="ko-KR" dirty="0"/>
          </a:p>
          <a:p>
            <a:r>
              <a:rPr lang="ko-KR" altLang="en-US" dirty="0"/>
              <a:t>깊이 들어갈 수록 복잡한 </a:t>
            </a:r>
            <a:r>
              <a:rPr lang="en-US" altLang="ko-KR" dirty="0"/>
              <a:t>feature</a:t>
            </a:r>
            <a:r>
              <a:rPr lang="ko-KR" altLang="en-US" dirty="0"/>
              <a:t>를 다루는 것을 보실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44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이에 대해 좀 더 자세히 살펴보게 되면</a:t>
            </a:r>
            <a:endParaRPr lang="en-US" altLang="ko-KR" dirty="0"/>
          </a:p>
          <a:p>
            <a:r>
              <a:rPr lang="ko-KR" altLang="en-US" dirty="0"/>
              <a:t>첫번째 레이어에서는 다음과 같은 필터들이 만들어지게 되고 이미지 상에서 밑에 있는 부분들과 같은 부분들에 크게 반응하였는데요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ko-KR" altLang="en-US" dirty="0" err="1"/>
              <a:t>엣지나</a:t>
            </a:r>
            <a:r>
              <a:rPr lang="en-US" altLang="ko-KR" dirty="0"/>
              <a:t>, </a:t>
            </a:r>
            <a:r>
              <a:rPr lang="ko-KR" altLang="en-US" dirty="0"/>
              <a:t>특정 색상 같은 단순한 정보에 크게 반응하였다고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08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레이어가 깊어지면 깊어질수록 </a:t>
            </a:r>
            <a:r>
              <a:rPr lang="ko-KR" altLang="en-US" dirty="0" err="1"/>
              <a:t>원이라던지</a:t>
            </a:r>
            <a:r>
              <a:rPr lang="en-US" altLang="ko-KR" dirty="0"/>
              <a:t>, </a:t>
            </a:r>
            <a:r>
              <a:rPr lang="ko-KR" altLang="en-US" dirty="0"/>
              <a:t>선이 겹쳐져 있는 </a:t>
            </a:r>
            <a:r>
              <a:rPr lang="ko-KR" altLang="en-US" dirty="0" err="1"/>
              <a:t>형태라던지</a:t>
            </a:r>
            <a:r>
              <a:rPr lang="en-US" altLang="ko-KR" dirty="0"/>
              <a:t>, </a:t>
            </a:r>
            <a:r>
              <a:rPr lang="ko-KR" altLang="en-US" dirty="0"/>
              <a:t>각진 형태 같은 좀 더 복잡한 형태들을 보고 있음을 확인하실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헌데 </a:t>
            </a:r>
            <a:r>
              <a:rPr lang="ko-KR" altLang="en-US" dirty="0" err="1"/>
              <a:t>앞앞</a:t>
            </a:r>
            <a:r>
              <a:rPr lang="ko-KR" altLang="en-US" dirty="0"/>
              <a:t> 슬라이드에서 봤던 </a:t>
            </a:r>
            <a:r>
              <a:rPr lang="en-US" altLang="ko-KR" dirty="0"/>
              <a:t>feature</a:t>
            </a:r>
            <a:r>
              <a:rPr lang="ko-KR" altLang="en-US" dirty="0"/>
              <a:t>들과는 다르게 지금은 보이는 레이어들이 무엇을 나타내는지 어떻게 알 수 있는 것일까요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앞에서 봤던 것은 필터를 그대로 이미지화 한 것으로 </a:t>
            </a:r>
            <a:r>
              <a:rPr lang="ko-KR" altLang="en-US" dirty="0" err="1"/>
              <a:t>첫단을</a:t>
            </a:r>
            <a:r>
              <a:rPr lang="ko-KR" altLang="en-US" dirty="0"/>
              <a:t> 제외하고는 차원수가 높아지기 때문에 사람이 직관적으로 알아볼 수 있는 </a:t>
            </a:r>
            <a:r>
              <a:rPr lang="en-US" altLang="ko-KR" dirty="0"/>
              <a:t>visualization</a:t>
            </a:r>
            <a:r>
              <a:rPr lang="ko-KR" altLang="en-US" dirty="0"/>
              <a:t>형태가 나오지 않지만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지금 보고 계신 것은 복잡한 계산을 통해 해당 필터를 활성화하는데 이미지의 어떤 부분이 활성화가 되는데 영향을 미쳤는지 히트박스를 치고</a:t>
            </a:r>
            <a:r>
              <a:rPr lang="en-US" altLang="ko-KR" dirty="0"/>
              <a:t>, </a:t>
            </a:r>
            <a:r>
              <a:rPr lang="ko-KR" altLang="en-US" dirty="0"/>
              <a:t>그 부분을 잘라서 보여주고 있는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</a:t>
            </a:r>
            <a:r>
              <a:rPr lang="en-US" altLang="ko-KR" dirty="0"/>
              <a:t>CNN visualization</a:t>
            </a:r>
            <a:r>
              <a:rPr lang="ko-KR" altLang="en-US" dirty="0"/>
              <a:t>이라고 하는데 자세한 것은 </a:t>
            </a:r>
            <a:r>
              <a:rPr lang="en-US" altLang="ko-KR" dirty="0"/>
              <a:t>cs231n 14</a:t>
            </a:r>
            <a:r>
              <a:rPr lang="ko-KR" altLang="en-US" dirty="0"/>
              <a:t>강 강의에 나오니 그때 확인하시면 되실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478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더 깊게 들어가면 사람의 형태</a:t>
            </a:r>
            <a:r>
              <a:rPr lang="en-US" altLang="ko-KR" dirty="0"/>
              <a:t>, </a:t>
            </a:r>
            <a:r>
              <a:rPr lang="ko-KR" altLang="en-US" dirty="0"/>
              <a:t>기학학적 문양</a:t>
            </a:r>
            <a:r>
              <a:rPr lang="en-US" altLang="ko-KR" dirty="0"/>
              <a:t>, </a:t>
            </a:r>
            <a:r>
              <a:rPr lang="ko-KR" altLang="en-US" dirty="0"/>
              <a:t>글씨들</a:t>
            </a:r>
            <a:r>
              <a:rPr lang="en-US" altLang="ko-KR" dirty="0"/>
              <a:t>, </a:t>
            </a:r>
            <a:r>
              <a:rPr lang="ko-KR" altLang="en-US" dirty="0"/>
              <a:t>바퀴의 형태 같은 고차원형태를 보는 것을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121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더 깊게 들어가면 강아지 얼굴</a:t>
            </a:r>
            <a:r>
              <a:rPr lang="en-US" altLang="ko-KR" dirty="0"/>
              <a:t>, </a:t>
            </a:r>
            <a:r>
              <a:rPr lang="ko-KR" altLang="en-US" dirty="0"/>
              <a:t>꽃의 형태 같은 점점 더 깊은 정보를 </a:t>
            </a:r>
            <a:r>
              <a:rPr lang="ko-KR" altLang="en-US" dirty="0" err="1"/>
              <a:t>다룰수</a:t>
            </a:r>
            <a:r>
              <a:rPr lang="ko-KR" altLang="en-US" dirty="0"/>
              <a:t> 있게 되는 것을 확인하실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8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그림은 보통 </a:t>
            </a:r>
            <a:r>
              <a:rPr lang="en-US" altLang="ko-KR" dirty="0"/>
              <a:t>conv net</a:t>
            </a:r>
            <a:r>
              <a:rPr lang="ko-KR" altLang="en-US" dirty="0"/>
              <a:t>의 기본 구조를 나타낸 것인데요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conv</a:t>
            </a:r>
            <a:r>
              <a:rPr lang="ko-KR" altLang="en-US" dirty="0"/>
              <a:t>와 </a:t>
            </a:r>
            <a:r>
              <a:rPr lang="en-US" altLang="ko-KR" dirty="0"/>
              <a:t>activation </a:t>
            </a:r>
            <a:r>
              <a:rPr lang="ko-KR" altLang="en-US" dirty="0"/>
              <a:t>연산을 반복하면서 중간중간 </a:t>
            </a:r>
            <a:r>
              <a:rPr lang="en-US" altLang="ko-KR" dirty="0"/>
              <a:t>POOL</a:t>
            </a:r>
            <a:r>
              <a:rPr lang="ko-KR" altLang="en-US" dirty="0"/>
              <a:t>이란 레이어를 적용하여 주고</a:t>
            </a:r>
            <a:r>
              <a:rPr lang="en-US" altLang="ko-KR" dirty="0"/>
              <a:t>, </a:t>
            </a:r>
            <a:r>
              <a:rPr lang="ko-KR" altLang="en-US" dirty="0"/>
              <a:t>마지막에 </a:t>
            </a:r>
            <a:r>
              <a:rPr lang="en-US" altLang="ko-KR" dirty="0"/>
              <a:t>FC</a:t>
            </a:r>
            <a:r>
              <a:rPr lang="ko-KR" altLang="en-US" dirty="0"/>
              <a:t>레이어를 적용해주는 모습을 확인하실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POOL</a:t>
            </a:r>
            <a:r>
              <a:rPr lang="ko-KR" altLang="en-US" dirty="0"/>
              <a:t>이 무엇인지는 나중에 설명하도록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3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Pooling Layer</a:t>
            </a:r>
            <a:r>
              <a:rPr lang="ko-KR" altLang="en-US" dirty="0"/>
              <a:t>와 </a:t>
            </a:r>
            <a:r>
              <a:rPr lang="en-US" altLang="ko-KR" dirty="0"/>
              <a:t>FC layer</a:t>
            </a:r>
            <a:r>
              <a:rPr lang="ko-KR" altLang="en-US" dirty="0"/>
              <a:t>로 들어가기 이전에 </a:t>
            </a:r>
            <a:r>
              <a:rPr lang="en-US" altLang="ko-KR" dirty="0"/>
              <a:t>CNN</a:t>
            </a:r>
            <a:r>
              <a:rPr lang="ko-KR" altLang="en-US" dirty="0"/>
              <a:t>의 </a:t>
            </a:r>
            <a:r>
              <a:rPr lang="en-US" altLang="ko-KR" dirty="0"/>
              <a:t>dimensionality</a:t>
            </a:r>
            <a:r>
              <a:rPr lang="ko-KR" altLang="en-US" dirty="0"/>
              <a:t>에 대해 다룰 것인데요</a:t>
            </a:r>
            <a:endParaRPr lang="en-US" altLang="ko-KR" dirty="0"/>
          </a:p>
          <a:p>
            <a:r>
              <a:rPr lang="ko-KR" altLang="en-US" dirty="0"/>
              <a:t>여기 </a:t>
            </a:r>
            <a:r>
              <a:rPr lang="en-US" altLang="ko-KR" dirty="0"/>
              <a:t>7X7 </a:t>
            </a:r>
            <a:r>
              <a:rPr lang="ko-KR" altLang="en-US" dirty="0"/>
              <a:t>이미지에 </a:t>
            </a:r>
            <a:r>
              <a:rPr lang="en-US" altLang="ko-KR" dirty="0"/>
              <a:t>3X3 </a:t>
            </a:r>
            <a:r>
              <a:rPr lang="ko-KR" altLang="en-US" dirty="0"/>
              <a:t>사이즈의 필터를 적용하면 결과값의 크기가 어떻게 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필터가 이렇게 </a:t>
            </a:r>
            <a:r>
              <a:rPr lang="en-US" altLang="ko-KR" dirty="0"/>
              <a:t>5</a:t>
            </a:r>
            <a:r>
              <a:rPr lang="ko-KR" altLang="en-US" dirty="0"/>
              <a:t>번 이동하면서 </a:t>
            </a:r>
            <a:r>
              <a:rPr lang="en-US" altLang="ko-KR" dirty="0"/>
              <a:t>5</a:t>
            </a:r>
            <a:r>
              <a:rPr lang="ko-KR" altLang="en-US" dirty="0"/>
              <a:t>만큼의 결과가 나오고</a:t>
            </a:r>
            <a:endParaRPr lang="en-US" altLang="ko-KR" dirty="0"/>
          </a:p>
          <a:p>
            <a:r>
              <a:rPr lang="ko-KR" altLang="en-US" dirty="0"/>
              <a:t>필터가 이렇게 </a:t>
            </a:r>
            <a:r>
              <a:rPr lang="en-US" altLang="ko-KR" dirty="0"/>
              <a:t>5</a:t>
            </a:r>
            <a:r>
              <a:rPr lang="ko-KR" altLang="en-US" dirty="0"/>
              <a:t>번 이동하면서 </a:t>
            </a:r>
            <a:r>
              <a:rPr lang="en-US" altLang="ko-KR" dirty="0"/>
              <a:t>5</a:t>
            </a:r>
            <a:r>
              <a:rPr lang="ko-KR" altLang="en-US" dirty="0"/>
              <a:t>만큼의 결과가 나와</a:t>
            </a:r>
            <a:endParaRPr lang="en-US" altLang="ko-KR" dirty="0"/>
          </a:p>
          <a:p>
            <a:r>
              <a:rPr lang="ko-KR" altLang="en-US" dirty="0"/>
              <a:t>최종적으로 </a:t>
            </a:r>
            <a:r>
              <a:rPr lang="en-US" altLang="ko-KR" dirty="0"/>
              <a:t>5X5</a:t>
            </a:r>
            <a:r>
              <a:rPr lang="ko-KR" altLang="en-US" dirty="0"/>
              <a:t>사이즈의 결과물이 나오게 될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28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는 다음과 같은 수식에 의해 나오게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stride</a:t>
            </a:r>
            <a:r>
              <a:rPr lang="ko-KR" altLang="en-US" dirty="0"/>
              <a:t>는 필터가 한번에 이동하는 거리를 의미합니다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stride</a:t>
            </a:r>
            <a:r>
              <a:rPr lang="ko-KR" altLang="en-US" dirty="0"/>
              <a:t>를 키우게 되면 특성을 손실할 가능성이 높아지지만 중복된 특징 추출을 막는 효과가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strid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으로 설정하게 되면 </a:t>
            </a:r>
            <a:r>
              <a:rPr lang="en-US" altLang="ko-KR" dirty="0"/>
              <a:t>2.33</a:t>
            </a:r>
            <a:r>
              <a:rPr lang="ko-KR" altLang="en-US" dirty="0"/>
              <a:t>이 나오는 모습을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stride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이라고 하더라도 </a:t>
            </a:r>
            <a:r>
              <a:rPr lang="en-US" altLang="ko-KR" dirty="0" err="1"/>
              <a:t>resul</a:t>
            </a:r>
            <a:r>
              <a:rPr lang="ko-KR" altLang="en-US" dirty="0"/>
              <a:t>는 항상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보다 작아지는 것을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CNN</a:t>
            </a:r>
            <a:r>
              <a:rPr lang="ko-KR" altLang="en-US" dirty="0"/>
              <a:t>이 깊어지기도 전에 학습에 사용할 데이터가 부족해질 수도 있다는 것을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모서리에 있는 정보들은 가운데 있는 정보들보다 적게 사용되어지고 많이 버려지게 된다는 단점이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22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말한 문제들을 해결하기 위해 이미지를 감싸는 </a:t>
            </a:r>
            <a:r>
              <a:rPr lang="en-US" altLang="ko-KR" dirty="0" err="1"/>
              <a:t>paddin</a:t>
            </a:r>
            <a:r>
              <a:rPr lang="ko-KR" altLang="en-US" dirty="0"/>
              <a:t>을 진행한 뒤</a:t>
            </a:r>
            <a:r>
              <a:rPr lang="en-US" altLang="ko-KR" dirty="0"/>
              <a:t>, </a:t>
            </a:r>
            <a:r>
              <a:rPr lang="ko-KR" altLang="en-US" dirty="0"/>
              <a:t>필터를 적용하게 되는데요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다음과 같이 </a:t>
            </a:r>
            <a:r>
              <a:rPr lang="en-US" altLang="ko-KR" dirty="0"/>
              <a:t>1</a:t>
            </a:r>
            <a:r>
              <a:rPr lang="ko-KR" altLang="en-US" dirty="0"/>
              <a:t>픽셀의 패딩을 진행한 후 </a:t>
            </a:r>
            <a:r>
              <a:rPr lang="en-US" altLang="ko-KR" dirty="0"/>
              <a:t>3X3</a:t>
            </a:r>
            <a:r>
              <a:rPr lang="ko-KR" altLang="en-US" dirty="0"/>
              <a:t>사이즈의 필터를 다시 적용해보면 원본과 같은 행렬 사이즈를 지닌 결과물이 나오는 것을 확인하실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stride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일 때 원본과 같은 행렬 사이즈의 결과물을 얻기 위해서는 패딩을 얼마나 적용해야 하는지 알려주고 있는데요</a:t>
            </a:r>
            <a:endParaRPr lang="en-US" altLang="ko-KR" dirty="0"/>
          </a:p>
          <a:p>
            <a:r>
              <a:rPr lang="en-US" altLang="ko-KR" dirty="0"/>
              <a:t>(F-1)/2</a:t>
            </a:r>
            <a:r>
              <a:rPr lang="ko-KR" altLang="en-US" dirty="0"/>
              <a:t>사이즈의 패딩을 적용하면 된다고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77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MLP</a:t>
            </a:r>
            <a:r>
              <a:rPr lang="ko-KR" altLang="en-US" dirty="0"/>
              <a:t>의 문제에 대해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21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이미지에 대해 </a:t>
            </a:r>
            <a:r>
              <a:rPr lang="en-US" altLang="ko-KR" dirty="0"/>
              <a:t>conv</a:t>
            </a:r>
            <a:r>
              <a:rPr lang="ko-KR" altLang="en-US" dirty="0"/>
              <a:t>연산을 진행하게 되면 어떤 결과물이 나오는지 알려주는 페이지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수식 쭉 말하기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96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뉴런의 관점에서 </a:t>
            </a:r>
            <a:r>
              <a:rPr lang="en-US" altLang="ko-KR" dirty="0"/>
              <a:t>conv net</a:t>
            </a:r>
            <a:r>
              <a:rPr lang="ko-KR" altLang="en-US" dirty="0"/>
              <a:t>을 다시 한번 살펴보게 되면</a:t>
            </a:r>
            <a:r>
              <a:rPr lang="en-US" altLang="ko-KR" dirty="0"/>
              <a:t>, </a:t>
            </a:r>
            <a:r>
              <a:rPr lang="ko-KR" altLang="en-US" dirty="0"/>
              <a:t>뉴런 하나는 이미지에 대해 </a:t>
            </a:r>
            <a:r>
              <a:rPr lang="en-US" altLang="ko-KR" dirty="0"/>
              <a:t>filter</a:t>
            </a:r>
            <a:r>
              <a:rPr lang="ko-KR" altLang="en-US" dirty="0"/>
              <a:t> </a:t>
            </a:r>
            <a:r>
              <a:rPr lang="ko-KR" altLang="en-US" dirty="0" err="1"/>
              <a:t>사이즈만큼을</a:t>
            </a:r>
            <a:r>
              <a:rPr lang="ko-KR" altLang="en-US" dirty="0"/>
              <a:t> 본다고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 보이는 옆에 있는 뉴런들은 같은 영역에 대해 다른 필터를 가지고 같은 영역을 보고 서로 다른 피처를 </a:t>
            </a:r>
            <a:r>
              <a:rPr lang="ko-KR" altLang="en-US" dirty="0" err="1"/>
              <a:t>추출해내었다고</a:t>
            </a:r>
            <a:r>
              <a:rPr lang="ko-KR" altLang="en-US" dirty="0"/>
              <a:t> 볼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이렇게 한 뉴런이 이미지에서 보는 영역을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Lucida Grande"/>
              </a:rPr>
              <a:t>Receptive-field</a:t>
            </a:r>
            <a:r>
              <a:rPr lang="ko-KR" altLang="en-US" dirty="0"/>
              <a:t>라고 하는데요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263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층이 깊이 있는 뉴런일수록 앞에서 사용한 뉴런들을 지역적으로 묶어서 사용하기 때문에 더 큰 </a:t>
            </a:r>
            <a:r>
              <a:rPr lang="en-US" altLang="ko-KR" dirty="0"/>
              <a:t>receptive </a:t>
            </a:r>
            <a:r>
              <a:rPr lang="ko-KR" altLang="en-US" dirty="0"/>
              <a:t>필드를 보고 있다고 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 여기서 빨간색 영역을 본 뉴런은 다음에 위치하고</a:t>
            </a:r>
            <a:r>
              <a:rPr lang="en-US" altLang="ko-KR" dirty="0"/>
              <a:t>, </a:t>
            </a:r>
            <a:r>
              <a:rPr lang="ko-KR" altLang="en-US" dirty="0"/>
              <a:t>보라색 영역을 본 뉴런은 다음에 위치하고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파란색 영역을 본 뉴런은 다음에 위치하고</a:t>
            </a:r>
            <a:r>
              <a:rPr lang="en-US" altLang="ko-KR" dirty="0"/>
              <a:t>, </a:t>
            </a:r>
            <a:r>
              <a:rPr lang="ko-KR" altLang="en-US" dirty="0"/>
              <a:t>초록색 영역을 본 뉴런은 다음에 위치하게 되는데요</a:t>
            </a:r>
            <a:endParaRPr lang="en-US" altLang="ko-KR" dirty="0"/>
          </a:p>
          <a:p>
            <a:r>
              <a:rPr lang="ko-KR" altLang="en-US" dirty="0"/>
              <a:t>이 뉴런들로 이 파란색 뉴런을 만들게 되니</a:t>
            </a:r>
            <a:r>
              <a:rPr lang="en-US" altLang="ko-KR" dirty="0"/>
              <a:t>, </a:t>
            </a:r>
            <a:r>
              <a:rPr lang="ko-KR" altLang="en-US" dirty="0"/>
              <a:t>곧 이 파란색 뉴런은 앞선 뉴런들보다 더 큰 </a:t>
            </a:r>
            <a:r>
              <a:rPr lang="en-US" altLang="ko-KR" dirty="0"/>
              <a:t>receptive </a:t>
            </a:r>
            <a:r>
              <a:rPr lang="ko-KR" altLang="en-US" dirty="0"/>
              <a:t>필드를 보고 있다고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뿐만 아니라 </a:t>
            </a:r>
            <a:r>
              <a:rPr lang="en-US" altLang="ko-KR" dirty="0"/>
              <a:t>depth</a:t>
            </a:r>
            <a:r>
              <a:rPr lang="ko-KR" altLang="en-US" dirty="0"/>
              <a:t>방향으로 모두 다 다른 특징을 추출하는 뉴런들이 </a:t>
            </a:r>
            <a:r>
              <a:rPr lang="ko-KR" altLang="en-US" dirty="0" err="1"/>
              <a:t>쌓여있는데</a:t>
            </a:r>
            <a:r>
              <a:rPr lang="ko-KR" altLang="en-US" dirty="0"/>
              <a:t> 이 뉴런들을 통해 이 파란색 영역의 뉴런을 만들게 됨으로 점점 깊어지면 깊어질수록 다양한 피처들이 조합된 복잡한 것을 </a:t>
            </a:r>
            <a:r>
              <a:rPr lang="ko-KR" altLang="en-US" dirty="0" err="1"/>
              <a:t>볼수</a:t>
            </a:r>
            <a:r>
              <a:rPr lang="ko-KR" altLang="en-US" dirty="0"/>
              <a:t> 있게끔 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9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pooling </a:t>
            </a:r>
            <a:r>
              <a:rPr lang="ko-KR" altLang="en-US" dirty="0"/>
              <a:t>과 </a:t>
            </a:r>
            <a:r>
              <a:rPr lang="en-US" altLang="ko-KR" dirty="0"/>
              <a:t>FC Layer</a:t>
            </a:r>
            <a:r>
              <a:rPr lang="ko-KR" altLang="en-US" dirty="0"/>
              <a:t>에 대해 설명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623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931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풀링은</a:t>
            </a:r>
            <a:r>
              <a:rPr lang="ko-KR" altLang="en-US" dirty="0"/>
              <a:t> 결과물을 작은 사이즈로 줄이는 구조입니다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구조를 왜 사용하는 걸까요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이유는 단순합니다</a:t>
            </a:r>
            <a:r>
              <a:rPr lang="en-US" altLang="ko-KR" dirty="0"/>
              <a:t>. </a:t>
            </a:r>
            <a:r>
              <a:rPr lang="ko-KR" altLang="en-US" dirty="0"/>
              <a:t>앞서 얻은 </a:t>
            </a:r>
            <a:r>
              <a:rPr lang="en-US" altLang="ko-KR" dirty="0" err="1"/>
              <a:t>featur</a:t>
            </a:r>
            <a:r>
              <a:rPr lang="ko-KR" altLang="en-US" dirty="0" err="1"/>
              <a:t>맵의</a:t>
            </a:r>
            <a:r>
              <a:rPr lang="ko-KR" altLang="en-US" dirty="0"/>
              <a:t> 모든 </a:t>
            </a:r>
            <a:r>
              <a:rPr lang="en-US" altLang="ko-KR" dirty="0"/>
              <a:t>data</a:t>
            </a:r>
            <a:r>
              <a:rPr lang="ko-KR" altLang="en-US" dirty="0"/>
              <a:t>가 필요하지 않기 때문입니다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pooling</a:t>
            </a:r>
            <a:r>
              <a:rPr lang="ko-KR" altLang="en-US" dirty="0"/>
              <a:t>을 통해 이미지의 사이즈를 줄이는 과정을 통해 한 픽셀과 그 주변이 가지는 의미를 좀 더 </a:t>
            </a:r>
            <a:r>
              <a:rPr lang="ko-KR" altLang="en-US" dirty="0" err="1"/>
              <a:t>높여줄수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</a:t>
            </a:r>
            <a:r>
              <a:rPr lang="en-US" altLang="ko-KR" dirty="0"/>
              <a:t>1000X1000 </a:t>
            </a:r>
            <a:r>
              <a:rPr lang="ko-KR" altLang="en-US" dirty="0"/>
              <a:t>고해상도 이미지에서 어떤 픽셀과 그 주변에 </a:t>
            </a:r>
            <a:r>
              <a:rPr lang="ko-KR" altLang="en-US" dirty="0" err="1"/>
              <a:t>이웃해있는</a:t>
            </a:r>
            <a:r>
              <a:rPr lang="ko-KR" altLang="en-US" dirty="0"/>
              <a:t> 픽셀들을 보는 것보다는 </a:t>
            </a:r>
            <a:endParaRPr lang="en-US" altLang="ko-KR" dirty="0"/>
          </a:p>
          <a:p>
            <a:r>
              <a:rPr lang="en-US" altLang="ko-KR" dirty="0"/>
              <a:t>32X32</a:t>
            </a:r>
            <a:r>
              <a:rPr lang="ko-KR" altLang="en-US" dirty="0"/>
              <a:t>이미지에서 어떤 픽셀과 그 주변에 </a:t>
            </a:r>
            <a:r>
              <a:rPr lang="ko-KR" altLang="en-US" dirty="0" err="1"/>
              <a:t>이웃해있는</a:t>
            </a:r>
            <a:r>
              <a:rPr lang="ko-KR" altLang="en-US" dirty="0"/>
              <a:t> 픽셀을 보는 것의 의미가 좀더 클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이미지의 사이즈에 맞춰 필터의 사이즈를 키워 파라미터의 개수를 늘리는 것보다는</a:t>
            </a:r>
            <a:endParaRPr lang="en-US" altLang="ko-KR" dirty="0"/>
          </a:p>
          <a:p>
            <a:r>
              <a:rPr lang="ko-KR" altLang="en-US" dirty="0"/>
              <a:t>다운 샘플링을 통해 </a:t>
            </a:r>
            <a:r>
              <a:rPr lang="en-US" altLang="ko-KR" dirty="0"/>
              <a:t>representation</a:t>
            </a:r>
            <a:r>
              <a:rPr lang="ko-KR" altLang="en-US" dirty="0"/>
              <a:t>을 좀 더 다루기 쉽게 만들어주고 </a:t>
            </a:r>
            <a:r>
              <a:rPr lang="ko-KR" altLang="en-US" dirty="0" err="1"/>
              <a:t>계산량을</a:t>
            </a:r>
            <a:r>
              <a:rPr lang="ko-KR" altLang="en-US" dirty="0"/>
              <a:t> 줄이는 것에 그 목적이 있다고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90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 dirty="0" err="1"/>
              <a:t>POOLing</a:t>
            </a:r>
            <a:r>
              <a:rPr lang="ko-KR" altLang="en-US" dirty="0"/>
              <a:t>의 경우 필터를 이동시키면서 그 영역에서 가장 큰 값만 추출하는 필터입니다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보통 이 </a:t>
            </a:r>
            <a:r>
              <a:rPr lang="en-US" altLang="ko-KR" dirty="0"/>
              <a:t>MAX pooling</a:t>
            </a:r>
            <a:r>
              <a:rPr lang="ko-KR" altLang="en-US" dirty="0"/>
              <a:t>을 많이 쓰게 되는데</a:t>
            </a:r>
            <a:r>
              <a:rPr lang="en-US" altLang="ko-KR" dirty="0"/>
              <a:t>, </a:t>
            </a:r>
            <a:r>
              <a:rPr lang="ko-KR" altLang="en-US" dirty="0"/>
              <a:t>여기서 각각의 값은 해당 뉴런이 반응한 정도라고 볼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CNN</a:t>
            </a:r>
            <a:r>
              <a:rPr lang="ko-KR" altLang="en-US" dirty="0"/>
              <a:t>의 목적에 따라 </a:t>
            </a:r>
            <a:r>
              <a:rPr lang="ko-KR" altLang="en-US" dirty="0" err="1"/>
              <a:t>다를수</a:t>
            </a:r>
            <a:r>
              <a:rPr lang="ko-KR" altLang="en-US" dirty="0"/>
              <a:t> 있기는 하지만 보통 뉴런이 많이 반응한 것에 관심이 있지</a:t>
            </a:r>
            <a:r>
              <a:rPr lang="en-US" altLang="ko-KR" dirty="0"/>
              <a:t>, </a:t>
            </a:r>
            <a:r>
              <a:rPr lang="ko-KR" altLang="en-US" dirty="0"/>
              <a:t>반응을 약하게 한 것에는 관심이 덜하기 때문에</a:t>
            </a:r>
            <a:endParaRPr lang="en-US" altLang="ko-KR" dirty="0"/>
          </a:p>
          <a:p>
            <a:r>
              <a:rPr lang="en-US" altLang="ko-KR" dirty="0"/>
              <a:t>MAX pooling</a:t>
            </a:r>
            <a:r>
              <a:rPr lang="ko-KR" altLang="en-US" dirty="0"/>
              <a:t>을 통해 가장 크게 반응한 뉴런의 값만 취하게 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국소적으로 </a:t>
            </a:r>
            <a:r>
              <a:rPr lang="ko-KR" altLang="en-US" dirty="0" err="1"/>
              <a:t>풀링을</a:t>
            </a:r>
            <a:r>
              <a:rPr lang="ko-KR" altLang="en-US" dirty="0"/>
              <a:t> 진행하기 때문에 </a:t>
            </a:r>
            <a:r>
              <a:rPr lang="ko-KR" altLang="en-US" dirty="0" err="1"/>
              <a:t>풀링은</a:t>
            </a:r>
            <a:r>
              <a:rPr lang="ko-KR" altLang="en-US" dirty="0"/>
              <a:t> 물체가 아주 작게 이동해도 불변한 값을 얻게 해주는 효과도 지니고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02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외에도 </a:t>
            </a:r>
            <a:r>
              <a:rPr lang="en-US" altLang="ko-KR" dirty="0" err="1"/>
              <a:t>avgpooling</a:t>
            </a:r>
            <a:r>
              <a:rPr lang="ko-KR" altLang="en-US" dirty="0"/>
              <a:t>이 있는데</a:t>
            </a:r>
            <a:r>
              <a:rPr lang="en-US" altLang="ko-KR" dirty="0"/>
              <a:t>, </a:t>
            </a:r>
            <a:r>
              <a:rPr lang="ko-KR" altLang="en-US" dirty="0"/>
              <a:t>반응이 크게 나온 중요한 부분이 있는데</a:t>
            </a:r>
            <a:r>
              <a:rPr lang="en-US" altLang="ko-KR" dirty="0"/>
              <a:t>, </a:t>
            </a:r>
            <a:r>
              <a:rPr lang="ko-KR" altLang="en-US" dirty="0"/>
              <a:t>주변에 따라 결과값이 작게 나와 손상될 수도 있고</a:t>
            </a:r>
            <a:r>
              <a:rPr lang="en-US" altLang="ko-KR" dirty="0"/>
              <a:t>, </a:t>
            </a:r>
            <a:r>
              <a:rPr lang="ko-KR" altLang="en-US" dirty="0"/>
              <a:t>반응이 </a:t>
            </a:r>
            <a:r>
              <a:rPr lang="ko-KR" altLang="en-US" dirty="0" err="1"/>
              <a:t>그냥저냥인</a:t>
            </a:r>
            <a:r>
              <a:rPr lang="ko-KR" altLang="en-US" dirty="0"/>
              <a:t> 부분들이 </a:t>
            </a:r>
            <a:r>
              <a:rPr lang="ko-KR" altLang="en-US" dirty="0" err="1"/>
              <a:t>모여있어서</a:t>
            </a:r>
            <a:r>
              <a:rPr lang="ko-KR" altLang="en-US" dirty="0"/>
              <a:t> </a:t>
            </a:r>
            <a:r>
              <a:rPr lang="en-US" altLang="ko-KR" dirty="0"/>
              <a:t>avg</a:t>
            </a:r>
            <a:r>
              <a:rPr lang="ko-KR" altLang="en-US" dirty="0" err="1"/>
              <a:t>풀링</a:t>
            </a:r>
            <a:r>
              <a:rPr lang="ko-KR" altLang="en-US" dirty="0"/>
              <a:t> 결과로 봤을 때는 엄청 크게 나온 부분과 구별이 안되는 등 여러 문제가 발생할 수 있기 때문에 보통 </a:t>
            </a:r>
            <a:r>
              <a:rPr lang="en-US" altLang="ko-KR" dirty="0"/>
              <a:t>max pooling</a:t>
            </a:r>
            <a:r>
              <a:rPr lang="ko-KR" altLang="en-US" dirty="0"/>
              <a:t>을 쓴다고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67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이미지에서는 </a:t>
            </a:r>
            <a:r>
              <a:rPr lang="en-US" altLang="ko-KR" dirty="0"/>
              <a:t>Fully connect </a:t>
            </a:r>
            <a:r>
              <a:rPr lang="ko-KR" altLang="en-US" dirty="0"/>
              <a:t>레이어가 좋지 못하다는 이야기를 한 적이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이것은 이미지같이 정보가 너무 고차원일때의 이야기이고</a:t>
            </a:r>
            <a:r>
              <a:rPr lang="en-US" altLang="ko-KR" dirty="0"/>
              <a:t>, </a:t>
            </a:r>
            <a:r>
              <a:rPr lang="ko-KR" altLang="en-US" dirty="0"/>
              <a:t>만약 정보 집약적인 벡터를 입력을 넣어준다면</a:t>
            </a:r>
            <a:endParaRPr lang="en-US" altLang="ko-KR" dirty="0"/>
          </a:p>
          <a:p>
            <a:r>
              <a:rPr lang="ko-KR" altLang="en-US" dirty="0"/>
              <a:t>출력 레이어의 요소를 만들 때</a:t>
            </a:r>
            <a:r>
              <a:rPr lang="en-US" altLang="ko-KR" dirty="0"/>
              <a:t>, </a:t>
            </a:r>
            <a:r>
              <a:rPr lang="ko-KR" altLang="en-US" dirty="0"/>
              <a:t>요소 하나하나를 입력 벡터를 모두 고려해서 만들어줄 필요가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저희가 앞서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레이어를 쭉 거쳐주면서 거대한 이미지를 작지만 눈이나 코의 유무 같은 중요한 정보를 집약한 벡터로 만들어주었기 때문에</a:t>
            </a:r>
            <a:endParaRPr lang="en-US" altLang="ko-KR" dirty="0"/>
          </a:p>
          <a:p>
            <a:r>
              <a:rPr lang="ko-KR" altLang="en-US" dirty="0"/>
              <a:t>마지막에는 </a:t>
            </a:r>
            <a:r>
              <a:rPr lang="en-US" altLang="ko-KR" dirty="0"/>
              <a:t>FC </a:t>
            </a:r>
            <a:r>
              <a:rPr lang="ko-KR" altLang="en-US" dirty="0"/>
              <a:t>레이어를 통해 입력 벡터의 모든 요소들을 모두 보고</a:t>
            </a:r>
            <a:r>
              <a:rPr lang="en-US" altLang="ko-KR" dirty="0"/>
              <a:t>, </a:t>
            </a:r>
            <a:r>
              <a:rPr lang="en-US" altLang="ko-KR" dirty="0" err="1"/>
              <a:t>classificatio</a:t>
            </a:r>
            <a:r>
              <a:rPr lang="ko-KR" altLang="en-US" dirty="0"/>
              <a:t>등을 할 수 있게끔 만들어주는 것이 적합하다고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68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정리하면 이미지가 들어왔을 때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레이어를 거쳐주면서 이미지에서 점점 더 복잡한 </a:t>
            </a:r>
            <a:r>
              <a:rPr lang="ko-KR" altLang="en-US" dirty="0" err="1"/>
              <a:t>피쳐들을</a:t>
            </a:r>
            <a:r>
              <a:rPr lang="ko-KR" altLang="en-US" dirty="0"/>
              <a:t> 뽑고</a:t>
            </a:r>
            <a:r>
              <a:rPr lang="en-US" altLang="ko-KR" dirty="0"/>
              <a:t>, </a:t>
            </a:r>
            <a:r>
              <a:rPr lang="ko-KR" altLang="en-US" dirty="0"/>
              <a:t>최종적으로 </a:t>
            </a:r>
            <a:r>
              <a:rPr lang="en-US" altLang="ko-KR" dirty="0"/>
              <a:t>FC</a:t>
            </a:r>
            <a:r>
              <a:rPr lang="ko-KR" altLang="en-US" dirty="0"/>
              <a:t>레이어를 통해 추출된 </a:t>
            </a:r>
            <a:r>
              <a:rPr lang="ko-KR" altLang="en-US" dirty="0" err="1"/>
              <a:t>피쳐들로부터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등을 구분하는 일을 하는 것이 </a:t>
            </a:r>
            <a:r>
              <a:rPr lang="en-US" altLang="ko-KR" dirty="0"/>
              <a:t>CNN</a:t>
            </a:r>
            <a:r>
              <a:rPr lang="ko-KR" altLang="en-US" dirty="0"/>
              <a:t>이라고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89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문제는 파라미터의 개수가 너무 많아지게 된다는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파라미터가 증가한다는 것은 모델 </a:t>
            </a:r>
            <a:r>
              <a:rPr lang="en-US" altLang="ko-KR" dirty="0"/>
              <a:t>capacity</a:t>
            </a:r>
            <a:r>
              <a:rPr lang="ko-KR" altLang="en-US" dirty="0"/>
              <a:t>가 너무 커진다는 것을 의미하고 이는 훈련시간의 증가와 </a:t>
            </a:r>
            <a:r>
              <a:rPr lang="en-US" altLang="ko-KR" dirty="0"/>
              <a:t>overfitting</a:t>
            </a:r>
            <a:r>
              <a:rPr lang="ko-KR" altLang="en-US" dirty="0"/>
              <a:t>의 문제가 발생할 가능성이 있다는 것을 의미합니다</a:t>
            </a:r>
            <a:r>
              <a:rPr lang="en-US" altLang="ko-KR" dirty="0"/>
              <a:t>. -&gt; </a:t>
            </a:r>
            <a:r>
              <a:rPr lang="ko-KR" altLang="en-US" dirty="0"/>
              <a:t>필요이상으로 복잡해지면 문제를 일반화 시키는 것이 아니라 </a:t>
            </a:r>
            <a:r>
              <a:rPr lang="ko-KR" altLang="en-US" dirty="0" err="1"/>
              <a:t>외워버림</a:t>
            </a:r>
            <a:endParaRPr lang="en-US" altLang="ko-KR" dirty="0"/>
          </a:p>
          <a:p>
            <a:r>
              <a:rPr lang="ko-KR" altLang="en-US" dirty="0"/>
              <a:t>두번째는 이미지의 형상을 고려하지 않는다는 점입니다</a:t>
            </a:r>
            <a:r>
              <a:rPr lang="en-US" altLang="ko-KR" dirty="0"/>
              <a:t>. MLP</a:t>
            </a:r>
            <a:r>
              <a:rPr lang="ko-KR" altLang="en-US" dirty="0"/>
              <a:t>에서는 </a:t>
            </a:r>
            <a:r>
              <a:rPr lang="en-US" altLang="ko-KR" dirty="0"/>
              <a:t>input</a:t>
            </a:r>
            <a:r>
              <a:rPr lang="ko-KR" altLang="en-US" dirty="0"/>
              <a:t>이미지를 </a:t>
            </a:r>
            <a:r>
              <a:rPr lang="en-US" altLang="ko-KR" dirty="0"/>
              <a:t>1</a:t>
            </a:r>
            <a:r>
              <a:rPr lang="ko-KR" altLang="en-US" dirty="0"/>
              <a:t>차원으로 평탄화를 시킵니다</a:t>
            </a:r>
            <a:r>
              <a:rPr lang="en-US" altLang="ko-KR" dirty="0"/>
              <a:t>. image </a:t>
            </a:r>
            <a:r>
              <a:rPr lang="ko-KR" altLang="en-US" dirty="0"/>
              <a:t>내부에서의 </a:t>
            </a:r>
            <a:r>
              <a:rPr lang="en-US" altLang="ko-KR" dirty="0"/>
              <a:t>pixel</a:t>
            </a:r>
            <a:r>
              <a:rPr lang="ko-KR" altLang="en-US" dirty="0"/>
              <a:t>간의 관계를 전혀 고려하지 않기 때문에 </a:t>
            </a:r>
            <a:r>
              <a:rPr lang="ko-KR" altLang="en-US" dirty="0" err="1"/>
              <a:t>엣지</a:t>
            </a:r>
            <a:r>
              <a:rPr lang="ko-KR" altLang="en-US" dirty="0"/>
              <a:t> 같이 이미지의 유용한 정보를 활용하기가 힘들어집니다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 상에서 첫번째 픽셀과 마지막 픽셀은 서로 중요하지 않을 가능성이 높지만</a:t>
            </a:r>
            <a:r>
              <a:rPr lang="en-US" altLang="ko-KR" dirty="0"/>
              <a:t>, </a:t>
            </a:r>
            <a:r>
              <a:rPr lang="ko-KR" altLang="en-US" dirty="0"/>
              <a:t>다음 레이어를 구성하기 위해 다음과 같이</a:t>
            </a:r>
            <a:r>
              <a:rPr lang="en-US" altLang="ko-KR" dirty="0"/>
              <a:t>(</a:t>
            </a:r>
            <a:r>
              <a:rPr lang="ko-KR" altLang="en-US" dirty="0" err="1"/>
              <a:t>엔터</a:t>
            </a:r>
            <a:r>
              <a:rPr lang="en-US" altLang="ko-KR" dirty="0"/>
              <a:t>)</a:t>
            </a:r>
            <a:r>
              <a:rPr lang="ko-KR" altLang="en-US" dirty="0"/>
              <a:t> 모든 </a:t>
            </a:r>
            <a:r>
              <a:rPr lang="ko-KR" altLang="en-US" dirty="0" err="1"/>
              <a:t>픽셀값을</a:t>
            </a:r>
            <a:r>
              <a:rPr lang="ko-KR" altLang="en-US" dirty="0"/>
              <a:t> 받기 때문에 모델을 구성하는 가중치에서 전혀 의미 없는 파라미터가 많을 가능성이 높아집니다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01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은 앞서 말한 과도한 파라미터 개수의 문제와 지역적 문제를 해결합니다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 </a:t>
            </a:r>
            <a:r>
              <a:rPr lang="en-US" altLang="ko-KR" dirty="0"/>
              <a:t>CNN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무엇일까요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6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고양이의 뇌에 전극을 꽂고 선이 움직이거나</a:t>
            </a:r>
            <a:r>
              <a:rPr lang="en-US" altLang="ko-KR" dirty="0"/>
              <a:t>, </a:t>
            </a:r>
            <a:r>
              <a:rPr lang="ko-KR" altLang="en-US" dirty="0"/>
              <a:t>원이 움직이는 등의 단순한 그림을 보여주었을 때 뉴런의 반응을 살펴본 실험에 대한 그림인데요</a:t>
            </a:r>
            <a:endParaRPr lang="en-US" altLang="ko-KR" dirty="0"/>
          </a:p>
          <a:p>
            <a:r>
              <a:rPr lang="ko-KR" altLang="en-US" dirty="0"/>
              <a:t>여기에서 뇌가 이미지를 볼 때 이미지에서의 선의 유무</a:t>
            </a:r>
            <a:r>
              <a:rPr lang="en-US" altLang="ko-KR" dirty="0"/>
              <a:t>, </a:t>
            </a:r>
            <a:r>
              <a:rPr lang="ko-KR" altLang="en-US" dirty="0"/>
              <a:t>선의 두께</a:t>
            </a:r>
            <a:r>
              <a:rPr lang="en-US" altLang="ko-KR" dirty="0"/>
              <a:t>, </a:t>
            </a:r>
            <a:r>
              <a:rPr lang="ko-KR" altLang="en-US" dirty="0"/>
              <a:t>선의 방향 같은 굉장히 간단한 단위로 쪼개져서 뉴런이 활성화 된다는 사실을 알게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52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좀 더 연구를 진행해보니 이러한 뉴런들이 계층적인 구조를 지니고 있다는 사실을 알게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 시각 세포와 직접적으로 연결되어 있는 이런 얕은 부분에서는 빛이 있냐 없냐</a:t>
            </a:r>
            <a:r>
              <a:rPr lang="en-US" altLang="ko-KR" dirty="0"/>
              <a:t>, </a:t>
            </a:r>
            <a:r>
              <a:rPr lang="ko-KR" altLang="en-US" dirty="0"/>
              <a:t>선의 방향이 무엇이냐 같은 간단한 정보에 따라 활성화가 결정되고</a:t>
            </a:r>
            <a:endParaRPr lang="en-US" altLang="ko-KR" dirty="0"/>
          </a:p>
          <a:p>
            <a:r>
              <a:rPr lang="ko-KR" altLang="en-US" dirty="0"/>
              <a:t>깊게 들어가면 움직이느냐</a:t>
            </a:r>
            <a:r>
              <a:rPr lang="en-US" altLang="ko-KR" dirty="0"/>
              <a:t>, </a:t>
            </a:r>
            <a:r>
              <a:rPr lang="ko-KR" altLang="en-US" dirty="0"/>
              <a:t>돌아가느냐 같은 좀 더 복잡한 정보에 따라 활성화가 결정이 되고</a:t>
            </a:r>
            <a:endParaRPr lang="en-US" altLang="ko-KR" dirty="0"/>
          </a:p>
          <a:p>
            <a:r>
              <a:rPr lang="ko-KR" altLang="en-US" dirty="0"/>
              <a:t>더 깊게 들어가게 되면 선이 이어지냐</a:t>
            </a:r>
            <a:r>
              <a:rPr lang="en-US" altLang="ko-KR" dirty="0"/>
              <a:t>, </a:t>
            </a:r>
            <a:r>
              <a:rPr lang="ko-KR" altLang="en-US" dirty="0"/>
              <a:t>끊어지느냐 같은 정보를 처리하는 것을 관찰하고는</a:t>
            </a:r>
            <a:endParaRPr lang="en-US" altLang="ko-KR" dirty="0"/>
          </a:p>
          <a:p>
            <a:r>
              <a:rPr lang="ko-KR" altLang="en-US" dirty="0"/>
              <a:t>깊어지면 깊어질수록 더 복잡한 정보를 처리하게 된다는 사실을 알아내게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08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Convolutaion</a:t>
            </a:r>
            <a:r>
              <a:rPr lang="en-US" altLang="ko-KR" dirty="0"/>
              <a:t> layer</a:t>
            </a:r>
            <a:r>
              <a:rPr lang="ko-KR" altLang="en-US" dirty="0"/>
              <a:t>에서는 </a:t>
            </a:r>
            <a:r>
              <a:rPr lang="en-US" altLang="ko-KR" dirty="0"/>
              <a:t>MLP</a:t>
            </a:r>
            <a:r>
              <a:rPr lang="ko-KR" altLang="en-US" dirty="0"/>
              <a:t>와 달리 이미지를 펼치지 않으므로 지역적인 구조를 유지하려고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이미지는 그대로 두고</a:t>
            </a:r>
            <a:r>
              <a:rPr lang="en-US" altLang="ko-KR" dirty="0"/>
              <a:t>, </a:t>
            </a:r>
            <a:r>
              <a:rPr lang="ko-KR" altLang="en-US" dirty="0"/>
              <a:t>그보다 작은 필터를 이용하여 연산을 진행하게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보통 필터의 </a:t>
            </a:r>
            <a:r>
              <a:rPr lang="en-US" altLang="ko-KR" dirty="0"/>
              <a:t>depth</a:t>
            </a:r>
            <a:r>
              <a:rPr lang="ko-KR" altLang="en-US" dirty="0"/>
              <a:t>는 이미지와 같은 </a:t>
            </a:r>
            <a:r>
              <a:rPr lang="en-US" altLang="ko-KR" dirty="0"/>
              <a:t>depth</a:t>
            </a:r>
            <a:r>
              <a:rPr lang="ko-KR" altLang="en-US" dirty="0"/>
              <a:t>로 둡니다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필터는 이미지 위를 돌아다니면서 연산을 진행하게 되는데요</a:t>
            </a: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이미지와 필터의 겹치는 부분을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곱한후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sum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가중치를 더해서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activation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걸 때마다 “하나의”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output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나오게 됩니다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CNN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핵심은 이 필터를 학습하는 것이라고 할 수 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##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여기서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되어 있는 이유는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5x5x3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형태가 아니라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  75x1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형태입니다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18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연산을 필터가 전체 이미지 위를 돌아다니면서 수행하게 되면 필터에 대한 하나의 </a:t>
            </a:r>
            <a:r>
              <a:rPr lang="en-US" altLang="ko-KR" dirty="0"/>
              <a:t>activation </a:t>
            </a:r>
            <a:r>
              <a:rPr lang="ko-KR" altLang="en-US" dirty="0" err="1"/>
              <a:t>맵이</a:t>
            </a:r>
            <a:r>
              <a:rPr lang="ko-KR" altLang="en-US" dirty="0"/>
              <a:t> 만들게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 이런 </a:t>
            </a:r>
            <a:r>
              <a:rPr lang="en-US" altLang="ko-KR" dirty="0"/>
              <a:t>activation </a:t>
            </a:r>
            <a:r>
              <a:rPr lang="ko-KR" altLang="en-US" dirty="0" err="1"/>
              <a:t>맵은</a:t>
            </a:r>
            <a:r>
              <a:rPr lang="ko-KR" altLang="en-US" dirty="0"/>
              <a:t> 무엇을 의미할까요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이미지의 어떤 부분이 해당 필터로 인해 높은 값이 나왔다는 것은 그 이미지의 한 부분이 바로 필터가 찾고 있는 특징과 유사하다는 것을 의미합니다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activation</a:t>
            </a:r>
            <a:r>
              <a:rPr lang="ko-KR" altLang="en-US" dirty="0" err="1"/>
              <a:t>맵은</a:t>
            </a:r>
            <a:r>
              <a:rPr lang="ko-KR" altLang="en-US" dirty="0"/>
              <a:t> 이미지 상에서 필터가 찾고 있는 특징이 어디인지 알려주는 </a:t>
            </a:r>
            <a:r>
              <a:rPr lang="ko-KR" altLang="en-US" dirty="0" err="1"/>
              <a:t>맵이라고</a:t>
            </a:r>
            <a:r>
              <a:rPr lang="ko-KR" altLang="en-US" dirty="0"/>
              <a:t> 볼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44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필터마다 하나의 </a:t>
            </a:r>
            <a:r>
              <a:rPr lang="en-US" altLang="ko-KR" dirty="0"/>
              <a:t>activation </a:t>
            </a:r>
            <a:r>
              <a:rPr lang="ko-KR" altLang="en-US" dirty="0" err="1"/>
              <a:t>맵이</a:t>
            </a:r>
            <a:r>
              <a:rPr lang="ko-KR" altLang="en-US" dirty="0"/>
              <a:t> 나오게 되는데요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이미지 상에서 여러 개의 특징을 찾기 위해 여러 개의 필터를 적용하여 여러 개의 </a:t>
            </a:r>
            <a:r>
              <a:rPr lang="en-US" altLang="ko-KR" dirty="0"/>
              <a:t>activation </a:t>
            </a:r>
            <a:r>
              <a:rPr lang="ko-KR" altLang="en-US" dirty="0" err="1"/>
              <a:t>맵을</a:t>
            </a:r>
            <a:r>
              <a:rPr lang="ko-KR" altLang="en-US" dirty="0"/>
              <a:t> 만들게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562C9-732F-443B-A1C3-50E41A36373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4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5007" y="992251"/>
            <a:ext cx="559181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5007" y="1556130"/>
            <a:ext cx="8712835" cy="2814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714990" y="6497899"/>
            <a:ext cx="1310004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01685" y="2222754"/>
            <a:ext cx="278384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0" i="1" spc="5" dirty="0">
                <a:solidFill>
                  <a:srgbClr val="0A9F77"/>
                </a:solidFill>
                <a:latin typeface="Arial"/>
                <a:cs typeface="Arial"/>
              </a:rPr>
              <a:t>#20</a:t>
            </a:r>
            <a:endParaRPr sz="1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17" y="84836"/>
            <a:ext cx="115449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latin typeface="Arial"/>
                <a:cs typeface="Arial"/>
              </a:rPr>
              <a:t>Convolutional</a:t>
            </a:r>
            <a:r>
              <a:rPr sz="2800" spc="229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Net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505" dirty="0">
                <a:latin typeface="Arial"/>
                <a:cs typeface="Arial"/>
              </a:rPr>
              <a:t>:</a:t>
            </a:r>
            <a:r>
              <a:rPr sz="2800" spc="21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Sequence</a:t>
            </a:r>
            <a:r>
              <a:rPr sz="2800" spc="23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of</a:t>
            </a:r>
            <a:r>
              <a:rPr sz="2800" spc="21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Convolutional</a:t>
            </a:r>
            <a:r>
              <a:rPr sz="2800" spc="26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Layers,</a:t>
            </a:r>
            <a:r>
              <a:rPr sz="2800" spc="21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interspersed</a:t>
            </a:r>
            <a:r>
              <a:rPr sz="2800" spc="26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with</a:t>
            </a:r>
            <a:r>
              <a:rPr sz="2800" spc="21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activation</a:t>
            </a:r>
            <a:r>
              <a:rPr sz="2800" spc="22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477" y="1824351"/>
            <a:ext cx="10862702" cy="390804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8461" y="429555"/>
            <a:ext cx="7884834" cy="60225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424" y="486145"/>
            <a:ext cx="3381662" cy="57908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917681" y="6497899"/>
            <a:ext cx="1106805" cy="19431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latin typeface="Malgun Gothic"/>
                <a:cs typeface="Malgun Gothic"/>
              </a:rPr>
              <a:t>KAIST,</a:t>
            </a:r>
            <a:r>
              <a:rPr sz="1000" spc="-10" dirty="0">
                <a:latin typeface="Malgun Gothic"/>
                <a:cs typeface="Malgun Gothic"/>
              </a:rPr>
              <a:t> </a:t>
            </a:r>
            <a:r>
              <a:rPr sz="1000" spc="-5" dirty="0">
                <a:latin typeface="Malgun Gothic"/>
                <a:cs typeface="Malgun Gothic"/>
              </a:rPr>
              <a:t>cs492,</a:t>
            </a:r>
            <a:r>
              <a:rPr sz="1000" spc="-25" dirty="0">
                <a:latin typeface="Malgun Gothic"/>
                <a:cs typeface="Malgun Gothic"/>
              </a:rPr>
              <a:t> </a:t>
            </a:r>
            <a:r>
              <a:rPr sz="1000" spc="-5" dirty="0">
                <a:latin typeface="Malgun Gothic"/>
                <a:cs typeface="Malgun Gothic"/>
              </a:rPr>
              <a:t>2017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6581" y="414729"/>
            <a:ext cx="10638095" cy="557890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917681" y="6497899"/>
            <a:ext cx="1106805" cy="19431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latin typeface="Malgun Gothic"/>
                <a:cs typeface="Malgun Gothic"/>
              </a:rPr>
              <a:t>KAIST,</a:t>
            </a:r>
            <a:r>
              <a:rPr sz="1000" spc="-10" dirty="0">
                <a:latin typeface="Malgun Gothic"/>
                <a:cs typeface="Malgun Gothic"/>
              </a:rPr>
              <a:t> </a:t>
            </a:r>
            <a:r>
              <a:rPr sz="1000" spc="-5" dirty="0">
                <a:latin typeface="Malgun Gothic"/>
                <a:cs typeface="Malgun Gothic"/>
              </a:rPr>
              <a:t>cs492,</a:t>
            </a:r>
            <a:r>
              <a:rPr sz="1000" spc="-25" dirty="0">
                <a:latin typeface="Malgun Gothic"/>
                <a:cs typeface="Malgun Gothic"/>
              </a:rPr>
              <a:t> </a:t>
            </a:r>
            <a:r>
              <a:rPr sz="1000" spc="-5" dirty="0">
                <a:latin typeface="Malgun Gothic"/>
                <a:cs typeface="Malgun Gothic"/>
              </a:rPr>
              <a:t>2017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869" y="938000"/>
            <a:ext cx="11324126" cy="483033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917681" y="6497899"/>
            <a:ext cx="1106805" cy="19431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latin typeface="Malgun Gothic"/>
                <a:cs typeface="Malgun Gothic"/>
              </a:rPr>
              <a:t>KAIST,</a:t>
            </a:r>
            <a:r>
              <a:rPr sz="1000" spc="-10" dirty="0">
                <a:latin typeface="Malgun Gothic"/>
                <a:cs typeface="Malgun Gothic"/>
              </a:rPr>
              <a:t> </a:t>
            </a:r>
            <a:r>
              <a:rPr sz="1000" spc="-5" dirty="0">
                <a:latin typeface="Malgun Gothic"/>
                <a:cs typeface="Malgun Gothic"/>
              </a:rPr>
              <a:t>cs492,</a:t>
            </a:r>
            <a:r>
              <a:rPr sz="1000" spc="-25" dirty="0">
                <a:latin typeface="Malgun Gothic"/>
                <a:cs typeface="Malgun Gothic"/>
              </a:rPr>
              <a:t> </a:t>
            </a:r>
            <a:r>
              <a:rPr sz="1000" spc="-5" dirty="0">
                <a:latin typeface="Malgun Gothic"/>
                <a:cs typeface="Malgun Gothic"/>
              </a:rPr>
              <a:t>2017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92" y="84836"/>
            <a:ext cx="5548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latin typeface="Arial"/>
                <a:cs typeface="Arial"/>
              </a:rPr>
              <a:t>Neuron</a:t>
            </a:r>
            <a:r>
              <a:rPr sz="2800" spc="22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view</a:t>
            </a:r>
            <a:r>
              <a:rPr sz="2800" spc="21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of</a:t>
            </a:r>
            <a:r>
              <a:rPr sz="2800" spc="20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Convolutional</a:t>
            </a:r>
            <a:r>
              <a:rPr sz="2800" spc="25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Layer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0080" y="911929"/>
            <a:ext cx="8787475" cy="488887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72439"/>
            <a:ext cx="12192000" cy="57881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92" y="84836"/>
            <a:ext cx="4514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Arial"/>
                <a:cs typeface="Arial"/>
              </a:rPr>
              <a:t>Calculating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spatial</a:t>
            </a:r>
            <a:r>
              <a:rPr sz="2800" spc="16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dimension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6929" y="1247241"/>
            <a:ext cx="8804058" cy="45460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4FAC273-1961-4B04-AE86-566ABD83A546}"/>
              </a:ext>
            </a:extLst>
          </p:cNvPr>
          <p:cNvSpPr/>
          <p:nvPr/>
        </p:nvSpPr>
        <p:spPr>
          <a:xfrm>
            <a:off x="6595694" y="3400926"/>
            <a:ext cx="18288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F439B-6F8B-4473-90EC-26D07199F3C8}"/>
              </a:ext>
            </a:extLst>
          </p:cNvPr>
          <p:cNvSpPr txBox="1"/>
          <p:nvPr/>
        </p:nvSpPr>
        <p:spPr>
          <a:xfrm>
            <a:off x="8678409" y="3391996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5 x 5</a:t>
            </a:r>
          </a:p>
          <a:p>
            <a:r>
              <a:rPr lang="en-US" altLang="ko-KR" sz="5400" b="1" dirty="0"/>
              <a:t>result</a:t>
            </a:r>
            <a:endParaRPr lang="ko-KR" altLang="en-US" sz="5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92" y="84836"/>
            <a:ext cx="4514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Arial"/>
                <a:cs typeface="Arial"/>
              </a:rPr>
              <a:t>Calculating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spatial</a:t>
            </a:r>
            <a:r>
              <a:rPr sz="2800" spc="16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dimension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620" y="1207247"/>
            <a:ext cx="10632460" cy="42960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92" y="84836"/>
            <a:ext cx="2099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>
                <a:latin typeface="Arial"/>
                <a:cs typeface="Arial"/>
              </a:rPr>
              <a:t>Zero</a:t>
            </a:r>
            <a:r>
              <a:rPr sz="2800" spc="14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padding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952" y="1034848"/>
            <a:ext cx="11564400" cy="48046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0596" y="2881629"/>
            <a:ext cx="3427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latin typeface="Arial"/>
                <a:cs typeface="Arial"/>
              </a:rPr>
              <a:t>Problems</a:t>
            </a:r>
            <a:r>
              <a:rPr spc="235" dirty="0">
                <a:latin typeface="Arial"/>
                <a:cs typeface="Arial"/>
              </a:rPr>
              <a:t> </a:t>
            </a:r>
            <a:r>
              <a:rPr spc="-85" dirty="0">
                <a:latin typeface="Arial"/>
                <a:cs typeface="Arial"/>
              </a:rPr>
              <a:t>of</a:t>
            </a:r>
            <a:r>
              <a:rPr spc="229" dirty="0">
                <a:latin typeface="Arial"/>
                <a:cs typeface="Arial"/>
              </a:rPr>
              <a:t> </a:t>
            </a:r>
            <a:r>
              <a:rPr spc="-170" dirty="0">
                <a:latin typeface="Arial"/>
                <a:cs typeface="Arial"/>
              </a:rPr>
              <a:t>MLP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92" y="84836"/>
            <a:ext cx="297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latin typeface="Arial"/>
                <a:cs typeface="Arial"/>
              </a:rPr>
              <a:t>Dimension</a:t>
            </a:r>
            <a:r>
              <a:rPr sz="2800" spc="15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Formula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608" y="1415796"/>
            <a:ext cx="10830091" cy="37627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4768" y="1630582"/>
            <a:ext cx="7461315" cy="47125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392" y="84836"/>
            <a:ext cx="5548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latin typeface="Arial"/>
                <a:cs typeface="Arial"/>
              </a:rPr>
              <a:t>Neuron</a:t>
            </a:r>
            <a:r>
              <a:rPr sz="2800" spc="22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view</a:t>
            </a:r>
            <a:r>
              <a:rPr sz="2800" spc="21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of</a:t>
            </a:r>
            <a:r>
              <a:rPr sz="2800" spc="20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Convolutional</a:t>
            </a:r>
            <a:r>
              <a:rPr sz="2800" spc="25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Layer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B10A59B-0D2D-4C22-8F8E-C3052F9BB292}"/>
              </a:ext>
            </a:extLst>
          </p:cNvPr>
          <p:cNvSpPr/>
          <p:nvPr/>
        </p:nvSpPr>
        <p:spPr>
          <a:xfrm>
            <a:off x="2590800" y="3733800"/>
            <a:ext cx="2209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E5B5F-1674-4D16-BED6-5E75AE2E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27D504-CEC5-4AC8-9FD5-A0FBC57DF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4" y="0"/>
            <a:ext cx="12147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91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7488" y="2881629"/>
            <a:ext cx="4392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latin typeface="Arial"/>
                <a:cs typeface="Arial"/>
              </a:rPr>
              <a:t>Pooling</a:t>
            </a:r>
            <a:r>
              <a:rPr spc="229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and</a:t>
            </a:r>
            <a:r>
              <a:rPr spc="229" dirty="0">
                <a:latin typeface="Arial"/>
                <a:cs typeface="Arial"/>
              </a:rPr>
              <a:t> </a:t>
            </a:r>
            <a:r>
              <a:rPr spc="-185" dirty="0">
                <a:latin typeface="Arial"/>
                <a:cs typeface="Arial"/>
              </a:rPr>
              <a:t>FC</a:t>
            </a:r>
            <a:r>
              <a:rPr spc="229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Layer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72439"/>
            <a:ext cx="12192000" cy="57881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398" y="475639"/>
            <a:ext cx="8976717" cy="6130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2794" y="672677"/>
            <a:ext cx="9489080" cy="54654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2794" y="672677"/>
            <a:ext cx="9489080" cy="54654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679875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92" y="84836"/>
            <a:ext cx="3538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latin typeface="Arial"/>
                <a:cs typeface="Arial"/>
              </a:rPr>
              <a:t>Fully</a:t>
            </a:r>
            <a:r>
              <a:rPr sz="2800" spc="18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Connected</a:t>
            </a:r>
            <a:r>
              <a:rPr sz="2800" spc="21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Layer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04E1DD-4182-4758-B017-0C4E02C13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62" y="838200"/>
            <a:ext cx="4562475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72439"/>
            <a:ext cx="12192000" cy="57881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392" y="84836"/>
            <a:ext cx="10660380" cy="2909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Arial"/>
                <a:cs typeface="Arial"/>
              </a:rPr>
              <a:t>Number</a:t>
            </a:r>
            <a:r>
              <a:rPr sz="2800" spc="19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of</a:t>
            </a:r>
            <a:r>
              <a:rPr sz="2800" spc="19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parameters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575"/>
              </a:spcBef>
            </a:pPr>
            <a:r>
              <a:rPr sz="2800" spc="-55" dirty="0">
                <a:latin typeface="Arial"/>
                <a:cs typeface="Arial"/>
              </a:rPr>
              <a:t>Since</a:t>
            </a:r>
            <a:r>
              <a:rPr sz="2800" spc="19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a</a:t>
            </a:r>
            <a:r>
              <a:rPr sz="2800" spc="19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neuron</a:t>
            </a:r>
            <a:r>
              <a:rPr sz="2800" spc="22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is</a:t>
            </a:r>
            <a:r>
              <a:rPr sz="2800" spc="19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connected</a:t>
            </a:r>
            <a:r>
              <a:rPr sz="2800" spc="22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with</a:t>
            </a:r>
            <a:r>
              <a:rPr sz="2800" spc="19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every</a:t>
            </a:r>
            <a:r>
              <a:rPr sz="2800" spc="229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neurons</a:t>
            </a:r>
            <a:r>
              <a:rPr sz="2800" spc="21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in</a:t>
            </a:r>
            <a:r>
              <a:rPr sz="2800" spc="20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preceding</a:t>
            </a:r>
            <a:r>
              <a:rPr sz="2800" spc="19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layer,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number</a:t>
            </a:r>
            <a:r>
              <a:rPr sz="2800" spc="20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of</a:t>
            </a:r>
            <a:r>
              <a:rPr sz="2800" spc="204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parameters</a:t>
            </a:r>
            <a:r>
              <a:rPr sz="2800" spc="2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explodes</a:t>
            </a:r>
            <a:r>
              <a:rPr sz="2800" spc="22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as</a:t>
            </a:r>
            <a:r>
              <a:rPr sz="2800" spc="20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model</a:t>
            </a:r>
            <a:r>
              <a:rPr sz="2800" spc="21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gets</a:t>
            </a:r>
            <a:r>
              <a:rPr sz="2800" spc="20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deeper.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110" dirty="0">
                <a:latin typeface="Arial"/>
                <a:cs typeface="Arial"/>
              </a:rPr>
              <a:t>Some</a:t>
            </a:r>
            <a:r>
              <a:rPr sz="2800" spc="21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of</a:t>
            </a:r>
            <a:r>
              <a:rPr sz="2800" spc="20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the</a:t>
            </a:r>
            <a:r>
              <a:rPr sz="2800" spc="19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parameters</a:t>
            </a:r>
            <a:r>
              <a:rPr sz="2800" spc="24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are</a:t>
            </a:r>
            <a:r>
              <a:rPr sz="2800" spc="19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meaningless.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364928-8B69-41BA-8560-440F61012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4324350" cy="28289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CA00630-BE5D-417C-A1BF-12F148D26693}"/>
              </a:ext>
            </a:extLst>
          </p:cNvPr>
          <p:cNvSpPr/>
          <p:nvPr/>
        </p:nvSpPr>
        <p:spPr>
          <a:xfrm>
            <a:off x="4726482" y="3831511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49A40-4AA1-484C-940B-8059DBEB96B8}"/>
              </a:ext>
            </a:extLst>
          </p:cNvPr>
          <p:cNvSpPr/>
          <p:nvPr/>
        </p:nvSpPr>
        <p:spPr>
          <a:xfrm>
            <a:off x="7048500" y="2994406"/>
            <a:ext cx="228600" cy="342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0F4AAB8-D015-44CA-AC8C-A69F1776F140}"/>
              </a:ext>
            </a:extLst>
          </p:cNvPr>
          <p:cNvCxnSpPr>
            <a:cxnSpLocks/>
          </p:cNvCxnSpPr>
          <p:nvPr/>
        </p:nvCxnSpPr>
        <p:spPr>
          <a:xfrm>
            <a:off x="6477000" y="4593511"/>
            <a:ext cx="455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FB17A43-72FF-4BAA-8CD0-F570C86BEA38}"/>
              </a:ext>
            </a:extLst>
          </p:cNvPr>
          <p:cNvGrpSpPr/>
          <p:nvPr/>
        </p:nvGrpSpPr>
        <p:grpSpPr>
          <a:xfrm>
            <a:off x="465221" y="5053264"/>
            <a:ext cx="3657600" cy="533400"/>
            <a:chOff x="465221" y="5053264"/>
            <a:chExt cx="3657600" cy="5334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5738DE5-86C0-4203-9762-7A0EA1B623C6}"/>
                </a:ext>
              </a:extLst>
            </p:cNvPr>
            <p:cNvSpPr/>
            <p:nvPr/>
          </p:nvSpPr>
          <p:spPr>
            <a:xfrm>
              <a:off x="465221" y="5053264"/>
              <a:ext cx="3657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B18A393-E339-45FD-A598-5646EACB60A0}"/>
                </a:ext>
              </a:extLst>
            </p:cNvPr>
            <p:cNvCxnSpPr/>
            <p:nvPr/>
          </p:nvCxnSpPr>
          <p:spPr>
            <a:xfrm flipV="1">
              <a:off x="609600" y="5053264"/>
              <a:ext cx="335280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BEC6840-E352-4A8D-8D96-84D7A66A1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5400" y="5053264"/>
              <a:ext cx="2709264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AFD6E7B-D2F3-46FB-8E93-91B498D4743A}"/>
                </a:ext>
              </a:extLst>
            </p:cNvPr>
            <p:cNvCxnSpPr/>
            <p:nvPr/>
          </p:nvCxnSpPr>
          <p:spPr>
            <a:xfrm flipV="1">
              <a:off x="2009775" y="5053264"/>
              <a:ext cx="1952625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B34FE62-0E75-4835-8F96-78E98BD9F65D}"/>
                </a:ext>
              </a:extLst>
            </p:cNvPr>
            <p:cNvCxnSpPr/>
            <p:nvPr/>
          </p:nvCxnSpPr>
          <p:spPr>
            <a:xfrm flipV="1">
              <a:off x="2646134" y="5053264"/>
              <a:ext cx="1316266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AA7AFE5-A7C4-43C1-9FEA-438194FE72D6}"/>
                </a:ext>
              </a:extLst>
            </p:cNvPr>
            <p:cNvCxnSpPr/>
            <p:nvPr/>
          </p:nvCxnSpPr>
          <p:spPr>
            <a:xfrm flipV="1">
              <a:off x="3325399" y="5053264"/>
              <a:ext cx="637001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08EBF40-30E5-445B-92AA-5DB4EC6A702C}"/>
                </a:ext>
              </a:extLst>
            </p:cNvPr>
            <p:cNvCxnSpPr/>
            <p:nvPr/>
          </p:nvCxnSpPr>
          <p:spPr>
            <a:xfrm flipV="1">
              <a:off x="3962400" y="5053264"/>
              <a:ext cx="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1877" y="2881629"/>
            <a:ext cx="7802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latin typeface="Arial"/>
                <a:cs typeface="Arial"/>
              </a:rPr>
              <a:t>What</a:t>
            </a:r>
            <a:r>
              <a:rPr spc="250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is</a:t>
            </a:r>
            <a:r>
              <a:rPr spc="260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Convolutional</a:t>
            </a:r>
            <a:r>
              <a:rPr spc="254" dirty="0">
                <a:latin typeface="Arial"/>
                <a:cs typeface="Arial"/>
              </a:rPr>
              <a:t> </a:t>
            </a:r>
            <a:r>
              <a:rPr spc="-100" dirty="0">
                <a:latin typeface="Arial"/>
                <a:cs typeface="Arial"/>
              </a:rPr>
              <a:t>Neural</a:t>
            </a:r>
            <a:r>
              <a:rPr spc="250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Network?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92" y="84836"/>
            <a:ext cx="5304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latin typeface="Arial"/>
                <a:cs typeface="Arial"/>
              </a:rPr>
              <a:t>How</a:t>
            </a:r>
            <a:r>
              <a:rPr sz="2800" spc="19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human</a:t>
            </a:r>
            <a:r>
              <a:rPr sz="2800" spc="19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recognize</a:t>
            </a:r>
            <a:r>
              <a:rPr sz="2800" spc="19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an</a:t>
            </a:r>
            <a:r>
              <a:rPr sz="2800" spc="19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image?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4583" y="1075180"/>
            <a:ext cx="8239651" cy="53406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666" y="211446"/>
            <a:ext cx="11805335" cy="59748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92" y="84836"/>
            <a:ext cx="48437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latin typeface="Arial"/>
                <a:cs typeface="Arial"/>
              </a:rPr>
              <a:t>Convolution</a:t>
            </a:r>
            <a:r>
              <a:rPr sz="2800" spc="21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Layer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505" dirty="0">
                <a:latin typeface="Arial"/>
                <a:cs typeface="Arial"/>
              </a:rPr>
              <a:t>:</a:t>
            </a:r>
            <a:r>
              <a:rPr sz="2800" spc="19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Preserve</a:t>
            </a:r>
            <a:r>
              <a:rPr sz="2800" spc="22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the</a:t>
            </a:r>
            <a:r>
              <a:rPr sz="2800" spc="20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spatial</a:t>
            </a:r>
            <a:r>
              <a:rPr sz="2800" spc="19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structure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033" y="1574247"/>
            <a:ext cx="9344972" cy="424159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D7E404-3DA6-4CC4-934D-EAC73B7EF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0"/>
            <a:ext cx="7696200" cy="63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2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92" y="84836"/>
            <a:ext cx="48437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latin typeface="Arial"/>
                <a:cs typeface="Arial"/>
              </a:rPr>
              <a:t>Convolution</a:t>
            </a:r>
            <a:r>
              <a:rPr sz="2800" spc="21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Layer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505" dirty="0">
                <a:latin typeface="Arial"/>
                <a:cs typeface="Arial"/>
              </a:rPr>
              <a:t>:</a:t>
            </a:r>
            <a:r>
              <a:rPr sz="2800" spc="19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Preserve</a:t>
            </a:r>
            <a:r>
              <a:rPr sz="2800" spc="22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the</a:t>
            </a:r>
            <a:r>
              <a:rPr sz="2800" spc="20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spatial</a:t>
            </a:r>
            <a:r>
              <a:rPr sz="2800" spc="19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structure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9968" y="1757091"/>
            <a:ext cx="9469122" cy="41099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Stanford,</a:t>
            </a:r>
            <a:r>
              <a:rPr spc="-15" dirty="0"/>
              <a:t> </a:t>
            </a:r>
            <a:r>
              <a:rPr spc="-5" dirty="0"/>
              <a:t>cs231n</a:t>
            </a:r>
            <a:r>
              <a:rPr spc="-25" dirty="0"/>
              <a:t> </a:t>
            </a:r>
            <a:r>
              <a:rPr spc="-5" dirty="0"/>
              <a:t>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1787</Words>
  <Application>Microsoft Office PowerPoint</Application>
  <PresentationFormat>와이드스크린</PresentationFormat>
  <Paragraphs>176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Lucida Grande</vt:lpstr>
      <vt:lpstr>Malgun Gothic</vt:lpstr>
      <vt:lpstr>Malgun Gothic</vt:lpstr>
      <vt:lpstr>Arial</vt:lpstr>
      <vt:lpstr>Calibri</vt:lpstr>
      <vt:lpstr>Microsoft Sans Serif</vt:lpstr>
      <vt:lpstr>Office Theme</vt:lpstr>
      <vt:lpstr>PowerPoint 프레젠테이션</vt:lpstr>
      <vt:lpstr>Problems of MLP</vt:lpstr>
      <vt:lpstr>PowerPoint 프레젠테이션</vt:lpstr>
      <vt:lpstr>What is Convolutional Neural Network?</vt:lpstr>
      <vt:lpstr>How human recognize an image?</vt:lpstr>
      <vt:lpstr>PowerPoint 프레젠테이션</vt:lpstr>
      <vt:lpstr>Convolution Layer : Preserve the spatial structure</vt:lpstr>
      <vt:lpstr>PowerPoint 프레젠테이션</vt:lpstr>
      <vt:lpstr>Convolution Layer : Preserve the spatial structure</vt:lpstr>
      <vt:lpstr>Convolutional Net : Sequence of Convolutional Layers, interspersed with activation functions</vt:lpstr>
      <vt:lpstr>PowerPoint 프레젠테이션</vt:lpstr>
      <vt:lpstr>PowerPoint 프레젠테이션</vt:lpstr>
      <vt:lpstr>PowerPoint 프레젠테이션</vt:lpstr>
      <vt:lpstr>PowerPoint 프레젠테이션</vt:lpstr>
      <vt:lpstr>Neuron view of Convolutional Layer</vt:lpstr>
      <vt:lpstr>PowerPoint 프레젠테이션</vt:lpstr>
      <vt:lpstr>Calculating spatial dimension</vt:lpstr>
      <vt:lpstr>Calculating spatial dimension</vt:lpstr>
      <vt:lpstr>Zero padding</vt:lpstr>
      <vt:lpstr>Dimension Formula</vt:lpstr>
      <vt:lpstr>Neuron view of Convolutional Layer</vt:lpstr>
      <vt:lpstr>PowerPoint 프레젠테이션</vt:lpstr>
      <vt:lpstr>Pooling and FC Layer</vt:lpstr>
      <vt:lpstr>PowerPoint 프레젠테이션</vt:lpstr>
      <vt:lpstr>PowerPoint 프레젠테이션</vt:lpstr>
      <vt:lpstr>PowerPoint 프레젠테이션</vt:lpstr>
      <vt:lpstr>PowerPoint 프레젠테이션</vt:lpstr>
      <vt:lpstr>Fully Connected Layer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Jaeyoung</dc:creator>
  <cp:lastModifiedBy>이 병현</cp:lastModifiedBy>
  <cp:revision>1</cp:revision>
  <dcterms:created xsi:type="dcterms:W3CDTF">2022-04-02T07:39:12Z</dcterms:created>
  <dcterms:modified xsi:type="dcterms:W3CDTF">2022-04-02T12:53:38Z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2022-04-02T00:00:00Z</vt:filetime>
  </property>
</Properties>
</file>