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3" r:id="rId2"/>
    <p:sldId id="275" r:id="rId3"/>
    <p:sldId id="286" r:id="rId4"/>
    <p:sldId id="285" r:id="rId5"/>
    <p:sldId id="284" r:id="rId6"/>
    <p:sldId id="276" r:id="rId7"/>
    <p:sldId id="291" r:id="rId8"/>
    <p:sldId id="287" r:id="rId9"/>
    <p:sldId id="288" r:id="rId10"/>
    <p:sldId id="289" r:id="rId11"/>
    <p:sldId id="290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A7EB"/>
    <a:srgbClr val="F616C6"/>
    <a:srgbClr val="00A9E5"/>
    <a:srgbClr val="B2F0FE"/>
    <a:srgbClr val="042D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8" autoAdjust="0"/>
    <p:restoredTop sz="94631"/>
  </p:normalViewPr>
  <p:slideViewPr>
    <p:cSldViewPr>
      <p:cViewPr varScale="1">
        <p:scale>
          <a:sx n="84" d="100"/>
          <a:sy n="84" d="100"/>
        </p:scale>
        <p:origin x="37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A0EAE-558E-4348-B410-AA898AB22791}" type="datetimeFigureOut">
              <a:rPr lang="en-GB" smtClean="0"/>
              <a:t>20/01/2017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60818-C114-48FC-8DB8-3238DD0D9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402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3AAF-30E6-48C6-8659-39385CC6400F}" type="datetimeFigureOut">
              <a:rPr lang="en-GB" smtClean="0"/>
              <a:t>20/01/2017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47C8-0C12-4A0C-81C2-7B10C7BE3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61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3AAF-30E6-48C6-8659-39385CC6400F}" type="datetimeFigureOut">
              <a:rPr lang="en-GB" smtClean="0"/>
              <a:t>20/01/2017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47C8-0C12-4A0C-81C2-7B10C7BE3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64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3AAF-30E6-48C6-8659-39385CC6400F}" type="datetimeFigureOut">
              <a:rPr lang="en-GB" smtClean="0"/>
              <a:t>20/01/2017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47C8-0C12-4A0C-81C2-7B10C7BE3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00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3AAF-30E6-48C6-8659-39385CC6400F}" type="datetimeFigureOut">
              <a:rPr lang="en-GB" smtClean="0"/>
              <a:t>20/01/2017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47C8-0C12-4A0C-81C2-7B10C7BE3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317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3AAF-30E6-48C6-8659-39385CC6400F}" type="datetimeFigureOut">
              <a:rPr lang="en-GB" smtClean="0"/>
              <a:t>20/01/2017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47C8-0C12-4A0C-81C2-7B10C7BE3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90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3AAF-30E6-48C6-8659-39385CC6400F}" type="datetimeFigureOut">
              <a:rPr lang="en-GB" smtClean="0"/>
              <a:t>20/01/2017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47C8-0C12-4A0C-81C2-7B10C7BE3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934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3AAF-30E6-48C6-8659-39385CC6400F}" type="datetimeFigureOut">
              <a:rPr lang="en-GB" smtClean="0"/>
              <a:t>20/01/2017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47C8-0C12-4A0C-81C2-7B10C7BE3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63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3AAF-30E6-48C6-8659-39385CC6400F}" type="datetimeFigureOut">
              <a:rPr lang="en-GB" smtClean="0"/>
              <a:t>20/01/2017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47C8-0C12-4A0C-81C2-7B10C7BE3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24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3AAF-30E6-48C6-8659-39385CC6400F}" type="datetimeFigureOut">
              <a:rPr lang="en-GB" smtClean="0"/>
              <a:t>20/01/2017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47C8-0C12-4A0C-81C2-7B10C7BE3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979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3AAF-30E6-48C6-8659-39385CC6400F}" type="datetimeFigureOut">
              <a:rPr lang="en-GB" smtClean="0"/>
              <a:t>20/01/2017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47C8-0C12-4A0C-81C2-7B10C7BE3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578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3AAF-30E6-48C6-8659-39385CC6400F}" type="datetimeFigureOut">
              <a:rPr lang="en-GB" smtClean="0"/>
              <a:t>20/01/2017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47C8-0C12-4A0C-81C2-7B10C7BE3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78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A3AAF-30E6-48C6-8659-39385CC6400F}" type="datetimeFigureOut">
              <a:rPr lang="en-GB" smtClean="0"/>
              <a:t>20/01/2017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847C8-0C12-4A0C-81C2-7B10C7BE3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16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upload.wikimedia.org/wikipedia/commons/1/12/Update_anomaly.png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upload.wikimedia.org/wikipedia/commons/5/5c/Insertion_anomaly.svg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upload.wikimedia.org/wikipedia/commons/2/2c/Deletion_anomaly.svg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4378" y="1706399"/>
            <a:ext cx="407191" cy="2880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094696" y="1706399"/>
            <a:ext cx="407191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720398" y="1706399"/>
            <a:ext cx="407191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346100" y="1706399"/>
            <a:ext cx="407191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980524" y="1706399"/>
            <a:ext cx="407191" cy="288032"/>
          </a:xfrm>
          <a:prstGeom prst="rect">
            <a:avLst/>
          </a:prstGeom>
          <a:solidFill>
            <a:srgbClr val="F61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4" y="-315416"/>
            <a:ext cx="3797837" cy="2531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41586" y="5013176"/>
            <a:ext cx="3477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1. Features of a relational database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483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0"/>
            <a:ext cx="9144000" cy="1988840"/>
          </a:xfrm>
          <a:prstGeom prst="roundRect">
            <a:avLst>
              <a:gd name="adj" fmla="val 0"/>
            </a:avLst>
          </a:prstGeom>
          <a:solidFill>
            <a:srgbClr val="24A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039432" y="188640"/>
            <a:ext cx="576064" cy="576064"/>
          </a:xfrm>
          <a:prstGeom prst="ellipse">
            <a:avLst/>
          </a:prstGeom>
          <a:solidFill>
            <a:srgbClr val="F616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39553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255577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183569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327585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Oval 13"/>
          <p:cNvSpPr/>
          <p:nvPr/>
        </p:nvSpPr>
        <p:spPr>
          <a:xfrm>
            <a:off x="399593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/>
          <p:cNvSpPr/>
          <p:nvPr/>
        </p:nvSpPr>
        <p:spPr>
          <a:xfrm>
            <a:off x="471601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7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3609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8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1404065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Database Terms</a:t>
            </a:r>
            <a:endParaRPr lang="en-US" sz="3200" b="1" dirty="0">
              <a:solidFill>
                <a:schemeClr val="bg1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pic>
        <p:nvPicPr>
          <p:cNvPr id="16" name="Picture 2" descr="http://yorktown.cbe.wwu.edu/sandvig/mis314/lectures/images/database-tab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249418"/>
            <a:ext cx="3329319" cy="291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7544" y="2177480"/>
            <a:ext cx="547457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•"/>
            </a:pPr>
            <a:r>
              <a:rPr lang="en-US" altLang="en-US" b="1" dirty="0"/>
              <a:t>Database</a:t>
            </a:r>
            <a:r>
              <a:rPr lang="en-US" altLang="en-US" dirty="0"/>
              <a:t> </a:t>
            </a:r>
          </a:p>
          <a:p>
            <a:pPr lvl="1">
              <a:buFontTx/>
              <a:buChar char="•"/>
            </a:pPr>
            <a:r>
              <a:rPr lang="en-US" altLang="en-US" dirty="0"/>
              <a:t>Collection of tables containing related information</a:t>
            </a:r>
          </a:p>
          <a:p>
            <a:pPr>
              <a:buFontTx/>
              <a:buChar char="•"/>
            </a:pPr>
            <a:r>
              <a:rPr lang="en-US" altLang="en-US" b="1" dirty="0"/>
              <a:t>Tables</a:t>
            </a:r>
            <a:r>
              <a:rPr lang="en-US" altLang="en-US" dirty="0"/>
              <a:t> </a:t>
            </a:r>
          </a:p>
          <a:p>
            <a:pPr lvl="1">
              <a:buFontTx/>
              <a:buChar char="•"/>
            </a:pPr>
            <a:r>
              <a:rPr lang="en-US" altLang="en-US" dirty="0"/>
              <a:t>2-dimensional array </a:t>
            </a:r>
          </a:p>
          <a:p>
            <a:pPr lvl="1">
              <a:buFontTx/>
              <a:buChar char="•"/>
            </a:pPr>
            <a:r>
              <a:rPr lang="en-US" altLang="en-US" dirty="0"/>
              <a:t>columns called "fields" </a:t>
            </a:r>
          </a:p>
          <a:p>
            <a:pPr lvl="1">
              <a:buFontTx/>
              <a:buChar char="•"/>
            </a:pPr>
            <a:r>
              <a:rPr lang="en-US" altLang="en-US" dirty="0"/>
              <a:t>rows called "records"</a:t>
            </a:r>
          </a:p>
          <a:p>
            <a:pPr>
              <a:buFontTx/>
              <a:buChar char="•"/>
            </a:pPr>
            <a:r>
              <a:rPr lang="en-US" altLang="en-US" b="1" dirty="0"/>
              <a:t>Primary key</a:t>
            </a:r>
            <a:r>
              <a:rPr lang="en-US" altLang="en-US" dirty="0"/>
              <a:t> </a:t>
            </a:r>
          </a:p>
          <a:p>
            <a:pPr lvl="1">
              <a:buFontTx/>
              <a:buChar char="•"/>
            </a:pPr>
            <a:r>
              <a:rPr lang="en-US" altLang="en-US" dirty="0"/>
              <a:t>Uniquely identifies each record </a:t>
            </a:r>
          </a:p>
          <a:p>
            <a:pPr lvl="1">
              <a:buFontTx/>
              <a:buChar char="•"/>
            </a:pPr>
            <a:r>
              <a:rPr lang="en-US" altLang="en-US" dirty="0"/>
              <a:t>Examples: </a:t>
            </a:r>
          </a:p>
          <a:p>
            <a:pPr lvl="1"/>
            <a:r>
              <a:rPr lang="en-US" altLang="en-US" dirty="0" err="1"/>
              <a:t>StudentID</a:t>
            </a:r>
            <a:r>
              <a:rPr lang="en-US" altLang="en-US" dirty="0"/>
              <a:t>, </a:t>
            </a:r>
            <a:r>
              <a:rPr lang="en-US" altLang="en-US" dirty="0" err="1"/>
              <a:t>CustID</a:t>
            </a:r>
            <a:r>
              <a:rPr lang="en-US" altLang="en-US" dirty="0"/>
              <a:t>, </a:t>
            </a:r>
            <a:r>
              <a:rPr lang="en-US" altLang="en-US" dirty="0" err="1"/>
              <a:t>OrderID</a:t>
            </a:r>
            <a:r>
              <a:rPr lang="en-US" altLang="en-US" dirty="0"/>
              <a:t>, ISBN...</a:t>
            </a:r>
          </a:p>
          <a:p>
            <a:r>
              <a:rPr lang="en-US" altLang="en-US" dirty="0"/>
              <a:t> </a:t>
            </a:r>
          </a:p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207359" y="5013176"/>
            <a:ext cx="64412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en-US" b="1" dirty="0">
                <a:solidFill>
                  <a:srgbClr val="FF0000"/>
                </a:solidFill>
              </a:rPr>
              <a:t>So:</a:t>
            </a:r>
          </a:p>
          <a:p>
            <a:r>
              <a:rPr lang="en-GB" altLang="en-US" dirty="0"/>
              <a:t>if you know the value of a record’s PK, </a:t>
            </a:r>
            <a:endParaRPr lang="en-GB" altLang="en-US" dirty="0" smtClean="0"/>
          </a:p>
          <a:p>
            <a:r>
              <a:rPr lang="en-GB" altLang="en-US" dirty="0" err="1" smtClean="0"/>
              <a:t>e.g</a:t>
            </a:r>
            <a:r>
              <a:rPr lang="en-GB" altLang="en-US" dirty="0" smtClean="0"/>
              <a:t> </a:t>
            </a:r>
            <a:r>
              <a:rPr lang="en-GB" altLang="en-US" dirty="0"/>
              <a:t>ID 9 in this table, then you can call up this record </a:t>
            </a:r>
            <a:endParaRPr lang="en-GB" altLang="en-US" dirty="0" smtClean="0"/>
          </a:p>
          <a:p>
            <a:r>
              <a:rPr lang="en-GB" altLang="en-US" dirty="0" smtClean="0"/>
              <a:t>from </a:t>
            </a:r>
            <a:r>
              <a:rPr lang="en-GB" altLang="en-US" dirty="0"/>
              <a:t>the ID and read off other information about this student </a:t>
            </a:r>
            <a:endParaRPr lang="en-GB" altLang="en-US" dirty="0" smtClean="0"/>
          </a:p>
          <a:p>
            <a:r>
              <a:rPr lang="en-GB" altLang="en-US" b="1" dirty="0">
                <a:solidFill>
                  <a:srgbClr val="FF0000"/>
                </a:solidFill>
              </a:rPr>
              <a:t>Also</a:t>
            </a:r>
            <a:r>
              <a:rPr lang="en-GB" altLang="en-US" dirty="0"/>
              <a:t>, the other fields are functionally dependant on the PK</a:t>
            </a:r>
            <a:r>
              <a:rPr lang="en-GB" altLang="en-US" dirty="0" smtClean="0"/>
              <a:t>.</a:t>
            </a:r>
          </a:p>
          <a:p>
            <a:r>
              <a:rPr lang="en-GB" altLang="en-US" dirty="0" smtClean="0"/>
              <a:t>In </a:t>
            </a:r>
            <a:r>
              <a:rPr lang="en-GB" altLang="en-US" dirty="0"/>
              <a:t>this table, all of the fields are functionally dependant on the PK.</a:t>
            </a:r>
            <a:endParaRPr lang="en-US" altLang="en-US" dirty="0"/>
          </a:p>
          <a:p>
            <a:endParaRPr lang="en-US" alt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9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0"/>
            <a:ext cx="9144000" cy="1988840"/>
          </a:xfrm>
          <a:prstGeom prst="roundRect">
            <a:avLst>
              <a:gd name="adj" fmla="val 0"/>
            </a:avLst>
          </a:prstGeom>
          <a:solidFill>
            <a:srgbClr val="24A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039432" y="188640"/>
            <a:ext cx="576064" cy="576064"/>
          </a:xfrm>
          <a:prstGeom prst="ellipse">
            <a:avLst/>
          </a:prstGeom>
          <a:solidFill>
            <a:srgbClr val="F616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39553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255577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183569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327585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Oval 13"/>
          <p:cNvSpPr/>
          <p:nvPr/>
        </p:nvSpPr>
        <p:spPr>
          <a:xfrm>
            <a:off x="399593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/>
          <p:cNvSpPr/>
          <p:nvPr/>
        </p:nvSpPr>
        <p:spPr>
          <a:xfrm>
            <a:off x="471601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7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3609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8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1404065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Normalisation</a:t>
            </a:r>
            <a:endParaRPr lang="en-US" sz="3200" b="1" dirty="0">
              <a:solidFill>
                <a:schemeClr val="bg1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pic>
        <p:nvPicPr>
          <p:cNvPr id="17" name="Picture 4" descr="http://yorktown.cbe.wwu.edu/sandvig/mis314/lectures/images/normaliz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159" y="2465513"/>
            <a:ext cx="4356120" cy="3267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68816" y="2916232"/>
            <a:ext cx="41591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/>
              <a:t>Database Normalization 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</a:rPr>
              <a:t>Process of </a:t>
            </a:r>
            <a:r>
              <a:rPr lang="en-US" altLang="en-US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organising</a:t>
            </a:r>
            <a:r>
              <a:rPr lang="en-US" altLang="en-US" dirty="0" smtClean="0">
                <a:latin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</a:rPr>
              <a:t>data into tables &amp; relationships</a:t>
            </a:r>
          </a:p>
          <a:p>
            <a:r>
              <a:rPr lang="en-US" altLang="en-US" b="1" dirty="0"/>
              <a:t>Goal: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Eliminate data redundancy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Maintain data integrity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All attributes in a table are </a:t>
            </a:r>
            <a:r>
              <a:rPr lang="en-US" altLang="en-US" dirty="0" smtClean="0">
                <a:latin typeface="Calibri" panose="020F0502020204030204" pitchFamily="34" charset="0"/>
              </a:rPr>
              <a:t>dependent </a:t>
            </a:r>
            <a:r>
              <a:rPr lang="en-US" altLang="en-US" dirty="0">
                <a:latin typeface="Calibri" panose="020F0502020204030204" pitchFamily="34" charset="0"/>
              </a:rPr>
              <a:t>on </a:t>
            </a:r>
            <a:r>
              <a:rPr lang="en-US" altLang="en-US" dirty="0" smtClean="0">
                <a:latin typeface="Calibri" panose="020F0502020204030204" pitchFamily="34" charset="0"/>
              </a:rPr>
              <a:t>its </a:t>
            </a:r>
            <a:r>
              <a:rPr lang="en-US" altLang="en-US" dirty="0">
                <a:latin typeface="Calibri" panose="020F0502020204030204" pitchFamily="34" charset="0"/>
              </a:rPr>
              <a:t>Primary Key (PK)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228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0"/>
            <a:ext cx="9144000" cy="1988840"/>
          </a:xfrm>
          <a:prstGeom prst="roundRect">
            <a:avLst>
              <a:gd name="adj" fmla="val 0"/>
            </a:avLst>
          </a:prstGeom>
          <a:solidFill>
            <a:srgbClr val="24A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039432" y="188640"/>
            <a:ext cx="576064" cy="576064"/>
          </a:xfrm>
          <a:prstGeom prst="ellipse">
            <a:avLst/>
          </a:prstGeom>
          <a:solidFill>
            <a:srgbClr val="F616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39553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255577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183569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327585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Oval 13"/>
          <p:cNvSpPr/>
          <p:nvPr/>
        </p:nvSpPr>
        <p:spPr>
          <a:xfrm>
            <a:off x="399593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/>
          <p:cNvSpPr/>
          <p:nvPr/>
        </p:nvSpPr>
        <p:spPr>
          <a:xfrm>
            <a:off x="471601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7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3609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8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1404065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Data Redundancy</a:t>
            </a:r>
            <a:endParaRPr lang="en-US" sz="3200" b="1" dirty="0">
              <a:solidFill>
                <a:schemeClr val="bg1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pic>
        <p:nvPicPr>
          <p:cNvPr id="16" name="Picture 3" descr="SmithSmyth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981" y="5203622"/>
            <a:ext cx="4418037" cy="1170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95536" y="2319264"/>
            <a:ext cx="652967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en-US" dirty="0">
                <a:latin typeface="Calibri" panose="020F0502020204030204" pitchFamily="34" charset="0"/>
              </a:rPr>
              <a:t>This database would be useless as it would not match records </a:t>
            </a:r>
            <a:endParaRPr lang="en-GB" altLang="en-US" dirty="0" smtClean="0">
              <a:latin typeface="Calibri" panose="020F0502020204030204" pitchFamily="34" charset="0"/>
            </a:endParaRPr>
          </a:p>
          <a:p>
            <a:r>
              <a:rPr lang="en-GB" altLang="en-US" dirty="0" smtClean="0">
                <a:latin typeface="Calibri" panose="020F0502020204030204" pitchFamily="34" charset="0"/>
              </a:rPr>
              <a:t>where </a:t>
            </a:r>
            <a:r>
              <a:rPr lang="en-GB" altLang="en-US" dirty="0">
                <a:latin typeface="Calibri" panose="020F0502020204030204" pitchFamily="34" charset="0"/>
              </a:rPr>
              <a:t>the last name should be Smith due to the data inconsistency</a:t>
            </a:r>
            <a:r>
              <a:rPr lang="en-GB" altLang="en-US" dirty="0" smtClean="0">
                <a:latin typeface="Calibri" panose="020F0502020204030204" pitchFamily="34" charset="0"/>
              </a:rPr>
              <a:t>.</a:t>
            </a:r>
          </a:p>
          <a:p>
            <a:endParaRPr lang="en-GB" altLang="en-US" dirty="0">
              <a:latin typeface="Calibri" panose="020F0502020204030204" pitchFamily="34" charset="0"/>
            </a:endParaRPr>
          </a:p>
          <a:p>
            <a:endParaRPr lang="en-GB" altLang="en-US" dirty="0">
              <a:latin typeface="Calibri" panose="020F0502020204030204" pitchFamily="34" charset="0"/>
            </a:endParaRPr>
          </a:p>
          <a:p>
            <a:r>
              <a:rPr lang="en-US" altLang="en-US" b="1" dirty="0"/>
              <a:t>Data Redundancy </a:t>
            </a:r>
          </a:p>
          <a:p>
            <a:pPr lvl="1"/>
            <a:r>
              <a:rPr lang="en-GB" altLang="en-US" dirty="0">
                <a:latin typeface="Calibri" panose="020F0502020204030204" pitchFamily="34" charset="0"/>
              </a:rPr>
              <a:t>The same data is stored unnecessarily in different places.</a:t>
            </a:r>
            <a:endParaRPr lang="en-US" altLang="en-US" dirty="0">
              <a:latin typeface="Calibri" panose="020F0502020204030204" pitchFamily="34" charset="0"/>
            </a:endParaRPr>
          </a:p>
          <a:p>
            <a:r>
              <a:rPr lang="en-GB" altLang="en-US" b="1" dirty="0"/>
              <a:t>Leads to:</a:t>
            </a:r>
            <a:endParaRPr lang="en-US" altLang="en-US" b="1" dirty="0"/>
          </a:p>
          <a:p>
            <a:pPr lvl="1"/>
            <a:r>
              <a:rPr lang="en-US" altLang="en-US" dirty="0">
                <a:latin typeface="Calibri" panose="020F0502020204030204" pitchFamily="34" charset="0"/>
              </a:rPr>
              <a:t>Data inconsistency due to multiple input errors </a:t>
            </a:r>
          </a:p>
          <a:p>
            <a:endParaRPr lang="en-US" altLang="en-US" dirty="0">
              <a:latin typeface="Calibri" panose="020F050202020403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866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0"/>
            <a:ext cx="9144000" cy="1988840"/>
          </a:xfrm>
          <a:prstGeom prst="roundRect">
            <a:avLst>
              <a:gd name="adj" fmla="val 0"/>
            </a:avLst>
          </a:prstGeom>
          <a:solidFill>
            <a:srgbClr val="24A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039432" y="188640"/>
            <a:ext cx="576064" cy="576064"/>
          </a:xfrm>
          <a:prstGeom prst="ellipse">
            <a:avLst/>
          </a:prstGeom>
          <a:solidFill>
            <a:srgbClr val="F616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39553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255577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183569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327585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Oval 13"/>
          <p:cNvSpPr/>
          <p:nvPr/>
        </p:nvSpPr>
        <p:spPr>
          <a:xfrm>
            <a:off x="399593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/>
          <p:cNvSpPr/>
          <p:nvPr/>
        </p:nvSpPr>
        <p:spPr>
          <a:xfrm>
            <a:off x="471601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7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3609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8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1404065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Data Integrity 1</a:t>
            </a:r>
            <a:endParaRPr lang="en-US" sz="3200" b="1" dirty="0">
              <a:solidFill>
                <a:schemeClr val="bg1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2319264"/>
            <a:ext cx="7389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en-US" dirty="0">
                <a:latin typeface="Calibri" panose="020F0502020204030204" pitchFamily="34" charset="0"/>
              </a:rPr>
              <a:t>An improperly normalised database may have any of the following problems.</a:t>
            </a:r>
            <a:endParaRPr lang="en-US" altLang="en-US" dirty="0">
              <a:latin typeface="Calibri" panose="020F0502020204030204" pitchFamily="34" charset="0"/>
            </a:endParaRPr>
          </a:p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2876202"/>
            <a:ext cx="774244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The same information could be on multiple rows; </a:t>
            </a:r>
            <a:endParaRPr lang="en-US" altLang="en-US" dirty="0" smtClean="0">
              <a:latin typeface="Calibri" panose="020F0502020204030204" pitchFamily="34" charset="0"/>
            </a:endParaRPr>
          </a:p>
          <a:p>
            <a:r>
              <a:rPr lang="en-US" altLang="en-US" dirty="0" smtClean="0">
                <a:latin typeface="Calibri" panose="020F0502020204030204" pitchFamily="34" charset="0"/>
              </a:rPr>
              <a:t>therefore </a:t>
            </a:r>
            <a:r>
              <a:rPr lang="en-US" altLang="en-US" dirty="0">
                <a:latin typeface="Calibri" panose="020F0502020204030204" pitchFamily="34" charset="0"/>
              </a:rPr>
              <a:t>updates to the table may result in logical inconsistencies.</a:t>
            </a:r>
          </a:p>
          <a:p>
            <a:endParaRPr lang="en-US" altLang="en-US" dirty="0">
              <a:latin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</a:rPr>
              <a:t>For example, each record in an "Employees' Skills" </a:t>
            </a:r>
            <a:endParaRPr lang="en-US" altLang="en-US" dirty="0" smtClean="0">
              <a:latin typeface="Calibri" panose="020F0502020204030204" pitchFamily="34" charset="0"/>
            </a:endParaRPr>
          </a:p>
          <a:p>
            <a:r>
              <a:rPr lang="en-US" altLang="en-US" dirty="0" smtClean="0">
                <a:latin typeface="Calibri" panose="020F0502020204030204" pitchFamily="34" charset="0"/>
              </a:rPr>
              <a:t>table </a:t>
            </a:r>
            <a:r>
              <a:rPr lang="en-US" altLang="en-US" dirty="0">
                <a:latin typeface="Calibri" panose="020F0502020204030204" pitchFamily="34" charset="0"/>
              </a:rPr>
              <a:t>might contain an Employee ID, Employee Address, and Skill</a:t>
            </a:r>
            <a:r>
              <a:rPr lang="en-US" altLang="en-US" dirty="0" smtClean="0">
                <a:latin typeface="Calibri" panose="020F0502020204030204" pitchFamily="34" charset="0"/>
              </a:rPr>
              <a:t>;</a:t>
            </a:r>
          </a:p>
          <a:p>
            <a:r>
              <a:rPr lang="en-US" altLang="en-US" dirty="0" smtClean="0">
                <a:latin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</a:rPr>
              <a:t>thus a change of address for a particular employee </a:t>
            </a:r>
            <a:endParaRPr lang="en-US" altLang="en-US" dirty="0" smtClean="0">
              <a:latin typeface="Calibri" panose="020F0502020204030204" pitchFamily="34" charset="0"/>
            </a:endParaRPr>
          </a:p>
          <a:p>
            <a:r>
              <a:rPr lang="en-US" altLang="en-US" dirty="0" smtClean="0">
                <a:latin typeface="Calibri" panose="020F0502020204030204" pitchFamily="34" charset="0"/>
              </a:rPr>
              <a:t>will </a:t>
            </a:r>
            <a:r>
              <a:rPr lang="en-US" altLang="en-US" dirty="0">
                <a:latin typeface="Calibri" panose="020F0502020204030204" pitchFamily="34" charset="0"/>
              </a:rPr>
              <a:t>potentially need to be applied to multiple records </a:t>
            </a:r>
            <a:endParaRPr lang="en-US" altLang="en-US" dirty="0" smtClean="0">
              <a:latin typeface="Calibri" panose="020F0502020204030204" pitchFamily="34" charset="0"/>
            </a:endParaRPr>
          </a:p>
          <a:p>
            <a:r>
              <a:rPr lang="en-US" altLang="en-US" dirty="0" smtClean="0">
                <a:latin typeface="Calibri" panose="020F0502020204030204" pitchFamily="34" charset="0"/>
              </a:rPr>
              <a:t>(</a:t>
            </a:r>
            <a:r>
              <a:rPr lang="en-US" altLang="en-US" dirty="0">
                <a:latin typeface="Calibri" panose="020F0502020204030204" pitchFamily="34" charset="0"/>
              </a:rPr>
              <a:t>one for each of his skills). If the update is not carried through </a:t>
            </a:r>
            <a:endParaRPr lang="en-US" altLang="en-US" dirty="0" smtClean="0">
              <a:latin typeface="Calibri" panose="020F0502020204030204" pitchFamily="34" charset="0"/>
            </a:endParaRPr>
          </a:p>
          <a:p>
            <a:r>
              <a:rPr lang="en-US" altLang="en-US" dirty="0" smtClean="0">
                <a:latin typeface="Calibri" panose="020F0502020204030204" pitchFamily="34" charset="0"/>
              </a:rPr>
              <a:t>successfully—if</a:t>
            </a:r>
            <a:r>
              <a:rPr lang="en-US" altLang="en-US" dirty="0">
                <a:latin typeface="Calibri" panose="020F0502020204030204" pitchFamily="34" charset="0"/>
              </a:rPr>
              <a:t>, that is, the employee's address is updated </a:t>
            </a:r>
            <a:endParaRPr lang="en-US" altLang="en-US" dirty="0" smtClean="0">
              <a:latin typeface="Calibri" panose="020F0502020204030204" pitchFamily="34" charset="0"/>
            </a:endParaRPr>
          </a:p>
          <a:p>
            <a:r>
              <a:rPr lang="en-US" altLang="en-US" dirty="0" smtClean="0">
                <a:latin typeface="Calibri" panose="020F0502020204030204" pitchFamily="34" charset="0"/>
              </a:rPr>
              <a:t>on </a:t>
            </a:r>
            <a:r>
              <a:rPr lang="en-US" altLang="en-US" dirty="0">
                <a:latin typeface="Calibri" panose="020F0502020204030204" pitchFamily="34" charset="0"/>
              </a:rPr>
              <a:t>some records but not others—then the table is left in an </a:t>
            </a:r>
            <a:endParaRPr lang="en-US" altLang="en-US" dirty="0" smtClean="0">
              <a:latin typeface="Calibri" panose="020F0502020204030204" pitchFamily="34" charset="0"/>
            </a:endParaRPr>
          </a:p>
          <a:p>
            <a:r>
              <a:rPr lang="en-US" altLang="en-US" dirty="0" smtClean="0">
                <a:latin typeface="Calibri" panose="020F0502020204030204" pitchFamily="34" charset="0"/>
              </a:rPr>
              <a:t>inconsistent </a:t>
            </a:r>
            <a:r>
              <a:rPr lang="en-US" altLang="en-US" dirty="0">
                <a:latin typeface="Calibri" panose="020F0502020204030204" pitchFamily="34" charset="0"/>
              </a:rPr>
              <a:t>state. Specifically, the table provides </a:t>
            </a:r>
            <a:endParaRPr lang="en-US" altLang="en-US" dirty="0" smtClean="0">
              <a:latin typeface="Calibri" panose="020F0502020204030204" pitchFamily="34" charset="0"/>
            </a:endParaRPr>
          </a:p>
          <a:p>
            <a:r>
              <a:rPr lang="en-US" altLang="en-US" dirty="0" smtClean="0">
                <a:latin typeface="Calibri" panose="020F0502020204030204" pitchFamily="34" charset="0"/>
              </a:rPr>
              <a:t>conflicting </a:t>
            </a:r>
            <a:r>
              <a:rPr lang="en-US" altLang="en-US" dirty="0">
                <a:latin typeface="Calibri" panose="020F0502020204030204" pitchFamily="34" charset="0"/>
              </a:rPr>
              <a:t>answers to the question of what this particular employee's address is.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This phenomenon is known as an </a:t>
            </a:r>
            <a:r>
              <a:rPr lang="en-US" altLang="en-US" b="1" dirty="0">
                <a:latin typeface="Calibri" panose="020F0502020204030204" pitchFamily="34" charset="0"/>
              </a:rPr>
              <a:t>update anomaly</a:t>
            </a:r>
            <a:r>
              <a:rPr lang="en-US" altLang="en-US" dirty="0">
                <a:latin typeface="Calibri" panose="020F0502020204030204" pitchFamily="34" charset="0"/>
              </a:rPr>
              <a:t>.</a:t>
            </a:r>
          </a:p>
          <a:p>
            <a:endParaRPr lang="en-GB" dirty="0"/>
          </a:p>
        </p:txBody>
      </p:sp>
      <p:pic>
        <p:nvPicPr>
          <p:cNvPr id="17" name="Picture 2" descr="File:Update anomaly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444" y="4509120"/>
            <a:ext cx="2452974" cy="105859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907030" y="4139788"/>
            <a:ext cx="1755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24A7EB"/>
                </a:solidFill>
              </a:rPr>
              <a:t>Update Anomaly</a:t>
            </a:r>
            <a:endParaRPr lang="en-GB" dirty="0">
              <a:solidFill>
                <a:srgbClr val="24A7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44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0"/>
            <a:ext cx="9144000" cy="1988840"/>
          </a:xfrm>
          <a:prstGeom prst="roundRect">
            <a:avLst>
              <a:gd name="adj" fmla="val 0"/>
            </a:avLst>
          </a:prstGeom>
          <a:solidFill>
            <a:srgbClr val="24A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039432" y="188640"/>
            <a:ext cx="576064" cy="576064"/>
          </a:xfrm>
          <a:prstGeom prst="ellipse">
            <a:avLst/>
          </a:prstGeom>
          <a:solidFill>
            <a:srgbClr val="F616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39553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255577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183569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327585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Oval 13"/>
          <p:cNvSpPr/>
          <p:nvPr/>
        </p:nvSpPr>
        <p:spPr>
          <a:xfrm>
            <a:off x="399593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/>
          <p:cNvSpPr/>
          <p:nvPr/>
        </p:nvSpPr>
        <p:spPr>
          <a:xfrm>
            <a:off x="471601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7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3609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8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1404065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Data Integrity </a:t>
            </a:r>
            <a:r>
              <a:rPr lang="en-US" sz="3200" b="1" dirty="0" smtClean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2</a:t>
            </a:r>
            <a:endParaRPr lang="en-US" sz="3200" b="1" dirty="0">
              <a:solidFill>
                <a:schemeClr val="bg1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2319264"/>
            <a:ext cx="7389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en-US" dirty="0">
                <a:latin typeface="Calibri" panose="020F0502020204030204" pitchFamily="34" charset="0"/>
              </a:rPr>
              <a:t>An improperly normalised database may have any of the following problems.</a:t>
            </a:r>
            <a:endParaRPr lang="en-US" altLang="en-US" dirty="0">
              <a:latin typeface="Calibri" panose="020F0502020204030204" pitchFamily="34" charset="0"/>
            </a:endParaRPr>
          </a:p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2912764"/>
            <a:ext cx="691926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There are circumstances in which certain facts cannot be </a:t>
            </a:r>
            <a:endParaRPr lang="en-US" altLang="en-US" dirty="0" smtClean="0">
              <a:latin typeface="Calibri" panose="020F0502020204030204" pitchFamily="34" charset="0"/>
            </a:endParaRPr>
          </a:p>
          <a:p>
            <a:r>
              <a:rPr lang="en-US" altLang="en-US" dirty="0" smtClean="0">
                <a:latin typeface="Calibri" panose="020F0502020204030204" pitchFamily="34" charset="0"/>
              </a:rPr>
              <a:t>recorded </a:t>
            </a:r>
            <a:r>
              <a:rPr lang="en-US" altLang="en-US" dirty="0">
                <a:latin typeface="Calibri" panose="020F0502020204030204" pitchFamily="34" charset="0"/>
              </a:rPr>
              <a:t>at all because of the incorrect table structure.</a:t>
            </a:r>
          </a:p>
          <a:p>
            <a:endParaRPr lang="en-US" altLang="en-US" dirty="0">
              <a:latin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</a:rPr>
              <a:t>For example, each record in a "Faculty and Their Courses" </a:t>
            </a:r>
            <a:endParaRPr lang="en-US" altLang="en-US" dirty="0" smtClean="0">
              <a:latin typeface="Calibri" panose="020F0502020204030204" pitchFamily="34" charset="0"/>
            </a:endParaRPr>
          </a:p>
          <a:p>
            <a:r>
              <a:rPr lang="en-US" altLang="en-US" dirty="0" smtClean="0">
                <a:latin typeface="Calibri" panose="020F0502020204030204" pitchFamily="34" charset="0"/>
              </a:rPr>
              <a:t>table </a:t>
            </a:r>
            <a:r>
              <a:rPr lang="en-US" altLang="en-US" dirty="0">
                <a:latin typeface="Calibri" panose="020F0502020204030204" pitchFamily="34" charset="0"/>
              </a:rPr>
              <a:t>might contain a Faculty ID, Faculty Name, Faculty Hire Date, </a:t>
            </a:r>
            <a:endParaRPr lang="en-US" altLang="en-US" dirty="0" smtClean="0">
              <a:latin typeface="Calibri" panose="020F0502020204030204" pitchFamily="34" charset="0"/>
            </a:endParaRPr>
          </a:p>
          <a:p>
            <a:r>
              <a:rPr lang="en-US" altLang="en-US" dirty="0" smtClean="0">
                <a:latin typeface="Calibri" panose="020F0502020204030204" pitchFamily="34" charset="0"/>
              </a:rPr>
              <a:t>and </a:t>
            </a:r>
            <a:r>
              <a:rPr lang="en-US" altLang="en-US" dirty="0">
                <a:latin typeface="Calibri" panose="020F0502020204030204" pitchFamily="34" charset="0"/>
              </a:rPr>
              <a:t>Course Code—thus we can record the details of any faculty </a:t>
            </a:r>
            <a:endParaRPr lang="en-US" altLang="en-US" dirty="0" smtClean="0">
              <a:latin typeface="Calibri" panose="020F0502020204030204" pitchFamily="34" charset="0"/>
            </a:endParaRPr>
          </a:p>
          <a:p>
            <a:r>
              <a:rPr lang="en-US" altLang="en-US" dirty="0" smtClean="0">
                <a:latin typeface="Calibri" panose="020F0502020204030204" pitchFamily="34" charset="0"/>
              </a:rPr>
              <a:t>member </a:t>
            </a:r>
            <a:r>
              <a:rPr lang="en-US" altLang="en-US" dirty="0">
                <a:latin typeface="Calibri" panose="020F0502020204030204" pitchFamily="34" charset="0"/>
              </a:rPr>
              <a:t>who teaches at least one course, but we cannot record </a:t>
            </a:r>
            <a:endParaRPr lang="en-US" altLang="en-US" dirty="0" smtClean="0">
              <a:latin typeface="Calibri" panose="020F0502020204030204" pitchFamily="34" charset="0"/>
            </a:endParaRPr>
          </a:p>
          <a:p>
            <a:r>
              <a:rPr lang="en-US" altLang="en-US" dirty="0" smtClean="0">
                <a:latin typeface="Calibri" panose="020F0502020204030204" pitchFamily="34" charset="0"/>
              </a:rPr>
              <a:t>the </a:t>
            </a:r>
            <a:r>
              <a:rPr lang="en-US" altLang="en-US" dirty="0">
                <a:latin typeface="Calibri" panose="020F0502020204030204" pitchFamily="34" charset="0"/>
              </a:rPr>
              <a:t>details of a newly-hired faculty member who has not yet been </a:t>
            </a:r>
            <a:endParaRPr lang="en-US" altLang="en-US" dirty="0" smtClean="0">
              <a:latin typeface="Calibri" panose="020F0502020204030204" pitchFamily="34" charset="0"/>
            </a:endParaRPr>
          </a:p>
          <a:p>
            <a:r>
              <a:rPr lang="en-US" altLang="en-US" dirty="0" smtClean="0">
                <a:latin typeface="Calibri" panose="020F0502020204030204" pitchFamily="34" charset="0"/>
              </a:rPr>
              <a:t>assigned </a:t>
            </a:r>
            <a:r>
              <a:rPr lang="en-US" altLang="en-US" dirty="0">
                <a:latin typeface="Calibri" panose="020F0502020204030204" pitchFamily="34" charset="0"/>
              </a:rPr>
              <a:t>to teach any courses except by setting the Course Code to null.</a:t>
            </a:r>
          </a:p>
          <a:p>
            <a:endParaRPr lang="en-US" altLang="en-US" dirty="0">
              <a:latin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</a:rPr>
              <a:t>This phenomenon is known as an </a:t>
            </a:r>
            <a:r>
              <a:rPr lang="en-US" altLang="en-US" b="1" dirty="0">
                <a:latin typeface="Calibri" panose="020F0502020204030204" pitchFamily="34" charset="0"/>
              </a:rPr>
              <a:t>insertion anomaly</a:t>
            </a:r>
            <a:r>
              <a:rPr lang="en-US" altLang="en-US" dirty="0">
                <a:latin typeface="Calibri" panose="020F0502020204030204" pitchFamily="34" charset="0"/>
              </a:rPr>
              <a:t>.</a:t>
            </a:r>
          </a:p>
          <a:p>
            <a:endParaRPr lang="en-GB" dirty="0"/>
          </a:p>
        </p:txBody>
      </p:sp>
      <p:pic>
        <p:nvPicPr>
          <p:cNvPr id="18" name="Picture 2" descr="File:Insertion anomaly.sv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83" y="2700209"/>
            <a:ext cx="2856201" cy="139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804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0"/>
            <a:ext cx="9144000" cy="1988840"/>
          </a:xfrm>
          <a:prstGeom prst="roundRect">
            <a:avLst>
              <a:gd name="adj" fmla="val 0"/>
            </a:avLst>
          </a:prstGeom>
          <a:solidFill>
            <a:srgbClr val="24A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039432" y="188640"/>
            <a:ext cx="576064" cy="576064"/>
          </a:xfrm>
          <a:prstGeom prst="ellipse">
            <a:avLst/>
          </a:prstGeom>
          <a:solidFill>
            <a:srgbClr val="F616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39553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255577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183569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327585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Oval 13"/>
          <p:cNvSpPr/>
          <p:nvPr/>
        </p:nvSpPr>
        <p:spPr>
          <a:xfrm>
            <a:off x="399593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/>
          <p:cNvSpPr/>
          <p:nvPr/>
        </p:nvSpPr>
        <p:spPr>
          <a:xfrm>
            <a:off x="471601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7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3609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8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1404065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Data Integrity </a:t>
            </a:r>
            <a:r>
              <a:rPr lang="en-US" sz="3200" b="1" dirty="0" smtClean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3</a:t>
            </a:r>
            <a:endParaRPr lang="en-US" sz="3200" b="1" dirty="0">
              <a:solidFill>
                <a:schemeClr val="bg1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2319264"/>
            <a:ext cx="7389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en-US" dirty="0">
                <a:latin typeface="Calibri" panose="020F0502020204030204" pitchFamily="34" charset="0"/>
              </a:rPr>
              <a:t>An improperly normalised database may have any of the following problems.</a:t>
            </a:r>
            <a:endParaRPr lang="en-US" altLang="en-US" dirty="0">
              <a:latin typeface="Calibri" panose="020F0502020204030204" pitchFamily="34" charset="0"/>
            </a:endParaRPr>
          </a:p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2912764"/>
            <a:ext cx="655160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In a table that has not been </a:t>
            </a:r>
            <a:r>
              <a:rPr lang="en-US" altLang="en-US" dirty="0" err="1">
                <a:latin typeface="Calibri" panose="020F0502020204030204" pitchFamily="34" charset="0"/>
              </a:rPr>
              <a:t>normalised</a:t>
            </a:r>
            <a:r>
              <a:rPr lang="en-US" altLang="en-US" dirty="0">
                <a:latin typeface="Calibri" panose="020F0502020204030204" pitchFamily="34" charset="0"/>
              </a:rPr>
              <a:t> there may be </a:t>
            </a:r>
            <a:r>
              <a:rPr lang="en-US" altLang="en-US" dirty="0" smtClean="0">
                <a:latin typeface="Calibri" panose="020F0502020204030204" pitchFamily="34" charset="0"/>
              </a:rPr>
              <a:t>circumstances</a:t>
            </a:r>
          </a:p>
          <a:p>
            <a:r>
              <a:rPr lang="en-US" altLang="en-US" dirty="0" smtClean="0">
                <a:latin typeface="Calibri" panose="020F0502020204030204" pitchFamily="34" charset="0"/>
              </a:rPr>
              <a:t>in </a:t>
            </a:r>
            <a:r>
              <a:rPr lang="en-US" altLang="en-US" dirty="0">
                <a:latin typeface="Calibri" panose="020F0502020204030204" pitchFamily="34" charset="0"/>
              </a:rPr>
              <a:t>which the deletion of data representing certain facts causes the </a:t>
            </a:r>
            <a:endParaRPr lang="en-US" altLang="en-US" dirty="0" smtClean="0">
              <a:latin typeface="Calibri" panose="020F0502020204030204" pitchFamily="34" charset="0"/>
            </a:endParaRPr>
          </a:p>
          <a:p>
            <a:r>
              <a:rPr lang="en-US" altLang="en-US" dirty="0" smtClean="0">
                <a:latin typeface="Calibri" panose="020F0502020204030204" pitchFamily="34" charset="0"/>
              </a:rPr>
              <a:t>deletion </a:t>
            </a:r>
            <a:r>
              <a:rPr lang="en-US" altLang="en-US" dirty="0">
                <a:latin typeface="Calibri" panose="020F0502020204030204" pitchFamily="34" charset="0"/>
              </a:rPr>
              <a:t>of data representing completely different facts. </a:t>
            </a:r>
          </a:p>
          <a:p>
            <a:endParaRPr lang="en-US" altLang="en-US" dirty="0">
              <a:latin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</a:rPr>
              <a:t>The "Faculty and Their Courses" table described in the </a:t>
            </a:r>
            <a:endParaRPr lang="en-US" altLang="en-US" dirty="0" smtClean="0">
              <a:latin typeface="Calibri" panose="020F0502020204030204" pitchFamily="34" charset="0"/>
            </a:endParaRPr>
          </a:p>
          <a:p>
            <a:r>
              <a:rPr lang="en-US" altLang="en-US" dirty="0" smtClean="0">
                <a:latin typeface="Calibri" panose="020F0502020204030204" pitchFamily="34" charset="0"/>
              </a:rPr>
              <a:t>previous </a:t>
            </a:r>
            <a:r>
              <a:rPr lang="en-US" altLang="en-US" dirty="0">
                <a:latin typeface="Calibri" panose="020F0502020204030204" pitchFamily="34" charset="0"/>
              </a:rPr>
              <a:t>example suffers from this type of anomaly, </a:t>
            </a:r>
            <a:endParaRPr lang="en-US" altLang="en-US" dirty="0" smtClean="0">
              <a:latin typeface="Calibri" panose="020F0502020204030204" pitchFamily="34" charset="0"/>
            </a:endParaRPr>
          </a:p>
          <a:p>
            <a:r>
              <a:rPr lang="en-US" altLang="en-US" dirty="0" smtClean="0">
                <a:latin typeface="Calibri" panose="020F0502020204030204" pitchFamily="34" charset="0"/>
              </a:rPr>
              <a:t>for </a:t>
            </a:r>
            <a:r>
              <a:rPr lang="en-US" altLang="en-US" dirty="0">
                <a:latin typeface="Calibri" panose="020F0502020204030204" pitchFamily="34" charset="0"/>
              </a:rPr>
              <a:t>if a faculty member temporarily ceases to be assigned </a:t>
            </a:r>
            <a:endParaRPr lang="en-US" altLang="en-US" dirty="0" smtClean="0">
              <a:latin typeface="Calibri" panose="020F0502020204030204" pitchFamily="34" charset="0"/>
            </a:endParaRPr>
          </a:p>
          <a:p>
            <a:r>
              <a:rPr lang="en-US" altLang="en-US" dirty="0" smtClean="0">
                <a:latin typeface="Calibri" panose="020F0502020204030204" pitchFamily="34" charset="0"/>
              </a:rPr>
              <a:t>to </a:t>
            </a:r>
            <a:r>
              <a:rPr lang="en-US" altLang="en-US" dirty="0">
                <a:latin typeface="Calibri" panose="020F0502020204030204" pitchFamily="34" charset="0"/>
              </a:rPr>
              <a:t>any courses, we must delete the last of the records on </a:t>
            </a:r>
            <a:endParaRPr lang="en-US" altLang="en-US" dirty="0" smtClean="0">
              <a:latin typeface="Calibri" panose="020F0502020204030204" pitchFamily="34" charset="0"/>
            </a:endParaRPr>
          </a:p>
          <a:p>
            <a:r>
              <a:rPr lang="en-US" altLang="en-US" dirty="0" smtClean="0">
                <a:latin typeface="Calibri" panose="020F0502020204030204" pitchFamily="34" charset="0"/>
              </a:rPr>
              <a:t>which </a:t>
            </a:r>
            <a:r>
              <a:rPr lang="en-US" altLang="en-US" dirty="0">
                <a:latin typeface="Calibri" panose="020F0502020204030204" pitchFamily="34" charset="0"/>
              </a:rPr>
              <a:t>that faculty member appears, effectively also </a:t>
            </a:r>
            <a:endParaRPr lang="en-US" altLang="en-US" dirty="0" smtClean="0">
              <a:latin typeface="Calibri" panose="020F0502020204030204" pitchFamily="34" charset="0"/>
            </a:endParaRPr>
          </a:p>
          <a:p>
            <a:r>
              <a:rPr lang="en-US" altLang="en-US" dirty="0" smtClean="0">
                <a:latin typeface="Calibri" panose="020F0502020204030204" pitchFamily="34" charset="0"/>
              </a:rPr>
              <a:t>deleting </a:t>
            </a:r>
            <a:r>
              <a:rPr lang="en-US" altLang="en-US" dirty="0">
                <a:latin typeface="Calibri" panose="020F0502020204030204" pitchFamily="34" charset="0"/>
              </a:rPr>
              <a:t>the faculty member. </a:t>
            </a:r>
          </a:p>
          <a:p>
            <a:endParaRPr lang="en-US" altLang="en-US" dirty="0">
              <a:latin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</a:rPr>
              <a:t>This phenomenon is known as a </a:t>
            </a:r>
            <a:r>
              <a:rPr lang="en-US" altLang="en-US" b="1" dirty="0">
                <a:latin typeface="Calibri" panose="020F0502020204030204" pitchFamily="34" charset="0"/>
              </a:rPr>
              <a:t>deletion anomaly</a:t>
            </a:r>
            <a:r>
              <a:rPr lang="en-US" altLang="en-US" dirty="0">
                <a:latin typeface="Calibri" panose="020F0502020204030204" pitchFamily="34" charset="0"/>
              </a:rPr>
              <a:t>.</a:t>
            </a:r>
          </a:p>
          <a:p>
            <a:endParaRPr lang="en-GB" dirty="0"/>
          </a:p>
        </p:txBody>
      </p:sp>
      <p:pic>
        <p:nvPicPr>
          <p:cNvPr id="16" name="Picture 2" descr="File:Deletion anomaly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429000"/>
            <a:ext cx="3419872" cy="1462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69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0"/>
            <a:ext cx="9144000" cy="1988840"/>
          </a:xfrm>
          <a:prstGeom prst="roundRect">
            <a:avLst>
              <a:gd name="adj" fmla="val 0"/>
            </a:avLst>
          </a:prstGeom>
          <a:solidFill>
            <a:srgbClr val="24A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039432" y="188640"/>
            <a:ext cx="576064" cy="576064"/>
          </a:xfrm>
          <a:prstGeom prst="ellipse">
            <a:avLst/>
          </a:prstGeom>
          <a:solidFill>
            <a:srgbClr val="F616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39553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255577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183569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327585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Oval 13"/>
          <p:cNvSpPr/>
          <p:nvPr/>
        </p:nvSpPr>
        <p:spPr>
          <a:xfrm>
            <a:off x="399593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/>
          <p:cNvSpPr/>
          <p:nvPr/>
        </p:nvSpPr>
        <p:spPr>
          <a:xfrm>
            <a:off x="471601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7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3609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8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1404065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Rules of </a:t>
            </a:r>
            <a:r>
              <a:rPr lang="en-US" sz="3200" b="1" dirty="0" err="1" smtClean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Normalisation</a:t>
            </a:r>
            <a:endParaRPr lang="en-US" sz="3200" b="1" dirty="0">
              <a:solidFill>
                <a:schemeClr val="bg1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767705"/>
              </p:ext>
            </p:extLst>
          </p:nvPr>
        </p:nvGraphicFramePr>
        <p:xfrm>
          <a:off x="323528" y="2204864"/>
          <a:ext cx="7300363" cy="2564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4752"/>
                <a:gridCol w="4575611"/>
              </a:tblGrid>
              <a:tr h="37022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Normal Form</a:t>
                      </a:r>
                      <a:endParaRPr lang="en-US" sz="1800" dirty="0"/>
                    </a:p>
                  </a:txBody>
                  <a:tcPr marL="91439" marR="91439" marT="45707" marB="45707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Characteristic</a:t>
                      </a:r>
                      <a:endParaRPr lang="en-US" sz="1800" dirty="0"/>
                    </a:p>
                  </a:txBody>
                  <a:tcPr marL="91439" marR="91439" marT="45707" marB="45707"/>
                </a:tc>
              </a:tr>
              <a:tr h="452657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First normal form (1NF)</a:t>
                      </a:r>
                      <a:endParaRPr lang="en-US" sz="1800" dirty="0"/>
                    </a:p>
                  </a:txBody>
                  <a:tcPr marL="91439" marR="91439" marT="45707" marB="45707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Fields</a:t>
                      </a:r>
                      <a:r>
                        <a:rPr lang="en-GB" sz="1800" baseline="0" dirty="0" smtClean="0"/>
                        <a:t> should be atomic, no repeating groups and a PK (Primary Key) should have been identified.</a:t>
                      </a:r>
                      <a:endParaRPr lang="en-US" sz="1800" dirty="0"/>
                    </a:p>
                  </a:txBody>
                  <a:tcPr marL="91439" marR="91439" marT="45707" marB="45707"/>
                </a:tc>
              </a:tr>
              <a:tr h="452657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Second normal form (2NF)</a:t>
                      </a:r>
                      <a:endParaRPr lang="en-US" sz="1800" dirty="0"/>
                    </a:p>
                  </a:txBody>
                  <a:tcPr marL="91439" marR="91439" marT="45707" marB="45707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The table should be in 1NF with no partial dependencies.</a:t>
                      </a:r>
                      <a:endParaRPr lang="en-US" sz="1800" dirty="0"/>
                    </a:p>
                  </a:txBody>
                  <a:tcPr marL="91439" marR="91439" marT="45707" marB="45707"/>
                </a:tc>
              </a:tr>
              <a:tr h="452657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Third normal form (3NF)</a:t>
                      </a:r>
                      <a:endParaRPr lang="en-US" sz="1800" dirty="0"/>
                    </a:p>
                  </a:txBody>
                  <a:tcPr marL="91439" marR="91439" marT="45707" marB="45707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The table should be in 2NF with no transitive dependencies.</a:t>
                      </a:r>
                      <a:endParaRPr lang="en-US" sz="1800" dirty="0"/>
                    </a:p>
                  </a:txBody>
                  <a:tcPr marL="91439" marR="91439" marT="45707" marB="45707"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83617" y="4941168"/>
            <a:ext cx="86546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en-US" b="1" dirty="0">
                <a:latin typeface="Calibri" panose="020F0502020204030204" pitchFamily="34" charset="0"/>
              </a:rPr>
              <a:t>Once a database is properly normalised the tables will have the following characteristics: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altLang="en-US" dirty="0">
                <a:latin typeface="Calibri" panose="020F0502020204030204" pitchFamily="34" charset="0"/>
              </a:rPr>
              <a:t>Each table will represent a single entity,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altLang="en-US" dirty="0">
                <a:latin typeface="Calibri" panose="020F0502020204030204" pitchFamily="34" charset="0"/>
              </a:rPr>
              <a:t>No data item will be stored unnecessarily in more than one table,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altLang="en-US" dirty="0">
                <a:latin typeface="Calibri" panose="020F0502020204030204" pitchFamily="34" charset="0"/>
              </a:rPr>
              <a:t>All attributes (fields) in the table will be functionally dependant on the primary key </a:t>
            </a:r>
            <a:r>
              <a:rPr lang="en-GB" altLang="en-US" dirty="0" smtClean="0">
                <a:latin typeface="Calibri" panose="020F0502020204030204" pitchFamily="34" charset="0"/>
              </a:rPr>
              <a:t>–</a:t>
            </a:r>
          </a:p>
          <a:p>
            <a:r>
              <a:rPr lang="en-GB" altLang="en-US" dirty="0" smtClean="0">
                <a:latin typeface="Calibri" panose="020F0502020204030204" pitchFamily="34" charset="0"/>
              </a:rPr>
              <a:t>the </a:t>
            </a:r>
            <a:r>
              <a:rPr lang="en-GB" altLang="en-US" dirty="0">
                <a:latin typeface="Calibri" panose="020F0502020204030204" pitchFamily="34" charset="0"/>
              </a:rPr>
              <a:t>entire primary key and nothing but the primary key</a:t>
            </a:r>
            <a:r>
              <a:rPr lang="en-GB" altLang="en-US" dirty="0" smtClean="0">
                <a:latin typeface="Calibri" panose="020F0502020204030204" pitchFamily="34" charset="0"/>
              </a:rPr>
              <a:t>!</a:t>
            </a:r>
            <a:endParaRPr lang="en-US" altLang="en-US" dirty="0">
              <a:latin typeface="Calibri" panose="020F050202020403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156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0" y="-27384"/>
            <a:ext cx="9144000" cy="1988840"/>
          </a:xfrm>
          <a:prstGeom prst="roundRect">
            <a:avLst>
              <a:gd name="adj" fmla="val 0"/>
            </a:avLst>
          </a:prstGeom>
          <a:solidFill>
            <a:srgbClr val="24A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/>
          <p:cNvCxnSpPr/>
          <p:nvPr/>
        </p:nvCxnSpPr>
        <p:spPr>
          <a:xfrm>
            <a:off x="0" y="503164"/>
            <a:ext cx="9144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1" name="Rectangle 8"/>
          <p:cNvSpPr>
            <a:spLocks noChangeArrowheads="1"/>
          </p:cNvSpPr>
          <p:nvPr/>
        </p:nvSpPr>
        <p:spPr bwMode="auto">
          <a:xfrm>
            <a:off x="299492" y="4831711"/>
            <a:ext cx="757237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/>
              <a:t>This table looks fine but… …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GB" altLang="en-US" dirty="0">
                <a:latin typeface="Calibri" panose="020F0502020204030204" pitchFamily="34" charset="0"/>
              </a:rPr>
              <a:t>It has repeating groups – the subject and grades are repeating groups</a:t>
            </a:r>
            <a:r>
              <a:rPr lang="en-GB" altLang="en-US" dirty="0" smtClean="0">
                <a:latin typeface="Calibri" panose="020F0502020204030204" pitchFamily="34" charset="0"/>
              </a:rPr>
              <a:t>.</a:t>
            </a:r>
            <a:endParaRPr lang="en-GB" altLang="en-US" dirty="0">
              <a:latin typeface="Calibri" panose="020F0502020204030204" pitchFamily="34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GB" altLang="en-US" dirty="0">
                <a:latin typeface="Calibri" panose="020F0502020204030204" pitchFamily="34" charset="0"/>
              </a:rPr>
              <a:t>This means that the </a:t>
            </a:r>
            <a:r>
              <a:rPr lang="en-GB" altLang="en-US" dirty="0" err="1">
                <a:latin typeface="Calibri" panose="020F0502020204030204" pitchFamily="34" charset="0"/>
              </a:rPr>
              <a:t>Student_ID</a:t>
            </a:r>
            <a:r>
              <a:rPr lang="en-GB" altLang="en-US" dirty="0">
                <a:latin typeface="Calibri" panose="020F0502020204030204" pitchFamily="34" charset="0"/>
              </a:rPr>
              <a:t> is not working properly as a Primary Key (PK) because it does not uniquely identify each record</a:t>
            </a:r>
            <a:r>
              <a:rPr lang="en-GB" altLang="en-US" dirty="0" smtClean="0">
                <a:latin typeface="Calibri" panose="020F0502020204030204" pitchFamily="34" charset="0"/>
              </a:rPr>
              <a:t>.</a:t>
            </a:r>
            <a:endParaRPr lang="en-GB" altLang="en-US" dirty="0">
              <a:latin typeface="Calibri" panose="020F0502020204030204" pitchFamily="34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GB" altLang="en-US" dirty="0">
                <a:latin typeface="Calibri" panose="020F0502020204030204" pitchFamily="34" charset="0"/>
              </a:rPr>
              <a:t>A Composite PK  needs to be devised so that the composite PK will uniquely identify each record.</a:t>
            </a:r>
            <a:endParaRPr lang="en-US" altLang="en-US" dirty="0">
              <a:latin typeface="Calibri" panose="020F050202020403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132638"/>
              </p:ext>
            </p:extLst>
          </p:nvPr>
        </p:nvGraphicFramePr>
        <p:xfrm>
          <a:off x="395536" y="1944296"/>
          <a:ext cx="4540680" cy="2748750"/>
        </p:xfrm>
        <a:graphic>
          <a:graphicData uri="http://schemas.openxmlformats.org/drawingml/2006/table">
            <a:tbl>
              <a:tblPr/>
              <a:tblGrid>
                <a:gridCol w="805605"/>
                <a:gridCol w="562819"/>
                <a:gridCol w="535731"/>
                <a:gridCol w="1081496"/>
                <a:gridCol w="808614"/>
                <a:gridCol w="746415"/>
              </a:tblGrid>
              <a:tr h="157105">
                <a:tc>
                  <a:txBody>
                    <a:bodyPr/>
                    <a:lstStyle/>
                    <a:p>
                      <a:r>
                        <a:rPr lang="en-GB" sz="1000" b="1" dirty="0" err="1" smtClean="0">
                          <a:latin typeface="Arial" pitchFamily="34" charset="0"/>
                          <a:cs typeface="Arial" pitchFamily="34" charset="0"/>
                        </a:rPr>
                        <a:t>Student_ID</a:t>
                      </a:r>
                      <a:endParaRPr lang="en-US" sz="1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 dirty="0" smtClean="0">
                          <a:latin typeface="Arial" pitchFamily="34" charset="0"/>
                          <a:cs typeface="Arial" pitchFamily="34" charset="0"/>
                        </a:rPr>
                        <a:t>Initial</a:t>
                      </a:r>
                      <a:endParaRPr lang="en-US" sz="1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err="1" smtClean="0">
                          <a:latin typeface="Arial" pitchFamily="34" charset="0"/>
                          <a:cs typeface="Arial" pitchFamily="34" charset="0"/>
                        </a:rPr>
                        <a:t>Date_of_birth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rial" pitchFamily="34" charset="0"/>
                          <a:cs typeface="Arial" pitchFamily="34" charset="0"/>
                        </a:rPr>
                        <a:t>Subject</a:t>
                      </a:r>
                      <a:endParaRPr lang="en-US" sz="10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Arial" pitchFamily="34" charset="0"/>
                          <a:cs typeface="Arial" pitchFamily="34" charset="0"/>
                        </a:rPr>
                        <a:t>Grade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</a:tr>
              <a:tr h="157105"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960100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Smith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Arial" pitchFamily="34" charset="0"/>
                          <a:cs typeface="Arial" pitchFamily="34" charset="0"/>
                        </a:rPr>
                        <a:t>J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14/11/1977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Databases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7105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itchFamily="34" charset="0"/>
                          <a:cs typeface="Arial" pitchFamily="34" charset="0"/>
                        </a:rPr>
                        <a:t>960100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Smith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Arial" pitchFamily="34" charset="0"/>
                          <a:cs typeface="Arial" pitchFamily="34" charset="0"/>
                        </a:rPr>
                        <a:t>J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14/11/1977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Soft_Dev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7105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itchFamily="34" charset="0"/>
                          <a:cs typeface="Arial" pitchFamily="34" charset="0"/>
                        </a:rPr>
                        <a:t>960100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Smith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Arial" pitchFamily="34" charset="0"/>
                          <a:cs typeface="Arial" pitchFamily="34" charset="0"/>
                        </a:rPr>
                        <a:t>J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itchFamily="34" charset="0"/>
                          <a:cs typeface="Arial" pitchFamily="34" charset="0"/>
                        </a:rPr>
                        <a:t>14/11/1977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ISDE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7105"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960105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White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10/05/1975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Soft_Dev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7622"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960105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White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10/05/1975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ISDE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7105"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960120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Moore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11/03/1970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Databases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7105"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960120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Moore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11/03/1970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Soft_Dev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7105"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960120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Moore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11/03/1970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itchFamily="34" charset="0"/>
                          <a:cs typeface="Arial" pitchFamily="34" charset="0"/>
                        </a:rPr>
                        <a:t>Workshop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7105"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960145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Smith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Arial" pitchFamily="34" charset="0"/>
                          <a:cs typeface="Arial" pitchFamily="34" charset="0"/>
                        </a:rPr>
                        <a:t>J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09/01/1972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itchFamily="34" charset="0"/>
                          <a:cs typeface="Arial" pitchFamily="34" charset="0"/>
                        </a:rPr>
                        <a:t>Databases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7105"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960150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Black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21/08/1973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Databases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7105"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960150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Black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21/08/1973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Soft_Dev 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7105"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960150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Black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21/08/1973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ISDE 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7105"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960150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Black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21/08/1973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Workshop 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2379" name="Picture 2" descr="http://t1.gstatic.com/images?q=tbn:ANd9GcTPHhkM0Do9WAh3Oa-dHuhXDXMTDLgNZstVFeKo11Hx5xUv0V6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2" y="2015332"/>
            <a:ext cx="1285875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80" name="TextBox 9"/>
          <p:cNvSpPr txBox="1">
            <a:spLocks noChangeArrowheads="1"/>
          </p:cNvSpPr>
          <p:nvPr/>
        </p:nvSpPr>
        <p:spPr bwMode="auto">
          <a:xfrm>
            <a:off x="6388100" y="3356992"/>
            <a:ext cx="2368550" cy="646113"/>
          </a:xfrm>
          <a:prstGeom prst="rect">
            <a:avLst/>
          </a:prstGeom>
          <a:solidFill>
            <a:srgbClr val="FFFF00"/>
          </a:solidFill>
          <a:ln w="476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b="1" dirty="0"/>
              <a:t>Warning – this table</a:t>
            </a:r>
          </a:p>
          <a:p>
            <a:pPr eaLnBrk="1" hangingPunct="1"/>
            <a:r>
              <a:rPr lang="en-GB" altLang="en-US" b="1" dirty="0"/>
              <a:t>is not in 1NF</a:t>
            </a:r>
            <a:endParaRPr lang="en-US" altLang="en-US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039432" y="188640"/>
            <a:ext cx="576064" cy="576064"/>
          </a:xfrm>
          <a:prstGeom prst="ellipse">
            <a:avLst/>
          </a:prstGeom>
          <a:solidFill>
            <a:srgbClr val="F616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39553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255577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Oval 12"/>
          <p:cNvSpPr/>
          <p:nvPr/>
        </p:nvSpPr>
        <p:spPr>
          <a:xfrm>
            <a:off x="183569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327585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Oval 14"/>
          <p:cNvSpPr/>
          <p:nvPr/>
        </p:nvSpPr>
        <p:spPr>
          <a:xfrm>
            <a:off x="399593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Oval 15"/>
          <p:cNvSpPr/>
          <p:nvPr/>
        </p:nvSpPr>
        <p:spPr>
          <a:xfrm>
            <a:off x="471601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7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43609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8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3528" y="1404065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3200" dirty="0">
                <a:solidFill>
                  <a:schemeClr val="bg1"/>
                </a:solidFill>
                <a:latin typeface="Calibri" panose="020F0502020204030204" pitchFamily="34" charset="0"/>
              </a:rPr>
              <a:t>First Normal Form or 1NF – slide 1</a:t>
            </a:r>
            <a:endParaRPr lang="en-US" altLang="en-US" sz="3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75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0" y="-27384"/>
            <a:ext cx="9144000" cy="1988840"/>
          </a:xfrm>
          <a:prstGeom prst="roundRect">
            <a:avLst>
              <a:gd name="adj" fmla="val 0"/>
            </a:avLst>
          </a:prstGeom>
          <a:solidFill>
            <a:srgbClr val="24A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15" name="Rectangle 8"/>
          <p:cNvSpPr>
            <a:spLocks noChangeArrowheads="1"/>
          </p:cNvSpPr>
          <p:nvPr/>
        </p:nvSpPr>
        <p:spPr bwMode="auto">
          <a:xfrm>
            <a:off x="428625" y="4071938"/>
            <a:ext cx="7572375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 b="1"/>
          </a:p>
          <a:p>
            <a:pPr eaLnBrk="1" hangingPunct="1"/>
            <a:endParaRPr lang="en-GB" altLang="en-US" b="1"/>
          </a:p>
          <a:p>
            <a:pPr eaLnBrk="1" hangingPunct="1"/>
            <a:endParaRPr lang="en-GB" altLang="en-US" b="1"/>
          </a:p>
          <a:p>
            <a:pPr eaLnBrk="1" hangingPunct="1"/>
            <a:endParaRPr lang="en-GB" altLang="en-US" b="1"/>
          </a:p>
          <a:p>
            <a:pPr eaLnBrk="1" hangingPunct="1"/>
            <a:endParaRPr lang="en-US" altLang="en-US" b="1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11249"/>
              </p:ext>
            </p:extLst>
          </p:nvPr>
        </p:nvGraphicFramePr>
        <p:xfrm>
          <a:off x="4572000" y="2444280"/>
          <a:ext cx="4608511" cy="2878843"/>
        </p:xfrm>
        <a:graphic>
          <a:graphicData uri="http://schemas.openxmlformats.org/drawingml/2006/table">
            <a:tbl>
              <a:tblPr/>
              <a:tblGrid>
                <a:gridCol w="817639"/>
                <a:gridCol w="571226"/>
                <a:gridCol w="543735"/>
                <a:gridCol w="1097653"/>
                <a:gridCol w="820693"/>
                <a:gridCol w="757565"/>
              </a:tblGrid>
              <a:tr h="142299">
                <a:tc>
                  <a:txBody>
                    <a:bodyPr/>
                    <a:lstStyle/>
                    <a:p>
                      <a:r>
                        <a:rPr lang="en-GB" sz="1000" b="1" dirty="0" err="1" smtClean="0">
                          <a:latin typeface="Arial" pitchFamily="34" charset="0"/>
                          <a:cs typeface="Arial" pitchFamily="34" charset="0"/>
                        </a:rPr>
                        <a:t>Student_ID</a:t>
                      </a:r>
                      <a:endParaRPr lang="en-US" sz="1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 dirty="0" smtClean="0">
                          <a:latin typeface="Arial" pitchFamily="34" charset="0"/>
                          <a:cs typeface="Arial" pitchFamily="34" charset="0"/>
                        </a:rPr>
                        <a:t>Initial</a:t>
                      </a:r>
                      <a:endParaRPr lang="en-US" sz="1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err="1" smtClean="0">
                          <a:latin typeface="Arial" pitchFamily="34" charset="0"/>
                          <a:cs typeface="Arial" pitchFamily="34" charset="0"/>
                        </a:rPr>
                        <a:t>Date_of_birth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rial" pitchFamily="34" charset="0"/>
                          <a:cs typeface="Arial" pitchFamily="34" charset="0"/>
                        </a:rPr>
                        <a:t>Subject</a:t>
                      </a:r>
                      <a:endParaRPr lang="en-US" sz="10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Arial" pitchFamily="34" charset="0"/>
                          <a:cs typeface="Arial" pitchFamily="34" charset="0"/>
                        </a:rPr>
                        <a:t>Grade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</a:tr>
              <a:tr h="142299"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960100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Smith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Arial" pitchFamily="34" charset="0"/>
                          <a:cs typeface="Arial" pitchFamily="34" charset="0"/>
                        </a:rPr>
                        <a:t>J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14/11/1977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Databases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299"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960100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Smith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Arial" pitchFamily="34" charset="0"/>
                          <a:cs typeface="Arial" pitchFamily="34" charset="0"/>
                        </a:rPr>
                        <a:t>J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14/11/1977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Soft_Dev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299"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960100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Smith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Arial" pitchFamily="34" charset="0"/>
                          <a:cs typeface="Arial" pitchFamily="34" charset="0"/>
                        </a:rPr>
                        <a:t>J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14/11/1977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ISDE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299"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960105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White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10/05/1975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Soft_Dev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299"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960105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White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10/05/1975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ISDE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7715"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960120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Moore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11/03/1970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Databases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299"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960120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Moore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11/03/1970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Soft_Dev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299"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960120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Moore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itchFamily="34" charset="0"/>
                          <a:cs typeface="Arial" pitchFamily="34" charset="0"/>
                        </a:rPr>
                        <a:t>11/03/1970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itchFamily="34" charset="0"/>
                          <a:cs typeface="Arial" pitchFamily="34" charset="0"/>
                        </a:rPr>
                        <a:t>Workshop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299"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960145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Smith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Arial" pitchFamily="34" charset="0"/>
                          <a:cs typeface="Arial" pitchFamily="34" charset="0"/>
                        </a:rPr>
                        <a:t>J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09/01/1972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itchFamily="34" charset="0"/>
                          <a:cs typeface="Arial" pitchFamily="34" charset="0"/>
                        </a:rPr>
                        <a:t>Databases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299"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960150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Black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itchFamily="34" charset="0"/>
                          <a:cs typeface="Arial" pitchFamily="34" charset="0"/>
                        </a:rPr>
                        <a:t>21/08/1973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Databases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299"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960150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Black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itchFamily="34" charset="0"/>
                          <a:cs typeface="Arial" pitchFamily="34" charset="0"/>
                        </a:rPr>
                        <a:t>21/08/1973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Soft_Dev 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299"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960150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Black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21/08/1973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ISDE 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299"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960150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Black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itchFamily="34" charset="0"/>
                          <a:cs typeface="Arial" pitchFamily="34" charset="0"/>
                        </a:rPr>
                        <a:t>21/08/1973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Workshop 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marL="38461" marR="38461" marT="19228" marB="19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3402" name="TextBox 10"/>
          <p:cNvSpPr txBox="1">
            <a:spLocks noChangeArrowheads="1"/>
          </p:cNvSpPr>
          <p:nvPr/>
        </p:nvSpPr>
        <p:spPr bwMode="auto">
          <a:xfrm>
            <a:off x="207467" y="2249488"/>
            <a:ext cx="436453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b="1" dirty="0"/>
              <a:t>Identify the Primary Key</a:t>
            </a:r>
          </a:p>
          <a:p>
            <a:pPr eaLnBrk="1" hangingPunct="1"/>
            <a:r>
              <a:rPr lang="en-GB" altLang="en-US" dirty="0">
                <a:latin typeface="Calibri" panose="020F0502020204030204" pitchFamily="34" charset="0"/>
              </a:rPr>
              <a:t>Using Standard Notation, it is possible to see how a Composite Primary Key made up of </a:t>
            </a:r>
            <a:r>
              <a:rPr lang="en-GB" altLang="en-US" dirty="0" err="1">
                <a:latin typeface="Calibri" panose="020F0502020204030204" pitchFamily="34" charset="0"/>
              </a:rPr>
              <a:t>Student_ID</a:t>
            </a:r>
            <a:r>
              <a:rPr lang="en-GB" altLang="en-US" dirty="0">
                <a:latin typeface="Calibri" panose="020F0502020204030204" pitchFamily="34" charset="0"/>
              </a:rPr>
              <a:t> and Subject can represent unique values for each record.</a:t>
            </a:r>
          </a:p>
          <a:p>
            <a:pPr eaLnBrk="1" hangingPunct="1"/>
            <a:endParaRPr lang="en-GB" altLang="en-US" dirty="0">
              <a:latin typeface="Calibri" panose="020F0502020204030204" pitchFamily="34" charset="0"/>
            </a:endParaRPr>
          </a:p>
          <a:p>
            <a:pPr eaLnBrk="1" hangingPunct="1"/>
            <a:r>
              <a:rPr lang="en-GB" altLang="en-US" dirty="0">
                <a:latin typeface="Calibri" panose="020F0502020204030204" pitchFamily="34" charset="0"/>
              </a:rPr>
              <a:t>STUDENT(</a:t>
            </a:r>
            <a:r>
              <a:rPr lang="en-GB" altLang="en-US" u="sng" dirty="0" err="1">
                <a:latin typeface="Calibri" panose="020F0502020204030204" pitchFamily="34" charset="0"/>
              </a:rPr>
              <a:t>Student_ID</a:t>
            </a:r>
            <a:r>
              <a:rPr lang="en-GB" altLang="en-US" dirty="0">
                <a:latin typeface="Calibri" panose="020F0502020204030204" pitchFamily="34" charset="0"/>
              </a:rPr>
              <a:t>, Name, Initial, </a:t>
            </a:r>
            <a:r>
              <a:rPr lang="en-GB" altLang="en-US" dirty="0" err="1">
                <a:latin typeface="Calibri" panose="020F0502020204030204" pitchFamily="34" charset="0"/>
              </a:rPr>
              <a:t>Date_of_Birth</a:t>
            </a:r>
            <a:r>
              <a:rPr lang="en-GB" altLang="en-US" dirty="0">
                <a:latin typeface="Calibri" panose="020F0502020204030204" pitchFamily="34" charset="0"/>
              </a:rPr>
              <a:t>, </a:t>
            </a:r>
            <a:r>
              <a:rPr lang="en-GB" altLang="en-US" u="sng" dirty="0">
                <a:latin typeface="Calibri" panose="020F0502020204030204" pitchFamily="34" charset="0"/>
              </a:rPr>
              <a:t>Subject</a:t>
            </a:r>
            <a:r>
              <a:rPr lang="en-GB" altLang="en-US" dirty="0">
                <a:latin typeface="Calibri" panose="020F0502020204030204" pitchFamily="34" charset="0"/>
              </a:rPr>
              <a:t>, Grade)</a:t>
            </a:r>
            <a:endParaRPr lang="en-US" altLang="en-US" dirty="0">
              <a:latin typeface="Calibri" panose="020F0502020204030204" pitchFamily="34" charset="0"/>
            </a:endParaRPr>
          </a:p>
        </p:txBody>
      </p:sp>
      <p:pic>
        <p:nvPicPr>
          <p:cNvPr id="13403" name="Picture 2" descr="http://t1.gstatic.com/images?q=tbn:ANd9GcTPHhkM0Do9WAh3Oa-dHuhXDXMTDLgNZstVFeKo11Hx5xUv0V6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74" y="5848350"/>
            <a:ext cx="42862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04" name="TextBox 13"/>
          <p:cNvSpPr txBox="1">
            <a:spLocks noChangeArrowheads="1"/>
          </p:cNvSpPr>
          <p:nvPr/>
        </p:nvSpPr>
        <p:spPr bwMode="auto">
          <a:xfrm>
            <a:off x="1039432" y="5573713"/>
            <a:ext cx="7643813" cy="923925"/>
          </a:xfrm>
          <a:prstGeom prst="rect">
            <a:avLst/>
          </a:prstGeom>
          <a:solidFill>
            <a:srgbClr val="FFFF00"/>
          </a:solidFill>
          <a:ln w="476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b="1"/>
              <a:t>Although this table is in 1NF there is (a) data duplication and (b) Name and DateOfBirth are partial dependencies because they do not depend on Subject! </a:t>
            </a:r>
            <a:endParaRPr lang="en-US" altLang="en-US" b="1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039432" y="188640"/>
            <a:ext cx="576064" cy="576064"/>
          </a:xfrm>
          <a:prstGeom prst="ellipse">
            <a:avLst/>
          </a:prstGeom>
          <a:solidFill>
            <a:srgbClr val="F616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39553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Oval 12"/>
          <p:cNvSpPr/>
          <p:nvPr/>
        </p:nvSpPr>
        <p:spPr>
          <a:xfrm>
            <a:off x="255577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Oval 13"/>
          <p:cNvSpPr/>
          <p:nvPr/>
        </p:nvSpPr>
        <p:spPr>
          <a:xfrm>
            <a:off x="183569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327585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399593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471601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7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43609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8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1404065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3200" dirty="0">
                <a:solidFill>
                  <a:schemeClr val="bg1"/>
                </a:solidFill>
                <a:latin typeface="Calibri" panose="020F0502020204030204" pitchFamily="34" charset="0"/>
              </a:rPr>
              <a:t>First Normal Form or 1NF – slide 1</a:t>
            </a:r>
            <a:endParaRPr lang="en-US" altLang="en-US" sz="3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99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69" name="Group 13"/>
          <p:cNvGrpSpPr>
            <a:grpSpLocks/>
          </p:cNvGrpSpPr>
          <p:nvPr/>
        </p:nvGrpSpPr>
        <p:grpSpPr bwMode="auto">
          <a:xfrm>
            <a:off x="5436096" y="1986608"/>
            <a:ext cx="3487469" cy="1252091"/>
            <a:chOff x="4000496" y="1643050"/>
            <a:chExt cx="4352925" cy="1733550"/>
          </a:xfrm>
        </p:grpSpPr>
        <p:pic>
          <p:nvPicPr>
            <p:cNvPr id="14376" name="Picture 11" descr="DependencyDiagr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0496" y="1643050"/>
              <a:ext cx="4352925" cy="173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77" name="TextBox 12"/>
            <p:cNvSpPr txBox="1">
              <a:spLocks noChangeArrowheads="1"/>
            </p:cNvSpPr>
            <p:nvPr/>
          </p:nvSpPr>
          <p:spPr bwMode="auto">
            <a:xfrm>
              <a:off x="4000496" y="2000240"/>
              <a:ext cx="8837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1200">
                  <a:latin typeface="Calibri" panose="020F0502020204030204" pitchFamily="34" charset="0"/>
                </a:rPr>
                <a:t>Student_ID</a:t>
              </a:r>
              <a:endParaRPr lang="en-US" altLang="en-US" sz="1200">
                <a:latin typeface="Calibri" panose="020F0502020204030204" pitchFamily="34" charset="0"/>
              </a:endParaRPr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0" y="-27384"/>
            <a:ext cx="9144000" cy="1988840"/>
          </a:xfrm>
          <a:prstGeom prst="roundRect">
            <a:avLst>
              <a:gd name="adj" fmla="val 0"/>
            </a:avLst>
          </a:prstGeom>
          <a:solidFill>
            <a:srgbClr val="24A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039432" y="188640"/>
            <a:ext cx="576064" cy="576064"/>
          </a:xfrm>
          <a:prstGeom prst="ellipse">
            <a:avLst/>
          </a:prstGeom>
          <a:solidFill>
            <a:srgbClr val="F616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Oval 19"/>
          <p:cNvSpPr/>
          <p:nvPr/>
        </p:nvSpPr>
        <p:spPr>
          <a:xfrm>
            <a:off x="39553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Oval 20"/>
          <p:cNvSpPr/>
          <p:nvPr/>
        </p:nvSpPr>
        <p:spPr>
          <a:xfrm>
            <a:off x="255577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Oval 21"/>
          <p:cNvSpPr/>
          <p:nvPr/>
        </p:nvSpPr>
        <p:spPr>
          <a:xfrm>
            <a:off x="183569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Oval 22"/>
          <p:cNvSpPr/>
          <p:nvPr/>
        </p:nvSpPr>
        <p:spPr>
          <a:xfrm>
            <a:off x="327585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Oval 23"/>
          <p:cNvSpPr/>
          <p:nvPr/>
        </p:nvSpPr>
        <p:spPr>
          <a:xfrm>
            <a:off x="399593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Oval 24"/>
          <p:cNvSpPr/>
          <p:nvPr/>
        </p:nvSpPr>
        <p:spPr>
          <a:xfrm>
            <a:off x="471601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7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43609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8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338" name="TextBox 1"/>
          <p:cNvSpPr txBox="1">
            <a:spLocks noChangeArrowheads="1"/>
          </p:cNvSpPr>
          <p:nvPr/>
        </p:nvSpPr>
        <p:spPr bwMode="auto">
          <a:xfrm>
            <a:off x="100310" y="1284163"/>
            <a:ext cx="72151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3600" dirty="0">
                <a:solidFill>
                  <a:schemeClr val="bg1"/>
                </a:solidFill>
                <a:latin typeface="Calibri" panose="020F0502020204030204" pitchFamily="34" charset="0"/>
              </a:rPr>
              <a:t>Second Normal Form or </a:t>
            </a:r>
            <a:r>
              <a:rPr lang="en-GB" altLang="en-US" sz="3600" dirty="0" smtClean="0">
                <a:solidFill>
                  <a:schemeClr val="bg1"/>
                </a:solidFill>
                <a:latin typeface="Calibri" panose="020F0502020204030204" pitchFamily="34" charset="0"/>
              </a:rPr>
              <a:t>2NF</a:t>
            </a:r>
            <a:endParaRPr lang="en-US" altLang="en-US" sz="3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Rectangle 8"/>
          <p:cNvSpPr>
            <a:spLocks noChangeArrowheads="1"/>
          </p:cNvSpPr>
          <p:nvPr/>
        </p:nvSpPr>
        <p:spPr bwMode="auto">
          <a:xfrm>
            <a:off x="428625" y="2786063"/>
            <a:ext cx="7572375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t" hangingPunct="1"/>
            <a:r>
              <a:rPr lang="en-US" altLang="en-US" b="1">
                <a:latin typeface="Calibri" panose="020F0502020204030204" pitchFamily="34" charset="0"/>
              </a:rPr>
              <a:t>This table is not in 2NF </a:t>
            </a:r>
          </a:p>
          <a:p>
            <a:pPr eaLnBrk="1" fontAlgn="t" hangingPunct="1"/>
            <a:r>
              <a:rPr lang="en-US" altLang="en-US">
                <a:latin typeface="Calibri" panose="020F0502020204030204" pitchFamily="34" charset="0"/>
              </a:rPr>
              <a:t>The solution is to split the table into its component parts: </a:t>
            </a:r>
          </a:p>
          <a:p>
            <a:pPr eaLnBrk="1" fontAlgn="t" hangingPunct="1">
              <a:buFont typeface="Arial" panose="020B0604020202020204" pitchFamily="34" charset="0"/>
              <a:buChar char="•"/>
            </a:pPr>
            <a:r>
              <a:rPr lang="en-US" altLang="en-US">
                <a:latin typeface="Calibri" panose="020F0502020204030204" pitchFamily="34" charset="0"/>
              </a:rPr>
              <a:t>separate out all the attributes that are solely dependent on Student_ID,</a:t>
            </a:r>
          </a:p>
          <a:p>
            <a:pPr eaLnBrk="1" fontAlgn="t" hangingPunct="1">
              <a:buFont typeface="Arial" panose="020B0604020202020204" pitchFamily="34" charset="0"/>
              <a:buChar char="•"/>
            </a:pPr>
            <a:r>
              <a:rPr lang="en-US" altLang="en-US">
                <a:latin typeface="Calibri" panose="020F0502020204030204" pitchFamily="34" charset="0"/>
              </a:rPr>
              <a:t>put them in a new STUDENT table, with Student_ID as the primary key,</a:t>
            </a:r>
          </a:p>
          <a:p>
            <a:pPr eaLnBrk="1" fontAlgn="t" hangingPunct="1">
              <a:buFont typeface="Arial" panose="020B0604020202020204" pitchFamily="34" charset="0"/>
              <a:buChar char="•"/>
            </a:pPr>
            <a:r>
              <a:rPr lang="en-US" altLang="en-US">
                <a:latin typeface="Calibri" panose="020F0502020204030204" pitchFamily="34" charset="0"/>
              </a:rPr>
              <a:t>separate out all the attributes that are solely dependent on subject,</a:t>
            </a:r>
          </a:p>
          <a:p>
            <a:pPr eaLnBrk="1" fontAlgn="t" hangingPunct="1">
              <a:buFont typeface="Arial" panose="020B0604020202020204" pitchFamily="34" charset="0"/>
              <a:buChar char="•"/>
            </a:pPr>
            <a:r>
              <a:rPr lang="en-US" altLang="en-US">
                <a:latin typeface="Calibri" panose="020F0502020204030204" pitchFamily="34" charset="0"/>
              </a:rPr>
              <a:t>in this case no attributes are solely dependent on subject,</a:t>
            </a:r>
          </a:p>
          <a:p>
            <a:pPr eaLnBrk="1" fontAlgn="t" hangingPunct="1">
              <a:buFont typeface="Arial" panose="020B0604020202020204" pitchFamily="34" charset="0"/>
              <a:buChar char="•"/>
            </a:pPr>
            <a:r>
              <a:rPr lang="en-US" altLang="en-US">
                <a:latin typeface="Calibri" panose="020F0502020204030204" pitchFamily="34" charset="0"/>
              </a:rPr>
              <a:t>separate out all the attributes that are solely dependent on Student_ID and Subject </a:t>
            </a:r>
          </a:p>
          <a:p>
            <a:pPr eaLnBrk="1" fontAlgn="t" hangingPunct="1">
              <a:buFont typeface="Arial" panose="020B0604020202020204" pitchFamily="34" charset="0"/>
              <a:buChar char="•"/>
            </a:pPr>
            <a:r>
              <a:rPr lang="en-US" altLang="en-US">
                <a:latin typeface="Calibri" panose="020F0502020204030204" pitchFamily="34" charset="0"/>
              </a:rPr>
              <a:t>put them into a separate STUDENTGRADE table</a:t>
            </a:r>
            <a:br>
              <a:rPr lang="en-US" altLang="en-US">
                <a:latin typeface="Calibri" panose="020F0502020204030204" pitchFamily="34" charset="0"/>
              </a:rPr>
            </a:br>
            <a:r>
              <a:rPr lang="en-US" altLang="en-US">
                <a:latin typeface="Calibri" panose="020F0502020204030204" pitchFamily="34" charset="0"/>
              </a:rPr>
              <a:t> with Student_ID and Subject</a:t>
            </a:r>
            <a:br>
              <a:rPr lang="en-US" altLang="en-US">
                <a:latin typeface="Calibri" panose="020F0502020204030204" pitchFamily="34" charset="0"/>
              </a:rPr>
            </a:br>
            <a:r>
              <a:rPr lang="en-US" altLang="en-US">
                <a:latin typeface="Calibri" panose="020F0502020204030204" pitchFamily="34" charset="0"/>
              </a:rPr>
              <a:t> as a Composite Primary Key.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774091"/>
              </p:ext>
            </p:extLst>
          </p:nvPr>
        </p:nvGraphicFramePr>
        <p:xfrm>
          <a:off x="129179" y="2002672"/>
          <a:ext cx="4571999" cy="763588"/>
        </p:xfrm>
        <a:graphic>
          <a:graphicData uri="http://schemas.openxmlformats.org/drawingml/2006/table">
            <a:tbl>
              <a:tblPr/>
              <a:tblGrid>
                <a:gridCol w="811161"/>
                <a:gridCol w="566701"/>
                <a:gridCol w="539427"/>
                <a:gridCol w="1088956"/>
                <a:gridCol w="814191"/>
                <a:gridCol w="751563"/>
              </a:tblGrid>
              <a:tr h="190897">
                <a:tc>
                  <a:txBody>
                    <a:bodyPr/>
                    <a:lstStyle/>
                    <a:p>
                      <a:r>
                        <a:rPr lang="en-GB" sz="1000" b="1" dirty="0" err="1" smtClean="0">
                          <a:latin typeface="Arial" pitchFamily="34" charset="0"/>
                          <a:cs typeface="Arial" pitchFamily="34" charset="0"/>
                        </a:rPr>
                        <a:t>Student_ID</a:t>
                      </a:r>
                      <a:endParaRPr lang="en-US" sz="1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34" marB="19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34" marB="19234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 dirty="0" smtClean="0">
                          <a:latin typeface="Arial" pitchFamily="34" charset="0"/>
                          <a:cs typeface="Arial" pitchFamily="34" charset="0"/>
                        </a:rPr>
                        <a:t>Initial</a:t>
                      </a:r>
                      <a:endParaRPr lang="en-US" sz="1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34" marB="19234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err="1" smtClean="0">
                          <a:latin typeface="Arial" pitchFamily="34" charset="0"/>
                          <a:cs typeface="Arial" pitchFamily="34" charset="0"/>
                        </a:rPr>
                        <a:t>Date_of_birth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34" marB="19234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rial" pitchFamily="34" charset="0"/>
                          <a:cs typeface="Arial" pitchFamily="34" charset="0"/>
                        </a:rPr>
                        <a:t>Subject</a:t>
                      </a:r>
                      <a:endParaRPr lang="en-US" sz="10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34" marB="19234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Arial" pitchFamily="34" charset="0"/>
                          <a:cs typeface="Arial" pitchFamily="34" charset="0"/>
                        </a:rPr>
                        <a:t>Grade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34" marB="19234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</a:tr>
              <a:tr h="190897"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960100</a:t>
                      </a:r>
                    </a:p>
                  </a:txBody>
                  <a:tcPr marL="38461" marR="38461" marT="19234" marB="19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Smith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34" marB="19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Arial" pitchFamily="34" charset="0"/>
                          <a:cs typeface="Arial" pitchFamily="34" charset="0"/>
                        </a:rPr>
                        <a:t>J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34" marB="19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14/11/1977</a:t>
                      </a:r>
                    </a:p>
                  </a:txBody>
                  <a:tcPr marL="38461" marR="38461" marT="19234" marB="19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Databases</a:t>
                      </a:r>
                    </a:p>
                  </a:txBody>
                  <a:tcPr marL="38461" marR="38461" marT="19234" marB="19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marL="38461" marR="38461" marT="19234" marB="19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897"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960100</a:t>
                      </a:r>
                    </a:p>
                  </a:txBody>
                  <a:tcPr marL="38461" marR="38461" marT="19234" marB="19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Smith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34" marB="19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Arial" pitchFamily="34" charset="0"/>
                          <a:cs typeface="Arial" pitchFamily="34" charset="0"/>
                        </a:rPr>
                        <a:t>J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34" marB="19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itchFamily="34" charset="0"/>
                          <a:cs typeface="Arial" pitchFamily="34" charset="0"/>
                        </a:rPr>
                        <a:t>14/11/1977</a:t>
                      </a:r>
                    </a:p>
                  </a:txBody>
                  <a:tcPr marL="38461" marR="38461" marT="19234" marB="19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Soft_Dev</a:t>
                      </a:r>
                    </a:p>
                  </a:txBody>
                  <a:tcPr marL="38461" marR="38461" marT="19234" marB="19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marL="38461" marR="38461" marT="19234" marB="19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897"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960100</a:t>
                      </a:r>
                    </a:p>
                  </a:txBody>
                  <a:tcPr marL="38461" marR="38461" marT="19234" marB="19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Smith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34" marB="19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Arial" pitchFamily="34" charset="0"/>
                          <a:cs typeface="Arial" pitchFamily="34" charset="0"/>
                        </a:rPr>
                        <a:t>J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461" marR="38461" marT="19234" marB="19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14/11/1977</a:t>
                      </a:r>
                    </a:p>
                  </a:txBody>
                  <a:tcPr marL="38461" marR="38461" marT="19234" marB="19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ISDE</a:t>
                      </a:r>
                    </a:p>
                  </a:txBody>
                  <a:tcPr marL="38461" marR="38461" marT="19234" marB="19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</a:p>
                  </a:txBody>
                  <a:tcPr marL="38461" marR="38461" marT="19234" marB="19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4366" name="AutoShape 2" descr="Missing ALT text"/>
          <p:cNvSpPr>
            <a:spLocks noChangeAspect="1" noChangeArrowheads="1"/>
          </p:cNvSpPr>
          <p:nvPr/>
        </p:nvSpPr>
        <p:spPr bwMode="auto">
          <a:xfrm>
            <a:off x="155575" y="-677863"/>
            <a:ext cx="4314825" cy="141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4367" name="AutoShape 4" descr="Missing ALT text"/>
          <p:cNvSpPr>
            <a:spLocks noChangeAspect="1" noChangeArrowheads="1"/>
          </p:cNvSpPr>
          <p:nvPr/>
        </p:nvSpPr>
        <p:spPr bwMode="auto">
          <a:xfrm>
            <a:off x="155575" y="-677863"/>
            <a:ext cx="4314825" cy="141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4368" name="AutoShape 6" descr="Missing ALT text"/>
          <p:cNvSpPr>
            <a:spLocks noChangeAspect="1" noChangeArrowheads="1"/>
          </p:cNvSpPr>
          <p:nvPr/>
        </p:nvSpPr>
        <p:spPr bwMode="auto">
          <a:xfrm>
            <a:off x="155575" y="-677863"/>
            <a:ext cx="4314825" cy="141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grpSp>
        <p:nvGrpSpPr>
          <p:cNvPr id="14370" name="Group 21"/>
          <p:cNvGrpSpPr>
            <a:grpSpLocks/>
          </p:cNvGrpSpPr>
          <p:nvPr/>
        </p:nvGrpSpPr>
        <p:grpSpPr bwMode="auto">
          <a:xfrm>
            <a:off x="5072063" y="4786313"/>
            <a:ext cx="3470275" cy="1714500"/>
            <a:chOff x="5072066" y="4786322"/>
            <a:chExt cx="3469988" cy="1714512"/>
          </a:xfrm>
        </p:grpSpPr>
        <p:pic>
          <p:nvPicPr>
            <p:cNvPr id="14371" name="Picture 15" descr="DependencyDiagram2NF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2066" y="4857760"/>
              <a:ext cx="3469988" cy="1643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72" name="TextBox 16"/>
            <p:cNvSpPr txBox="1">
              <a:spLocks noChangeArrowheads="1"/>
            </p:cNvSpPr>
            <p:nvPr/>
          </p:nvSpPr>
          <p:spPr bwMode="auto">
            <a:xfrm>
              <a:off x="5072066" y="4786322"/>
              <a:ext cx="77354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1200">
                  <a:latin typeface="Calibri" panose="020F0502020204030204" pitchFamily="34" charset="0"/>
                </a:rPr>
                <a:t>STUDENT</a:t>
              </a:r>
              <a:endParaRPr lang="en-US" altLang="en-US" sz="1200">
                <a:latin typeface="Calibri" panose="020F0502020204030204" pitchFamily="34" charset="0"/>
              </a:endParaRPr>
            </a:p>
          </p:txBody>
        </p:sp>
        <p:sp>
          <p:nvSpPr>
            <p:cNvPr id="14373" name="TextBox 18"/>
            <p:cNvSpPr txBox="1">
              <a:spLocks noChangeArrowheads="1"/>
            </p:cNvSpPr>
            <p:nvPr/>
          </p:nvSpPr>
          <p:spPr bwMode="auto">
            <a:xfrm>
              <a:off x="5143504" y="5143512"/>
              <a:ext cx="8837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1200">
                  <a:latin typeface="Calibri" panose="020F0502020204030204" pitchFamily="34" charset="0"/>
                </a:rPr>
                <a:t>Student_ID</a:t>
              </a:r>
              <a:endParaRPr lang="en-US" altLang="en-US" sz="1200">
                <a:latin typeface="Calibri" panose="020F0502020204030204" pitchFamily="34" charset="0"/>
              </a:endParaRPr>
            </a:p>
          </p:txBody>
        </p:sp>
        <p:sp>
          <p:nvSpPr>
            <p:cNvPr id="14374" name="TextBox 19"/>
            <p:cNvSpPr txBox="1">
              <a:spLocks noChangeArrowheads="1"/>
            </p:cNvSpPr>
            <p:nvPr/>
          </p:nvSpPr>
          <p:spPr bwMode="auto">
            <a:xfrm>
              <a:off x="5214942" y="5929330"/>
              <a:ext cx="8837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1200">
                  <a:latin typeface="Calibri" panose="020F0502020204030204" pitchFamily="34" charset="0"/>
                </a:rPr>
                <a:t>Student_ID</a:t>
              </a:r>
              <a:endParaRPr lang="en-US" altLang="en-US" sz="1200">
                <a:latin typeface="Calibri" panose="020F0502020204030204" pitchFamily="34" charset="0"/>
              </a:endParaRPr>
            </a:p>
          </p:txBody>
        </p:sp>
        <p:sp>
          <p:nvSpPr>
            <p:cNvPr id="14375" name="TextBox 20"/>
            <p:cNvSpPr txBox="1">
              <a:spLocks noChangeArrowheads="1"/>
            </p:cNvSpPr>
            <p:nvPr/>
          </p:nvSpPr>
          <p:spPr bwMode="auto">
            <a:xfrm>
              <a:off x="5072066" y="5643578"/>
              <a:ext cx="120994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1200">
                  <a:latin typeface="Calibri" panose="020F0502020204030204" pitchFamily="34" charset="0"/>
                </a:rPr>
                <a:t>STUDENTGRADE</a:t>
              </a:r>
              <a:endParaRPr lang="en-US" altLang="en-US" sz="120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212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0"/>
            <a:ext cx="9144000" cy="1988840"/>
          </a:xfrm>
          <a:prstGeom prst="roundRect">
            <a:avLst>
              <a:gd name="adj" fmla="val 0"/>
            </a:avLst>
          </a:prstGeom>
          <a:solidFill>
            <a:srgbClr val="24A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323528" y="188640"/>
            <a:ext cx="576064" cy="576064"/>
          </a:xfrm>
          <a:prstGeom prst="ellipse">
            <a:avLst/>
          </a:prstGeom>
          <a:solidFill>
            <a:srgbClr val="F616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11561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255577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183569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327585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Oval 13"/>
          <p:cNvSpPr/>
          <p:nvPr/>
        </p:nvSpPr>
        <p:spPr>
          <a:xfrm>
            <a:off x="399593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3528" y="1404065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What is a Database?</a:t>
            </a:r>
            <a:endParaRPr lang="en-US" sz="3200" b="1" dirty="0">
              <a:solidFill>
                <a:schemeClr val="bg1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71601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7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43609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8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2507" y="2633303"/>
            <a:ext cx="69015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database is a collection of </a:t>
            </a:r>
            <a:r>
              <a:rPr lang="en-US" dirty="0" smtClean="0"/>
              <a:t>information that </a:t>
            </a:r>
            <a:r>
              <a:rPr lang="en-US" dirty="0"/>
              <a:t>is </a:t>
            </a:r>
            <a:r>
              <a:rPr lang="en-US" dirty="0" err="1" smtClean="0"/>
              <a:t>organised</a:t>
            </a:r>
            <a:r>
              <a:rPr lang="en-US" dirty="0" smtClean="0"/>
              <a:t> </a:t>
            </a:r>
          </a:p>
          <a:p>
            <a:r>
              <a:rPr lang="en-US" dirty="0" smtClean="0"/>
              <a:t>so </a:t>
            </a:r>
            <a:r>
              <a:rPr lang="en-US" dirty="0"/>
              <a:t>that it can easily be accessed, managed, and updated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one view, databases can be classified according to types of content: </a:t>
            </a:r>
            <a:endParaRPr lang="en-US" dirty="0" smtClean="0"/>
          </a:p>
          <a:p>
            <a:r>
              <a:rPr lang="en-US" dirty="0" smtClean="0"/>
              <a:t>bibliographic</a:t>
            </a:r>
            <a:r>
              <a:rPr lang="en-US" dirty="0"/>
              <a:t>, full-text, numeric, and images.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933056"/>
            <a:ext cx="2815733" cy="276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42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0" y="-27384"/>
            <a:ext cx="9144000" cy="1988840"/>
          </a:xfrm>
          <a:prstGeom prst="roundRect">
            <a:avLst>
              <a:gd name="adj" fmla="val 0"/>
            </a:avLst>
          </a:prstGeom>
          <a:solidFill>
            <a:srgbClr val="24A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039432" y="188640"/>
            <a:ext cx="576064" cy="576064"/>
          </a:xfrm>
          <a:prstGeom prst="ellipse">
            <a:avLst/>
          </a:prstGeom>
          <a:solidFill>
            <a:srgbClr val="F616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39553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Oval 20"/>
          <p:cNvSpPr/>
          <p:nvPr/>
        </p:nvSpPr>
        <p:spPr>
          <a:xfrm>
            <a:off x="255577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Oval 21"/>
          <p:cNvSpPr/>
          <p:nvPr/>
        </p:nvSpPr>
        <p:spPr>
          <a:xfrm>
            <a:off x="183569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Oval 22"/>
          <p:cNvSpPr/>
          <p:nvPr/>
        </p:nvSpPr>
        <p:spPr>
          <a:xfrm>
            <a:off x="327585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Oval 23"/>
          <p:cNvSpPr/>
          <p:nvPr/>
        </p:nvSpPr>
        <p:spPr>
          <a:xfrm>
            <a:off x="399593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Oval 24"/>
          <p:cNvSpPr/>
          <p:nvPr/>
        </p:nvSpPr>
        <p:spPr>
          <a:xfrm>
            <a:off x="471601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7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43609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8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362" name="TextBox 1"/>
          <p:cNvSpPr txBox="1">
            <a:spLocks noChangeArrowheads="1"/>
          </p:cNvSpPr>
          <p:nvPr/>
        </p:nvSpPr>
        <p:spPr bwMode="auto">
          <a:xfrm>
            <a:off x="100310" y="1273660"/>
            <a:ext cx="72151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3600" dirty="0">
                <a:solidFill>
                  <a:schemeClr val="bg1"/>
                </a:solidFill>
                <a:latin typeface="Calibri" panose="020F0502020204030204" pitchFamily="34" charset="0"/>
              </a:rPr>
              <a:t>Second Normal Form or </a:t>
            </a:r>
            <a:r>
              <a:rPr lang="en-GB" altLang="en-US" sz="3600" dirty="0" smtClean="0">
                <a:solidFill>
                  <a:schemeClr val="bg1"/>
                </a:solidFill>
                <a:latin typeface="Calibri" panose="020F0502020204030204" pitchFamily="34" charset="0"/>
              </a:rPr>
              <a:t>2NF</a:t>
            </a:r>
            <a:endParaRPr lang="en-US" altLang="en-US" sz="3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5363" name="AutoShape 2" descr="Missing ALT text"/>
          <p:cNvSpPr>
            <a:spLocks noChangeAspect="1" noChangeArrowheads="1"/>
          </p:cNvSpPr>
          <p:nvPr/>
        </p:nvSpPr>
        <p:spPr bwMode="auto">
          <a:xfrm>
            <a:off x="155575" y="-677863"/>
            <a:ext cx="4314825" cy="141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5364" name="AutoShape 4" descr="Missing ALT text"/>
          <p:cNvSpPr>
            <a:spLocks noChangeAspect="1" noChangeArrowheads="1"/>
          </p:cNvSpPr>
          <p:nvPr/>
        </p:nvSpPr>
        <p:spPr bwMode="auto">
          <a:xfrm>
            <a:off x="155575" y="-677863"/>
            <a:ext cx="4314825" cy="141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5365" name="AutoShape 6" descr="Missing ALT text"/>
          <p:cNvSpPr>
            <a:spLocks noChangeAspect="1" noChangeArrowheads="1"/>
          </p:cNvSpPr>
          <p:nvPr/>
        </p:nvSpPr>
        <p:spPr bwMode="auto">
          <a:xfrm>
            <a:off x="155575" y="-677863"/>
            <a:ext cx="4314825" cy="141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grpSp>
        <p:nvGrpSpPr>
          <p:cNvPr id="15366" name="Group 21"/>
          <p:cNvGrpSpPr>
            <a:grpSpLocks/>
          </p:cNvGrpSpPr>
          <p:nvPr/>
        </p:nvGrpSpPr>
        <p:grpSpPr bwMode="auto">
          <a:xfrm>
            <a:off x="395536" y="1961456"/>
            <a:ext cx="3470275" cy="1714500"/>
            <a:chOff x="5072066" y="4786322"/>
            <a:chExt cx="3469988" cy="1714512"/>
          </a:xfrm>
        </p:grpSpPr>
        <p:pic>
          <p:nvPicPr>
            <p:cNvPr id="15439" name="Picture 15" descr="DependencyDiagram2NF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2066" y="4857760"/>
              <a:ext cx="3469988" cy="1643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440" name="TextBox 16"/>
            <p:cNvSpPr txBox="1">
              <a:spLocks noChangeArrowheads="1"/>
            </p:cNvSpPr>
            <p:nvPr/>
          </p:nvSpPr>
          <p:spPr bwMode="auto">
            <a:xfrm>
              <a:off x="5072066" y="4786322"/>
              <a:ext cx="77354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1200">
                  <a:latin typeface="Calibri" panose="020F0502020204030204" pitchFamily="34" charset="0"/>
                </a:rPr>
                <a:t>STUDENT</a:t>
              </a:r>
              <a:endParaRPr lang="en-US" altLang="en-US" sz="1200">
                <a:latin typeface="Calibri" panose="020F0502020204030204" pitchFamily="34" charset="0"/>
              </a:endParaRPr>
            </a:p>
          </p:txBody>
        </p:sp>
        <p:sp>
          <p:nvSpPr>
            <p:cNvPr id="15441" name="TextBox 18"/>
            <p:cNvSpPr txBox="1">
              <a:spLocks noChangeArrowheads="1"/>
            </p:cNvSpPr>
            <p:nvPr/>
          </p:nvSpPr>
          <p:spPr bwMode="auto">
            <a:xfrm>
              <a:off x="5143504" y="5143512"/>
              <a:ext cx="8837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1200">
                  <a:latin typeface="Calibri" panose="020F0502020204030204" pitchFamily="34" charset="0"/>
                </a:rPr>
                <a:t>Student_ID</a:t>
              </a:r>
              <a:endParaRPr lang="en-US" altLang="en-US" sz="1200">
                <a:latin typeface="Calibri" panose="020F0502020204030204" pitchFamily="34" charset="0"/>
              </a:endParaRPr>
            </a:p>
          </p:txBody>
        </p:sp>
        <p:sp>
          <p:nvSpPr>
            <p:cNvPr id="15442" name="TextBox 19"/>
            <p:cNvSpPr txBox="1">
              <a:spLocks noChangeArrowheads="1"/>
            </p:cNvSpPr>
            <p:nvPr/>
          </p:nvSpPr>
          <p:spPr bwMode="auto">
            <a:xfrm>
              <a:off x="5214942" y="5929330"/>
              <a:ext cx="8837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1200">
                  <a:latin typeface="Calibri" panose="020F0502020204030204" pitchFamily="34" charset="0"/>
                </a:rPr>
                <a:t>Student_ID</a:t>
              </a:r>
              <a:endParaRPr lang="en-US" altLang="en-US" sz="1200">
                <a:latin typeface="Calibri" panose="020F0502020204030204" pitchFamily="34" charset="0"/>
              </a:endParaRPr>
            </a:p>
          </p:txBody>
        </p:sp>
        <p:sp>
          <p:nvSpPr>
            <p:cNvPr id="15443" name="TextBox 20"/>
            <p:cNvSpPr txBox="1">
              <a:spLocks noChangeArrowheads="1"/>
            </p:cNvSpPr>
            <p:nvPr/>
          </p:nvSpPr>
          <p:spPr bwMode="auto">
            <a:xfrm>
              <a:off x="5072066" y="5643578"/>
              <a:ext cx="120994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1200">
                  <a:latin typeface="Calibri" panose="020F0502020204030204" pitchFamily="34" charset="0"/>
                </a:rPr>
                <a:t>STUDENTGRADE</a:t>
              </a:r>
              <a:endParaRPr lang="en-US" altLang="en-US" sz="1200">
                <a:latin typeface="Calibri" panose="020F0502020204030204" pitchFamily="34" charset="0"/>
              </a:endParaRPr>
            </a:p>
          </p:txBody>
        </p:sp>
      </p:grpSp>
      <p:sp>
        <p:nvSpPr>
          <p:cNvPr id="15367" name="Rectangle 16"/>
          <p:cNvSpPr>
            <a:spLocks noChangeArrowheads="1"/>
          </p:cNvSpPr>
          <p:nvPr/>
        </p:nvSpPr>
        <p:spPr bwMode="auto">
          <a:xfrm>
            <a:off x="285750" y="3766881"/>
            <a:ext cx="6715125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t" hangingPunct="1"/>
            <a:r>
              <a:rPr lang="en-GB" altLang="en-US" b="1" dirty="0"/>
              <a:t>This table is now in 2NF</a:t>
            </a:r>
          </a:p>
          <a:p>
            <a:pPr eaLnBrk="1" fontAlgn="t" hangingPunct="1">
              <a:buFont typeface="Arial" panose="020B0604020202020204" pitchFamily="34" charset="0"/>
              <a:buChar char="•"/>
            </a:pPr>
            <a:r>
              <a:rPr lang="en-GB" altLang="en-US" dirty="0"/>
              <a:t>There is no longer an insertion anomaly </a:t>
            </a:r>
          </a:p>
          <a:p>
            <a:pPr eaLnBrk="1" fontAlgn="t" hangingPunct="1">
              <a:buFont typeface="Arial" panose="020B0604020202020204" pitchFamily="34" charset="0"/>
              <a:buChar char="•"/>
            </a:pPr>
            <a:r>
              <a:rPr lang="en-GB" altLang="en-US" dirty="0"/>
              <a:t>It is now possible to enter new students without knowing the subjects that they will be studying </a:t>
            </a:r>
          </a:p>
          <a:p>
            <a:pPr eaLnBrk="1" fontAlgn="t" hangingPunct="1">
              <a:buFont typeface="Arial" panose="020B0604020202020204" pitchFamily="34" charset="0"/>
              <a:buChar char="•"/>
            </a:pPr>
            <a:r>
              <a:rPr lang="en-GB" altLang="en-US" dirty="0"/>
              <a:t>They will exist only in the Student table, and will not be entered in the Record table until they are studying at least one subject. </a:t>
            </a:r>
          </a:p>
          <a:p>
            <a:pPr eaLnBrk="1" fontAlgn="t" hangingPunct="1">
              <a:buFont typeface="Arial" panose="020B0604020202020204" pitchFamily="34" charset="0"/>
              <a:buChar char="•"/>
            </a:pPr>
            <a:r>
              <a:rPr lang="en-GB" altLang="en-US" dirty="0"/>
              <a:t>The deletion anomaly is also removed</a:t>
            </a:r>
          </a:p>
          <a:p>
            <a:pPr eaLnBrk="1" fontAlgn="t" hangingPunct="1">
              <a:buFont typeface="Arial" panose="020B0604020202020204" pitchFamily="34" charset="0"/>
              <a:buChar char="•"/>
            </a:pPr>
            <a:r>
              <a:rPr lang="en-GB" altLang="en-US" dirty="0"/>
              <a:t>If all of the `databases' subject records are removed, student 960145 still exists in the Student table. </a:t>
            </a:r>
          </a:p>
          <a:p>
            <a:pPr eaLnBrk="1" fontAlgn="t" hangingPunct="1">
              <a:buFont typeface="Arial" panose="020B0604020202020204" pitchFamily="34" charset="0"/>
              <a:buChar char="•"/>
            </a:pPr>
            <a:r>
              <a:rPr lang="en-GB" altLang="en-US" dirty="0"/>
              <a:t>We have also removed the update anomaly 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071415"/>
              </p:ext>
            </p:extLst>
          </p:nvPr>
        </p:nvGraphicFramePr>
        <p:xfrm>
          <a:off x="6660232" y="3089216"/>
          <a:ext cx="2319338" cy="1173480"/>
        </p:xfrm>
        <a:graphic>
          <a:graphicData uri="http://schemas.openxmlformats.org/drawingml/2006/table">
            <a:tbl>
              <a:tblPr/>
              <a:tblGrid>
                <a:gridCol w="878961"/>
                <a:gridCol w="900553"/>
                <a:gridCol w="539824"/>
              </a:tblGrid>
              <a:tr h="1675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u="sng">
                          <a:latin typeface="Calibri"/>
                          <a:ea typeface="Times New Roman"/>
                          <a:cs typeface="Times New Roman"/>
                        </a:rPr>
                        <a:t>Student_ID</a:t>
                      </a:r>
                      <a:endParaRPr lang="en-GB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u="sng">
                          <a:latin typeface="Calibri"/>
                          <a:ea typeface="Times New Roman"/>
                          <a:cs typeface="Times New Roman"/>
                        </a:rPr>
                        <a:t>Subject</a:t>
                      </a:r>
                      <a:endParaRPr lang="en-GB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Grade</a:t>
                      </a:r>
                      <a:endParaRPr lang="en-GB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5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960100</a:t>
                      </a:r>
                      <a:endParaRPr lang="en-GB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Databases</a:t>
                      </a:r>
                      <a:endParaRPr lang="en-GB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C</a:t>
                      </a:r>
                      <a:endParaRPr lang="en-GB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5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960100</a:t>
                      </a:r>
                      <a:endParaRPr lang="en-GB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Soft_Dev</a:t>
                      </a:r>
                      <a:endParaRPr lang="en-GB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A</a:t>
                      </a:r>
                      <a:endParaRPr lang="en-GB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5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960100</a:t>
                      </a:r>
                      <a:endParaRPr lang="en-GB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ISDE</a:t>
                      </a:r>
                      <a:endParaRPr lang="en-GB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D</a:t>
                      </a:r>
                      <a:endParaRPr lang="en-GB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5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960105</a:t>
                      </a:r>
                      <a:endParaRPr lang="en-GB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ISDE</a:t>
                      </a:r>
                      <a:endParaRPr lang="en-GB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B</a:t>
                      </a:r>
                      <a:endParaRPr lang="en-GB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5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…</a:t>
                      </a:r>
                      <a:endParaRPr lang="en-GB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…</a:t>
                      </a:r>
                      <a:endParaRPr lang="en-GB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…</a:t>
                      </a:r>
                      <a:endParaRPr lang="en-GB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5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960150</a:t>
                      </a:r>
                      <a:endParaRPr lang="en-GB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Workshop</a:t>
                      </a:r>
                      <a:endParaRPr lang="en-GB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B</a:t>
                      </a:r>
                      <a:endParaRPr lang="en-GB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272006"/>
              </p:ext>
            </p:extLst>
          </p:nvPr>
        </p:nvGraphicFramePr>
        <p:xfrm>
          <a:off x="4211960" y="2005101"/>
          <a:ext cx="3038474" cy="1006476"/>
        </p:xfrm>
        <a:graphic>
          <a:graphicData uri="http://schemas.openxmlformats.org/drawingml/2006/table">
            <a:tbl>
              <a:tblPr/>
              <a:tblGrid>
                <a:gridCol w="878656"/>
                <a:gridCol w="629788"/>
                <a:gridCol w="540272"/>
                <a:gridCol w="989758"/>
              </a:tblGrid>
              <a:tr h="1677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u="sng" dirty="0" err="1">
                          <a:latin typeface="Calibri"/>
                          <a:ea typeface="Times New Roman"/>
                          <a:cs typeface="Times New Roman"/>
                        </a:rPr>
                        <a:t>Student_ID</a:t>
                      </a:r>
                      <a:endParaRPr lang="en-GB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Name</a:t>
                      </a:r>
                      <a:endParaRPr lang="en-GB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Initial</a:t>
                      </a:r>
                      <a:endParaRPr lang="en-GB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DateOfBirth</a:t>
                      </a:r>
                      <a:endParaRPr lang="en-GB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7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960100</a:t>
                      </a:r>
                      <a:endParaRPr lang="en-GB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Smith</a:t>
                      </a:r>
                      <a:endParaRPr lang="en-GB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J</a:t>
                      </a:r>
                      <a:endParaRPr lang="en-GB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14/11/1977</a:t>
                      </a:r>
                      <a:endParaRPr lang="en-GB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7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960105</a:t>
                      </a:r>
                      <a:endParaRPr lang="en-GB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White</a:t>
                      </a:r>
                      <a:endParaRPr lang="en-GB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A</a:t>
                      </a:r>
                      <a:endParaRPr lang="en-GB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10/05/1975</a:t>
                      </a:r>
                      <a:endParaRPr lang="en-GB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7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960120</a:t>
                      </a:r>
                      <a:endParaRPr lang="en-GB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Moore</a:t>
                      </a:r>
                      <a:endParaRPr lang="en-GB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T</a:t>
                      </a:r>
                      <a:endParaRPr lang="en-GB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11/03/1970</a:t>
                      </a:r>
                      <a:endParaRPr lang="en-GB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7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960145</a:t>
                      </a:r>
                      <a:endParaRPr lang="en-GB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Smith</a:t>
                      </a:r>
                      <a:endParaRPr lang="en-GB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J</a:t>
                      </a:r>
                      <a:endParaRPr lang="en-GB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09/01/1972</a:t>
                      </a:r>
                      <a:endParaRPr lang="en-GB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7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960150</a:t>
                      </a:r>
                      <a:endParaRPr lang="en-GB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Black</a:t>
                      </a:r>
                      <a:endParaRPr lang="en-GB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D</a:t>
                      </a:r>
                      <a:endParaRPr lang="en-GB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21/08/1973</a:t>
                      </a:r>
                      <a:endParaRPr lang="en-GB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68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AutoShape 2" descr="Missing ALT text"/>
          <p:cNvSpPr>
            <a:spLocks noChangeAspect="1" noChangeArrowheads="1"/>
          </p:cNvSpPr>
          <p:nvPr/>
        </p:nvSpPr>
        <p:spPr bwMode="auto">
          <a:xfrm>
            <a:off x="155575" y="-677863"/>
            <a:ext cx="4314825" cy="141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6388" name="AutoShape 4" descr="Missing ALT text"/>
          <p:cNvSpPr>
            <a:spLocks noChangeAspect="1" noChangeArrowheads="1"/>
          </p:cNvSpPr>
          <p:nvPr/>
        </p:nvSpPr>
        <p:spPr bwMode="auto">
          <a:xfrm>
            <a:off x="155575" y="-677863"/>
            <a:ext cx="4314825" cy="141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6389" name="AutoShape 6" descr="Missing ALT text"/>
          <p:cNvSpPr>
            <a:spLocks noChangeAspect="1" noChangeArrowheads="1"/>
          </p:cNvSpPr>
          <p:nvPr/>
        </p:nvSpPr>
        <p:spPr bwMode="auto">
          <a:xfrm>
            <a:off x="155575" y="-677863"/>
            <a:ext cx="4314825" cy="141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6390" name="TextBox 16"/>
          <p:cNvSpPr txBox="1">
            <a:spLocks noChangeArrowheads="1"/>
          </p:cNvSpPr>
          <p:nvPr/>
        </p:nvSpPr>
        <p:spPr bwMode="auto">
          <a:xfrm>
            <a:off x="382990" y="2814032"/>
            <a:ext cx="70723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dirty="0">
                <a:solidFill>
                  <a:srgbClr val="24A7EB"/>
                </a:solidFill>
              </a:rPr>
              <a:t>In 3NF, the database designer just checks every table to see if all fields are each wholly dependent on the PK</a:t>
            </a:r>
          </a:p>
        </p:txBody>
      </p:sp>
      <p:sp>
        <p:nvSpPr>
          <p:cNvPr id="16391" name="Rectangle 19"/>
          <p:cNvSpPr>
            <a:spLocks noChangeArrowheads="1"/>
          </p:cNvSpPr>
          <p:nvPr/>
        </p:nvSpPr>
        <p:spPr bwMode="auto">
          <a:xfrm>
            <a:off x="1302352" y="4005064"/>
            <a:ext cx="75723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t" hangingPunct="1"/>
            <a:r>
              <a:rPr lang="en-GB" altLang="en-US" b="1" dirty="0"/>
              <a:t>The rule for 3NF</a:t>
            </a:r>
          </a:p>
          <a:p>
            <a:pPr eaLnBrk="1" fontAlgn="t" hangingPunct="1"/>
            <a:r>
              <a:rPr lang="en-GB" altLang="en-US" dirty="0"/>
              <a:t>A relation is in 3NF if, and only if, it is in 2NF and there are no transitive functional dependencies.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0" y="-27384"/>
            <a:ext cx="9144000" cy="1988840"/>
          </a:xfrm>
          <a:prstGeom prst="roundRect">
            <a:avLst>
              <a:gd name="adj" fmla="val 0"/>
            </a:avLst>
          </a:prstGeom>
          <a:solidFill>
            <a:srgbClr val="24A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039432" y="188640"/>
            <a:ext cx="576064" cy="576064"/>
          </a:xfrm>
          <a:prstGeom prst="ellipse">
            <a:avLst/>
          </a:prstGeom>
          <a:solidFill>
            <a:srgbClr val="F616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39553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Oval 12"/>
          <p:cNvSpPr/>
          <p:nvPr/>
        </p:nvSpPr>
        <p:spPr>
          <a:xfrm>
            <a:off x="255577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Oval 13"/>
          <p:cNvSpPr/>
          <p:nvPr/>
        </p:nvSpPr>
        <p:spPr>
          <a:xfrm>
            <a:off x="183569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327585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399593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471601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7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43609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8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TextBox 1"/>
          <p:cNvSpPr txBox="1">
            <a:spLocks noChangeArrowheads="1"/>
          </p:cNvSpPr>
          <p:nvPr/>
        </p:nvSpPr>
        <p:spPr bwMode="auto">
          <a:xfrm>
            <a:off x="100310" y="1273660"/>
            <a:ext cx="72151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3600" dirty="0" smtClean="0">
                <a:solidFill>
                  <a:schemeClr val="bg1"/>
                </a:solidFill>
                <a:latin typeface="Calibri" panose="020F0502020204030204" pitchFamily="34" charset="0"/>
              </a:rPr>
              <a:t>Third </a:t>
            </a:r>
            <a:r>
              <a:rPr lang="en-GB" altLang="en-US" sz="3600" dirty="0">
                <a:solidFill>
                  <a:schemeClr val="bg1"/>
                </a:solidFill>
                <a:latin typeface="Calibri" panose="020F0502020204030204" pitchFamily="34" charset="0"/>
              </a:rPr>
              <a:t>Normal Form or </a:t>
            </a:r>
            <a:r>
              <a:rPr lang="en-GB" altLang="en-US" sz="3600" dirty="0" smtClean="0">
                <a:solidFill>
                  <a:schemeClr val="bg1"/>
                </a:solidFill>
                <a:latin typeface="Calibri" panose="020F0502020204030204" pitchFamily="34" charset="0"/>
              </a:rPr>
              <a:t>3NF</a:t>
            </a:r>
            <a:endParaRPr lang="en-US" altLang="en-US" sz="3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82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0" y="-27384"/>
            <a:ext cx="9144000" cy="1988840"/>
          </a:xfrm>
          <a:prstGeom prst="roundRect">
            <a:avLst>
              <a:gd name="adj" fmla="val 0"/>
            </a:avLst>
          </a:prstGeom>
          <a:solidFill>
            <a:srgbClr val="24A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039432" y="188640"/>
            <a:ext cx="576064" cy="576064"/>
          </a:xfrm>
          <a:prstGeom prst="ellipse">
            <a:avLst/>
          </a:prstGeom>
          <a:solidFill>
            <a:srgbClr val="F616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val 16"/>
          <p:cNvSpPr/>
          <p:nvPr/>
        </p:nvSpPr>
        <p:spPr>
          <a:xfrm>
            <a:off x="39553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Oval 17"/>
          <p:cNvSpPr/>
          <p:nvPr/>
        </p:nvSpPr>
        <p:spPr>
          <a:xfrm>
            <a:off x="255577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Oval 19"/>
          <p:cNvSpPr/>
          <p:nvPr/>
        </p:nvSpPr>
        <p:spPr>
          <a:xfrm>
            <a:off x="183569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Oval 20"/>
          <p:cNvSpPr/>
          <p:nvPr/>
        </p:nvSpPr>
        <p:spPr>
          <a:xfrm>
            <a:off x="327585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" name="Oval 21"/>
          <p:cNvSpPr/>
          <p:nvPr/>
        </p:nvSpPr>
        <p:spPr>
          <a:xfrm>
            <a:off x="399593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" name="Oval 22"/>
          <p:cNvSpPr/>
          <p:nvPr/>
        </p:nvSpPr>
        <p:spPr>
          <a:xfrm>
            <a:off x="471601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7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43609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8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411" name="AutoShape 2" descr="Missing ALT text"/>
          <p:cNvSpPr>
            <a:spLocks noChangeAspect="1" noChangeArrowheads="1"/>
          </p:cNvSpPr>
          <p:nvPr/>
        </p:nvSpPr>
        <p:spPr bwMode="auto">
          <a:xfrm>
            <a:off x="155575" y="-677863"/>
            <a:ext cx="4314825" cy="141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7412" name="AutoShape 4" descr="Missing ALT text"/>
          <p:cNvSpPr>
            <a:spLocks noChangeAspect="1" noChangeArrowheads="1"/>
          </p:cNvSpPr>
          <p:nvPr/>
        </p:nvSpPr>
        <p:spPr bwMode="auto">
          <a:xfrm>
            <a:off x="155575" y="-677863"/>
            <a:ext cx="4314825" cy="141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7413" name="AutoShape 6" descr="Missing ALT text"/>
          <p:cNvSpPr>
            <a:spLocks noChangeAspect="1" noChangeArrowheads="1"/>
          </p:cNvSpPr>
          <p:nvPr/>
        </p:nvSpPr>
        <p:spPr bwMode="auto">
          <a:xfrm>
            <a:off x="155575" y="-677863"/>
            <a:ext cx="4314825" cy="141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7414" name="TextBox 17"/>
          <p:cNvSpPr txBox="1">
            <a:spLocks noChangeArrowheads="1"/>
          </p:cNvSpPr>
          <p:nvPr/>
        </p:nvSpPr>
        <p:spPr bwMode="auto">
          <a:xfrm>
            <a:off x="184056" y="1949722"/>
            <a:ext cx="525204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dirty="0"/>
              <a:t>Here is a new example of a database recording company projects and project managers: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719434"/>
              </p:ext>
            </p:extLst>
          </p:nvPr>
        </p:nvGraphicFramePr>
        <p:xfrm>
          <a:off x="5436096" y="1990211"/>
          <a:ext cx="3429000" cy="1143000"/>
        </p:xfrm>
        <a:graphic>
          <a:graphicData uri="http://schemas.openxmlformats.org/drawingml/2006/table">
            <a:tbl>
              <a:tblPr/>
              <a:tblGrid>
                <a:gridCol w="839011"/>
                <a:gridCol w="770106"/>
                <a:gridCol w="574878"/>
                <a:gridCol w="1245005"/>
              </a:tblGrid>
              <a:tr h="2286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latin typeface="Calibri"/>
                          <a:ea typeface="Times New Roman"/>
                          <a:cs typeface="Times New Roman"/>
                        </a:rPr>
                        <a:t>Project_ID</a:t>
                      </a:r>
                      <a:endParaRPr lang="en-GB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Manager</a:t>
                      </a:r>
                      <a:endParaRPr lang="en-GB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Initial</a:t>
                      </a:r>
                      <a:endParaRPr lang="en-GB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Address</a:t>
                      </a:r>
                      <a:endParaRPr lang="en-GB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GB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Black</a:t>
                      </a:r>
                      <a:endParaRPr lang="en-GB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B</a:t>
                      </a:r>
                      <a:endParaRPr lang="en-GB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32 High Street</a:t>
                      </a:r>
                      <a:endParaRPr lang="en-GB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GB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Smith</a:t>
                      </a:r>
                      <a:endParaRPr lang="en-GB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J</a:t>
                      </a:r>
                      <a:endParaRPr lang="en-GB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11 New Street</a:t>
                      </a:r>
                      <a:endParaRPr lang="en-GB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n-GB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Black</a:t>
                      </a:r>
                      <a:endParaRPr lang="en-GB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B</a:t>
                      </a:r>
                      <a:endParaRPr lang="en-GB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32 High Street</a:t>
                      </a:r>
                      <a:endParaRPr lang="en-GB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GB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Bond</a:t>
                      </a:r>
                      <a:endParaRPr lang="en-GB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J</a:t>
                      </a:r>
                      <a:endParaRPr lang="en-GB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07 Chapel Street</a:t>
                      </a:r>
                      <a:endParaRPr lang="en-GB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447" name="TextBox 10"/>
          <p:cNvSpPr txBox="1">
            <a:spLocks noChangeArrowheads="1"/>
          </p:cNvSpPr>
          <p:nvPr/>
        </p:nvSpPr>
        <p:spPr bwMode="auto">
          <a:xfrm>
            <a:off x="91122" y="2769070"/>
            <a:ext cx="4719439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dirty="0"/>
              <a:t>Check each field to see if it is functionally and wholly dependant on the PK.</a:t>
            </a:r>
          </a:p>
          <a:p>
            <a:pPr eaLnBrk="1" hangingPunct="1"/>
            <a:r>
              <a:rPr lang="en-GB" altLang="en-US" b="1" dirty="0">
                <a:solidFill>
                  <a:srgbClr val="FF0000"/>
                </a:solidFill>
              </a:rPr>
              <a:t>Or:</a:t>
            </a:r>
          </a:p>
          <a:p>
            <a:pPr eaLnBrk="1" hangingPunct="1"/>
            <a:r>
              <a:rPr lang="en-GB" altLang="en-US" dirty="0"/>
              <a:t>when there is more than one field in a table, check to see if there are any fields that have </a:t>
            </a:r>
            <a:r>
              <a:rPr lang="en-GB" altLang="en-US" dirty="0">
                <a:solidFill>
                  <a:srgbClr val="FF0000"/>
                </a:solidFill>
              </a:rPr>
              <a:t>transitive dependency</a:t>
            </a:r>
            <a:r>
              <a:rPr lang="en-GB" altLang="en-US" dirty="0"/>
              <a:t>.</a:t>
            </a:r>
          </a:p>
        </p:txBody>
      </p:sp>
      <p:sp>
        <p:nvSpPr>
          <p:cNvPr id="17448" name="TextBox 8"/>
          <p:cNvSpPr txBox="1">
            <a:spLocks noChangeArrowheads="1"/>
          </p:cNvSpPr>
          <p:nvPr/>
        </p:nvSpPr>
        <p:spPr bwMode="auto">
          <a:xfrm>
            <a:off x="5076056" y="3086858"/>
            <a:ext cx="43576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dirty="0">
                <a:solidFill>
                  <a:srgbClr val="24A7EB"/>
                </a:solidFill>
              </a:rPr>
              <a:t>Transitive dependency is when one of the fields in a table does not wholly depend on the PK but does depend on one of the other fields. </a:t>
            </a:r>
          </a:p>
        </p:txBody>
      </p:sp>
      <p:sp>
        <p:nvSpPr>
          <p:cNvPr id="17449" name="TextBox 9"/>
          <p:cNvSpPr txBox="1">
            <a:spLocks noChangeArrowheads="1"/>
          </p:cNvSpPr>
          <p:nvPr/>
        </p:nvSpPr>
        <p:spPr bwMode="auto">
          <a:xfrm>
            <a:off x="3063870" y="4468624"/>
            <a:ext cx="6104136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dirty="0"/>
              <a:t>In this table, the Address field does not depend on the PK.</a:t>
            </a:r>
          </a:p>
          <a:p>
            <a:pPr algn="ctr" eaLnBrk="1" hangingPunct="1"/>
            <a:r>
              <a:rPr lang="en-GB" altLang="en-US" dirty="0"/>
              <a:t>It does depend on the Manager field so it has a transitive dependency on a non-key field.</a:t>
            </a:r>
          </a:p>
          <a:p>
            <a:pPr algn="ctr" eaLnBrk="1" hangingPunct="1"/>
            <a:r>
              <a:rPr lang="en-GB" altLang="en-US" b="1" dirty="0">
                <a:solidFill>
                  <a:srgbClr val="FF0000"/>
                </a:solidFill>
              </a:rPr>
              <a:t>So: split up the tables.</a:t>
            </a:r>
            <a:endParaRPr lang="en-GB" alt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578012"/>
              </p:ext>
            </p:extLst>
          </p:nvPr>
        </p:nvGraphicFramePr>
        <p:xfrm>
          <a:off x="485296" y="5097274"/>
          <a:ext cx="2184400" cy="1143000"/>
        </p:xfrm>
        <a:graphic>
          <a:graphicData uri="http://schemas.openxmlformats.org/drawingml/2006/table">
            <a:tbl>
              <a:tblPr/>
              <a:tblGrid>
                <a:gridCol w="838200"/>
                <a:gridCol w="774700"/>
                <a:gridCol w="571500"/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u="sng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Project_ID</a:t>
                      </a:r>
                      <a:r>
                        <a:rPr lang="en-US" sz="11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Manager </a:t>
                      </a: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Initial </a:t>
                      </a: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 </a:t>
                      </a: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Black </a:t>
                      </a: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 </a:t>
                      </a: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 </a:t>
                      </a: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Smith </a:t>
                      </a: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J </a:t>
                      </a: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 </a:t>
                      </a: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Black </a:t>
                      </a: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 </a:t>
                      </a: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 </a:t>
                      </a: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Bond </a:t>
                      </a: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J </a:t>
                      </a: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302832"/>
              </p:ext>
            </p:extLst>
          </p:nvPr>
        </p:nvGraphicFramePr>
        <p:xfrm>
          <a:off x="4233654" y="5824517"/>
          <a:ext cx="3398837" cy="670560"/>
        </p:xfrm>
        <a:graphic>
          <a:graphicData uri="http://schemas.openxmlformats.org/drawingml/2006/table">
            <a:tbl>
              <a:tblPr/>
              <a:tblGrid>
                <a:gridCol w="929553"/>
                <a:gridCol w="1170196"/>
                <a:gridCol w="1299088"/>
              </a:tblGrid>
              <a:tr h="1674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1" u="sng" dirty="0" err="1">
                          <a:latin typeface="Arial"/>
                          <a:ea typeface="Times New Roman"/>
                          <a:cs typeface="Times New Roman"/>
                        </a:rPr>
                        <a:t>Manager_ID</a:t>
                      </a:r>
                      <a:endParaRPr lang="en-GB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Arial"/>
                          <a:ea typeface="Times New Roman"/>
                          <a:cs typeface="Times New Roman"/>
                        </a:rPr>
                        <a:t>Initial</a:t>
                      </a:r>
                      <a:endParaRPr lang="en-GB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Arial"/>
                          <a:ea typeface="Times New Roman"/>
                          <a:cs typeface="Times New Roman"/>
                        </a:rPr>
                        <a:t>Address</a:t>
                      </a:r>
                      <a:endParaRPr lang="en-GB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481">
                <a:tc>
                  <a:txBody>
                    <a:bodyPr/>
                    <a:lstStyle/>
                    <a:p>
                      <a:r>
                        <a:rPr lang="en-GB" sz="1100">
                          <a:latin typeface="Arial"/>
                          <a:ea typeface="Times New Roman"/>
                        </a:rPr>
                        <a:t>Black </a:t>
                      </a:r>
                      <a:endParaRPr lang="en-GB" sz="1100">
                        <a:latin typeface="Calibri"/>
                        <a:ea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latin typeface="Arial"/>
                          <a:ea typeface="Times New Roman"/>
                        </a:rPr>
                        <a:t>B</a:t>
                      </a:r>
                      <a:endParaRPr lang="en-GB" sz="1100">
                        <a:latin typeface="Calibri"/>
                        <a:ea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latin typeface="Arial"/>
                          <a:ea typeface="Times New Roman"/>
                        </a:rPr>
                        <a:t>32 High Street</a:t>
                      </a:r>
                      <a:endParaRPr lang="en-GB" sz="1100">
                        <a:latin typeface="Calibri"/>
                        <a:ea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4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Smith</a:t>
                      </a:r>
                      <a:endParaRPr lang="en-GB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J</a:t>
                      </a:r>
                      <a:endParaRPr lang="en-GB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Arial"/>
                          <a:ea typeface="Times New Roman"/>
                          <a:cs typeface="Times New Roman"/>
                        </a:rPr>
                        <a:t>11 New Street</a:t>
                      </a:r>
                      <a:endParaRPr lang="en-GB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4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Bond</a:t>
                      </a:r>
                      <a:endParaRPr lang="en-GB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J</a:t>
                      </a:r>
                      <a:endParaRPr lang="en-GB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  <a:cs typeface="Times New Roman"/>
                        </a:rPr>
                        <a:t>07 Chapel Street</a:t>
                      </a:r>
                      <a:endParaRPr lang="en-GB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TextBox 1"/>
          <p:cNvSpPr txBox="1">
            <a:spLocks noChangeArrowheads="1"/>
          </p:cNvSpPr>
          <p:nvPr/>
        </p:nvSpPr>
        <p:spPr bwMode="auto">
          <a:xfrm>
            <a:off x="100310" y="1273660"/>
            <a:ext cx="72151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3600" dirty="0" smtClean="0">
                <a:solidFill>
                  <a:schemeClr val="bg1"/>
                </a:solidFill>
                <a:latin typeface="Calibri" panose="020F0502020204030204" pitchFamily="34" charset="0"/>
              </a:rPr>
              <a:t>Third </a:t>
            </a:r>
            <a:r>
              <a:rPr lang="en-GB" altLang="en-US" sz="3600" dirty="0">
                <a:solidFill>
                  <a:schemeClr val="bg1"/>
                </a:solidFill>
                <a:latin typeface="Calibri" panose="020F0502020204030204" pitchFamily="34" charset="0"/>
              </a:rPr>
              <a:t>Normal Form or </a:t>
            </a:r>
            <a:r>
              <a:rPr lang="en-GB" altLang="en-US" sz="3600" dirty="0" smtClean="0">
                <a:solidFill>
                  <a:schemeClr val="bg1"/>
                </a:solidFill>
                <a:latin typeface="Calibri" panose="020F0502020204030204" pitchFamily="34" charset="0"/>
              </a:rPr>
              <a:t>3NF</a:t>
            </a:r>
            <a:endParaRPr lang="en-US" altLang="en-US" sz="3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31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0" y="-27384"/>
            <a:ext cx="9144000" cy="1988840"/>
          </a:xfrm>
          <a:prstGeom prst="roundRect">
            <a:avLst>
              <a:gd name="adj" fmla="val 0"/>
            </a:avLst>
          </a:prstGeom>
          <a:solidFill>
            <a:srgbClr val="24A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35" name="AutoShape 2" descr="Missing ALT text"/>
          <p:cNvSpPr>
            <a:spLocks noChangeAspect="1" noChangeArrowheads="1"/>
          </p:cNvSpPr>
          <p:nvPr/>
        </p:nvSpPr>
        <p:spPr bwMode="auto">
          <a:xfrm>
            <a:off x="155575" y="-677863"/>
            <a:ext cx="4314825" cy="141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8436" name="AutoShape 4" descr="Missing ALT text"/>
          <p:cNvSpPr>
            <a:spLocks noChangeAspect="1" noChangeArrowheads="1"/>
          </p:cNvSpPr>
          <p:nvPr/>
        </p:nvSpPr>
        <p:spPr bwMode="auto">
          <a:xfrm>
            <a:off x="155575" y="-677863"/>
            <a:ext cx="4314825" cy="141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8437" name="AutoShape 6" descr="Missing ALT text"/>
          <p:cNvSpPr>
            <a:spLocks noChangeAspect="1" noChangeArrowheads="1"/>
          </p:cNvSpPr>
          <p:nvPr/>
        </p:nvSpPr>
        <p:spPr bwMode="auto">
          <a:xfrm>
            <a:off x="155575" y="-677863"/>
            <a:ext cx="4314825" cy="141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361224"/>
              </p:ext>
            </p:extLst>
          </p:nvPr>
        </p:nvGraphicFramePr>
        <p:xfrm>
          <a:off x="611560" y="3007221"/>
          <a:ext cx="2184400" cy="1143000"/>
        </p:xfrm>
        <a:graphic>
          <a:graphicData uri="http://schemas.openxmlformats.org/drawingml/2006/table">
            <a:tbl>
              <a:tblPr/>
              <a:tblGrid>
                <a:gridCol w="838200"/>
                <a:gridCol w="774700"/>
                <a:gridCol w="571500"/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u="sng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Project_ID</a:t>
                      </a:r>
                      <a:r>
                        <a:rPr lang="en-US" sz="11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Manager </a:t>
                      </a: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Initial </a:t>
                      </a: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 </a:t>
                      </a: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Black </a:t>
                      </a: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 </a:t>
                      </a: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 </a:t>
                      </a: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Smith </a:t>
                      </a: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J </a:t>
                      </a: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 </a:t>
                      </a: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Black </a:t>
                      </a: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 </a:t>
                      </a: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 </a:t>
                      </a: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Bond </a:t>
                      </a: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J </a:t>
                      </a: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230776"/>
              </p:ext>
            </p:extLst>
          </p:nvPr>
        </p:nvGraphicFramePr>
        <p:xfrm>
          <a:off x="3111873" y="3007221"/>
          <a:ext cx="3398837" cy="670560"/>
        </p:xfrm>
        <a:graphic>
          <a:graphicData uri="http://schemas.openxmlformats.org/drawingml/2006/table">
            <a:tbl>
              <a:tblPr/>
              <a:tblGrid>
                <a:gridCol w="929553"/>
                <a:gridCol w="1170196"/>
                <a:gridCol w="1299088"/>
              </a:tblGrid>
              <a:tr h="1674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1" u="sng">
                          <a:latin typeface="Arial"/>
                          <a:ea typeface="Times New Roman"/>
                          <a:cs typeface="Times New Roman"/>
                        </a:rPr>
                        <a:t>Manager_ID</a:t>
                      </a:r>
                      <a:endParaRPr lang="en-GB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Arial"/>
                          <a:ea typeface="Times New Roman"/>
                          <a:cs typeface="Times New Roman"/>
                        </a:rPr>
                        <a:t>Initial</a:t>
                      </a:r>
                      <a:endParaRPr lang="en-GB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Arial"/>
                          <a:ea typeface="Times New Roman"/>
                          <a:cs typeface="Times New Roman"/>
                        </a:rPr>
                        <a:t>Address</a:t>
                      </a:r>
                      <a:endParaRPr lang="en-GB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481">
                <a:tc>
                  <a:txBody>
                    <a:bodyPr/>
                    <a:lstStyle/>
                    <a:p>
                      <a:r>
                        <a:rPr lang="en-GB" sz="1100">
                          <a:latin typeface="Arial"/>
                          <a:ea typeface="Times New Roman"/>
                        </a:rPr>
                        <a:t>Black </a:t>
                      </a:r>
                      <a:endParaRPr lang="en-GB" sz="1100">
                        <a:latin typeface="Calibri"/>
                        <a:ea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latin typeface="Arial"/>
                          <a:ea typeface="Times New Roman"/>
                        </a:rPr>
                        <a:t>B</a:t>
                      </a:r>
                      <a:endParaRPr lang="en-GB" sz="1100">
                        <a:latin typeface="Calibri"/>
                        <a:ea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latin typeface="Arial"/>
                          <a:ea typeface="Times New Roman"/>
                        </a:rPr>
                        <a:t>32 High Street</a:t>
                      </a:r>
                      <a:endParaRPr lang="en-GB" sz="1100">
                        <a:latin typeface="Calibri"/>
                        <a:ea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4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Smith</a:t>
                      </a:r>
                      <a:endParaRPr lang="en-GB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J</a:t>
                      </a:r>
                      <a:endParaRPr lang="en-GB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Arial"/>
                          <a:ea typeface="Times New Roman"/>
                          <a:cs typeface="Times New Roman"/>
                        </a:rPr>
                        <a:t>11 New Street</a:t>
                      </a:r>
                      <a:endParaRPr lang="en-GB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4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Bond</a:t>
                      </a:r>
                      <a:endParaRPr lang="en-GB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J</a:t>
                      </a:r>
                      <a:endParaRPr lang="en-GB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  <a:cs typeface="Times New Roman"/>
                        </a:rPr>
                        <a:t>07 Chapel Street</a:t>
                      </a:r>
                      <a:endParaRPr lang="en-GB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486" name="Rectangle 13"/>
          <p:cNvSpPr>
            <a:spLocks noChangeArrowheads="1"/>
          </p:cNvSpPr>
          <p:nvPr/>
        </p:nvSpPr>
        <p:spPr bwMode="auto">
          <a:xfrm>
            <a:off x="611560" y="4293096"/>
            <a:ext cx="714375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t" hangingPunct="1"/>
            <a:r>
              <a:rPr lang="en-GB" altLang="en-US" b="1" dirty="0"/>
              <a:t>These tables are now in 3NF</a:t>
            </a:r>
          </a:p>
          <a:p>
            <a:pPr eaLnBrk="1" fontAlgn="t" hangingPunct="1">
              <a:buFont typeface="Arial" panose="020B0604020202020204" pitchFamily="34" charset="0"/>
              <a:buChar char="•"/>
            </a:pPr>
            <a:r>
              <a:rPr lang="en-GB" altLang="en-US" dirty="0"/>
              <a:t>the address is stored only once ,</a:t>
            </a:r>
          </a:p>
          <a:p>
            <a:pPr eaLnBrk="1" fontAlgn="t" hangingPunct="1">
              <a:buFont typeface="Arial" panose="020B0604020202020204" pitchFamily="34" charset="0"/>
              <a:buChar char="•"/>
            </a:pPr>
            <a:r>
              <a:rPr lang="en-GB" altLang="en-US" dirty="0"/>
              <a:t>if we need to know a manager's address we can look it up in the Manager table,</a:t>
            </a:r>
          </a:p>
          <a:p>
            <a:pPr eaLnBrk="1" fontAlgn="t" hangingPunct="1">
              <a:buFont typeface="Arial" panose="020B0604020202020204" pitchFamily="34" charset="0"/>
              <a:buChar char="•"/>
            </a:pPr>
            <a:r>
              <a:rPr lang="en-GB" altLang="en-US" dirty="0"/>
              <a:t>the manager attribute is the link between the two tables, and in the Projects table it is now a foreign key. 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039432" y="188640"/>
            <a:ext cx="576064" cy="576064"/>
          </a:xfrm>
          <a:prstGeom prst="ellipse">
            <a:avLst/>
          </a:prstGeom>
          <a:solidFill>
            <a:srgbClr val="F616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39553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255577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183569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Oval 15"/>
          <p:cNvSpPr/>
          <p:nvPr/>
        </p:nvSpPr>
        <p:spPr>
          <a:xfrm>
            <a:off x="327585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" name="Oval 16"/>
          <p:cNvSpPr/>
          <p:nvPr/>
        </p:nvSpPr>
        <p:spPr>
          <a:xfrm>
            <a:off x="399593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Oval 17"/>
          <p:cNvSpPr/>
          <p:nvPr/>
        </p:nvSpPr>
        <p:spPr>
          <a:xfrm>
            <a:off x="471601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7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43609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8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TextBox 1"/>
          <p:cNvSpPr txBox="1">
            <a:spLocks noChangeArrowheads="1"/>
          </p:cNvSpPr>
          <p:nvPr/>
        </p:nvSpPr>
        <p:spPr bwMode="auto">
          <a:xfrm>
            <a:off x="100310" y="1273660"/>
            <a:ext cx="72151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3600" dirty="0" smtClean="0">
                <a:solidFill>
                  <a:schemeClr val="bg1"/>
                </a:solidFill>
                <a:latin typeface="Calibri" panose="020F0502020204030204" pitchFamily="34" charset="0"/>
              </a:rPr>
              <a:t>Third </a:t>
            </a:r>
            <a:r>
              <a:rPr lang="en-GB" altLang="en-US" sz="3600" dirty="0">
                <a:solidFill>
                  <a:schemeClr val="bg1"/>
                </a:solidFill>
                <a:latin typeface="Calibri" panose="020F0502020204030204" pitchFamily="34" charset="0"/>
              </a:rPr>
              <a:t>Normal Form or </a:t>
            </a:r>
            <a:r>
              <a:rPr lang="en-GB" altLang="en-US" sz="3600" dirty="0" smtClean="0">
                <a:solidFill>
                  <a:schemeClr val="bg1"/>
                </a:solidFill>
                <a:latin typeface="Calibri" panose="020F0502020204030204" pitchFamily="34" charset="0"/>
              </a:rPr>
              <a:t>3NF</a:t>
            </a:r>
            <a:endParaRPr lang="en-US" altLang="en-US" sz="3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53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0"/>
            <a:ext cx="9144000" cy="1988840"/>
          </a:xfrm>
          <a:prstGeom prst="roundRect">
            <a:avLst>
              <a:gd name="adj" fmla="val 0"/>
            </a:avLst>
          </a:prstGeom>
          <a:solidFill>
            <a:srgbClr val="24A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323528" y="188640"/>
            <a:ext cx="576064" cy="576064"/>
          </a:xfrm>
          <a:prstGeom prst="ellipse">
            <a:avLst/>
          </a:prstGeom>
          <a:solidFill>
            <a:srgbClr val="F616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11561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255577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183569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327585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Oval 13"/>
          <p:cNvSpPr/>
          <p:nvPr/>
        </p:nvSpPr>
        <p:spPr>
          <a:xfrm>
            <a:off x="399593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3528" y="1404065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What is a flat file database?</a:t>
            </a:r>
            <a:endParaRPr lang="en-US" sz="3200" b="1" dirty="0">
              <a:solidFill>
                <a:schemeClr val="bg1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71601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7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43609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8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9884" y="2172870"/>
            <a:ext cx="3351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flat file database looks like this: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2" y="2633504"/>
            <a:ext cx="3383066" cy="162387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532881" y="2159447"/>
            <a:ext cx="28803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records are stored in one 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set up using a number of standard office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understand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sorting of records can be carried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Record can be viewed or extracted on the basis of simple criteria</a:t>
            </a:r>
          </a:p>
          <a:p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6263680" y="2172870"/>
            <a:ext cx="28803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Disadvantages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Potential duplication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Non-unique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Harder to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Inherently inefficient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Harder to change data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Poor at complex 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Poor at limiting access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179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0"/>
            <a:ext cx="9144000" cy="1988840"/>
          </a:xfrm>
          <a:prstGeom prst="roundRect">
            <a:avLst>
              <a:gd name="adj" fmla="val 0"/>
            </a:avLst>
          </a:prstGeom>
          <a:solidFill>
            <a:srgbClr val="24A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323528" y="188640"/>
            <a:ext cx="576064" cy="576064"/>
          </a:xfrm>
          <a:prstGeom prst="ellipse">
            <a:avLst/>
          </a:prstGeom>
          <a:solidFill>
            <a:srgbClr val="F616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11561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255577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183569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327585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Oval 13"/>
          <p:cNvSpPr/>
          <p:nvPr/>
        </p:nvSpPr>
        <p:spPr>
          <a:xfrm>
            <a:off x="399593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3528" y="1404065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What is a Relational Database?</a:t>
            </a:r>
            <a:endParaRPr lang="en-US" sz="3200" b="1" dirty="0">
              <a:solidFill>
                <a:schemeClr val="bg1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71601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7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43609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8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4907" y="2536252"/>
            <a:ext cx="62139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relational </a:t>
            </a:r>
            <a:r>
              <a:rPr lang="en-US" dirty="0" smtClean="0"/>
              <a:t>database </a:t>
            </a:r>
            <a:r>
              <a:rPr lang="en-US" dirty="0"/>
              <a:t>is a collection of </a:t>
            </a:r>
            <a:r>
              <a:rPr lang="en-US" dirty="0" smtClean="0"/>
              <a:t>data </a:t>
            </a:r>
            <a:r>
              <a:rPr lang="en-US" dirty="0"/>
              <a:t>items </a:t>
            </a:r>
            <a:r>
              <a:rPr lang="en-US" dirty="0" err="1" smtClean="0"/>
              <a:t>organised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a set of formally-described </a:t>
            </a:r>
            <a:r>
              <a:rPr lang="en-US" dirty="0" smtClean="0"/>
              <a:t>tables </a:t>
            </a:r>
            <a:r>
              <a:rPr lang="en-US" dirty="0"/>
              <a:t>from which data can be </a:t>
            </a:r>
            <a:endParaRPr lang="en-US" dirty="0" smtClean="0"/>
          </a:p>
          <a:p>
            <a:r>
              <a:rPr lang="en-US" dirty="0" smtClean="0"/>
              <a:t>accessed </a:t>
            </a:r>
            <a:r>
              <a:rPr lang="en-US" dirty="0"/>
              <a:t>or reassembled in many different ways without having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 err="1" smtClean="0"/>
              <a:t>reorganise</a:t>
            </a:r>
            <a:r>
              <a:rPr lang="en-US" dirty="0" smtClean="0"/>
              <a:t> </a:t>
            </a:r>
            <a:r>
              <a:rPr lang="en-US" dirty="0"/>
              <a:t>the database tables.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933056"/>
            <a:ext cx="2815733" cy="276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0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0"/>
            <a:ext cx="9144000" cy="1988840"/>
          </a:xfrm>
          <a:prstGeom prst="roundRect">
            <a:avLst>
              <a:gd name="adj" fmla="val 0"/>
            </a:avLst>
          </a:prstGeom>
          <a:solidFill>
            <a:srgbClr val="24A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323528" y="188640"/>
            <a:ext cx="576064" cy="576064"/>
          </a:xfrm>
          <a:prstGeom prst="ellipse">
            <a:avLst/>
          </a:prstGeom>
          <a:solidFill>
            <a:srgbClr val="F616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11561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255577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183569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327585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Oval 13"/>
          <p:cNvSpPr/>
          <p:nvPr/>
        </p:nvSpPr>
        <p:spPr>
          <a:xfrm>
            <a:off x="399593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3528" y="1404065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Relational Database?</a:t>
            </a:r>
            <a:endParaRPr lang="en-US" sz="3200" b="1" dirty="0">
              <a:solidFill>
                <a:schemeClr val="bg1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71601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7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43609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8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5596" y="2316067"/>
            <a:ext cx="82614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overcome the limitations of a simple </a:t>
            </a:r>
            <a:r>
              <a:rPr lang="en-US" b="1" dirty="0"/>
              <a:t>flat file database </a:t>
            </a:r>
            <a:r>
              <a:rPr lang="en-US" dirty="0"/>
              <a:t>that has only a single table</a:t>
            </a:r>
            <a:r>
              <a:rPr lang="en-US" dirty="0" smtClean="0"/>
              <a:t>,</a:t>
            </a:r>
          </a:p>
          <a:p>
            <a:r>
              <a:rPr lang="en-US" dirty="0" smtClean="0"/>
              <a:t>another </a:t>
            </a:r>
            <a:r>
              <a:rPr lang="en-US" dirty="0"/>
              <a:t>type of database has been developed called a </a:t>
            </a:r>
            <a:r>
              <a:rPr lang="en-US" b="1" dirty="0"/>
              <a:t>'relational database</a:t>
            </a:r>
            <a:r>
              <a:rPr lang="en-US" dirty="0"/>
              <a:t>'.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/>
              <a:t>relational database </a:t>
            </a:r>
            <a:r>
              <a:rPr lang="en-US" dirty="0"/>
              <a:t>holds its data over a number of tables instead of one. </a:t>
            </a:r>
            <a:endParaRPr lang="en-US" dirty="0" smtClean="0"/>
          </a:p>
          <a:p>
            <a:r>
              <a:rPr lang="en-US" dirty="0" smtClean="0"/>
              <a:t>Records </a:t>
            </a:r>
            <a:r>
              <a:rPr lang="en-US" dirty="0"/>
              <a:t>within the tables are linked (related) to records held in other tables.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248" y="3793395"/>
            <a:ext cx="3771503" cy="291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0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0"/>
            <a:ext cx="9144000" cy="1988840"/>
          </a:xfrm>
          <a:prstGeom prst="roundRect">
            <a:avLst>
              <a:gd name="adj" fmla="val 0"/>
            </a:avLst>
          </a:prstGeom>
          <a:solidFill>
            <a:srgbClr val="24A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039432" y="188640"/>
            <a:ext cx="576064" cy="576064"/>
          </a:xfrm>
          <a:prstGeom prst="ellipse">
            <a:avLst/>
          </a:prstGeom>
          <a:solidFill>
            <a:srgbClr val="F616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39553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255577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183569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327585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Oval 13"/>
          <p:cNvSpPr/>
          <p:nvPr/>
        </p:nvSpPr>
        <p:spPr>
          <a:xfrm>
            <a:off x="399593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/>
          <p:cNvSpPr/>
          <p:nvPr/>
        </p:nvSpPr>
        <p:spPr>
          <a:xfrm>
            <a:off x="471601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7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3609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8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2276872"/>
            <a:ext cx="8665898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smtClean="0"/>
              <a:t>What is an entity?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smtClean="0"/>
              <a:t>What is an ‘</a:t>
            </a:r>
            <a:r>
              <a:rPr lang="en-GB" b="1" smtClean="0"/>
              <a:t>attribute’?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If you had a table called ‘patient, give me </a:t>
            </a:r>
            <a:r>
              <a:rPr lang="en-GB" b="1" dirty="0" smtClean="0"/>
              <a:t>at least 4 </a:t>
            </a:r>
            <a:r>
              <a:rPr lang="en-GB" dirty="0" smtClean="0"/>
              <a:t>example attributes </a:t>
            </a:r>
          </a:p>
          <a:p>
            <a:r>
              <a:rPr lang="en-GB" dirty="0" smtClean="0"/>
              <a:t>which would belong to this table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For each of the 4 example attributes, give me the </a:t>
            </a:r>
            <a:r>
              <a:rPr lang="en-GB" b="1" dirty="0" smtClean="0"/>
              <a:t>data types </a:t>
            </a:r>
            <a:r>
              <a:rPr lang="en-GB" dirty="0" smtClean="0"/>
              <a:t>which belong to </a:t>
            </a:r>
            <a:r>
              <a:rPr lang="en-GB" b="1" dirty="0" smtClean="0"/>
              <a:t>each one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The </a:t>
            </a:r>
            <a:r>
              <a:rPr lang="en-GB" b="1" dirty="0" smtClean="0"/>
              <a:t>field length </a:t>
            </a:r>
            <a:r>
              <a:rPr lang="en-GB" dirty="0" smtClean="0"/>
              <a:t>and </a:t>
            </a:r>
            <a:r>
              <a:rPr lang="en-GB" b="1" dirty="0" smtClean="0"/>
              <a:t>domain</a:t>
            </a:r>
            <a:r>
              <a:rPr lang="en-GB" dirty="0" smtClean="0"/>
              <a:t> is trying to limit the content of the attribute so that it fits</a:t>
            </a:r>
          </a:p>
          <a:p>
            <a:r>
              <a:rPr lang="en-GB" dirty="0" smtClean="0"/>
              <a:t>In with the scenarios requirements. If you had attributes: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1600" dirty="0" smtClean="0"/>
              <a:t>Date of Birth 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1600" dirty="0" smtClean="0"/>
              <a:t>First Name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1600" dirty="0" smtClean="0"/>
              <a:t>Post Code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1600" dirty="0" smtClean="0"/>
              <a:t>Gender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1600" dirty="0" smtClean="0"/>
              <a:t>Mobile Number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1600" dirty="0" smtClean="0"/>
              <a:t>For each, name their data type and the field length/domain restriction</a:t>
            </a:r>
          </a:p>
          <a:p>
            <a:endParaRPr lang="en-GB" dirty="0"/>
          </a:p>
          <a:p>
            <a:r>
              <a:rPr lang="en-GB" b="1" dirty="0" smtClean="0"/>
              <a:t>e.g. landline – text, length 11 characters in the format ‘01656 765123’</a:t>
            </a:r>
            <a:endParaRPr lang="en-GB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8" y="1404065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Task</a:t>
            </a:r>
            <a:endParaRPr lang="en-US" sz="3200" b="1" dirty="0">
              <a:solidFill>
                <a:schemeClr val="bg1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96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0"/>
            <a:ext cx="9144000" cy="1988840"/>
          </a:xfrm>
          <a:prstGeom prst="roundRect">
            <a:avLst>
              <a:gd name="adj" fmla="val 0"/>
            </a:avLst>
          </a:prstGeom>
          <a:solidFill>
            <a:srgbClr val="24A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039432" y="188640"/>
            <a:ext cx="576064" cy="576064"/>
          </a:xfrm>
          <a:prstGeom prst="ellipse">
            <a:avLst/>
          </a:prstGeom>
          <a:solidFill>
            <a:srgbClr val="F616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39553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255577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183569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327585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Oval 13"/>
          <p:cNvSpPr/>
          <p:nvPr/>
        </p:nvSpPr>
        <p:spPr>
          <a:xfrm>
            <a:off x="399593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/>
          <p:cNvSpPr/>
          <p:nvPr/>
        </p:nvSpPr>
        <p:spPr>
          <a:xfrm>
            <a:off x="471601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7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3609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8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2276872"/>
            <a:ext cx="806041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 dirty="0"/>
              <a:t>Two main types of relationship: </a:t>
            </a:r>
          </a:p>
          <a:p>
            <a:pPr lvl="1"/>
            <a:r>
              <a:rPr lang="en-US" altLang="en-US" b="1" dirty="0">
                <a:latin typeface="Calibri" panose="020F0502020204030204" pitchFamily="34" charset="0"/>
              </a:rPr>
              <a:t>one-to-many (1:M) </a:t>
            </a:r>
          </a:p>
          <a:p>
            <a:pPr lvl="2"/>
            <a:r>
              <a:rPr lang="en-US" altLang="en-US" dirty="0" err="1" smtClean="0">
                <a:latin typeface="Calibri" panose="020F0502020204030204" pitchFamily="34" charset="0"/>
              </a:rPr>
              <a:t>e.g</a:t>
            </a:r>
            <a:r>
              <a:rPr lang="en-US" altLang="en-US" dirty="0">
                <a:latin typeface="Calibri" panose="020F0502020204030204" pitchFamily="34" charset="0"/>
              </a:rPr>
              <a:t>, book-publisher </a:t>
            </a:r>
          </a:p>
          <a:p>
            <a:pPr lvl="3"/>
            <a:r>
              <a:rPr lang="en-US" altLang="en-US" dirty="0">
                <a:latin typeface="Calibri" panose="020F0502020204030204" pitchFamily="34" charset="0"/>
              </a:rPr>
              <a:t>A book has one publisher but a publisher may publish many books</a:t>
            </a:r>
            <a:br>
              <a:rPr lang="en-US" altLang="en-US" dirty="0">
                <a:latin typeface="Calibri" panose="020F0502020204030204" pitchFamily="34" charset="0"/>
              </a:rPr>
            </a:br>
            <a:endParaRPr lang="en-US" altLang="en-US" dirty="0">
              <a:latin typeface="Calibri" panose="020F0502020204030204" pitchFamily="34" charset="0"/>
            </a:endParaRPr>
          </a:p>
          <a:p>
            <a:pPr lvl="1"/>
            <a:r>
              <a:rPr lang="en-US" altLang="en-US" b="1" dirty="0">
                <a:latin typeface="Calibri" panose="020F0502020204030204" pitchFamily="34" charset="0"/>
              </a:rPr>
              <a:t>many-to-many (M:M) </a:t>
            </a:r>
          </a:p>
          <a:p>
            <a:pPr lvl="2"/>
            <a:r>
              <a:rPr lang="en-US" altLang="en-US" dirty="0" err="1" smtClean="0">
                <a:latin typeface="Calibri" panose="020F0502020204030204" pitchFamily="34" charset="0"/>
              </a:rPr>
              <a:t>e.g</a:t>
            </a:r>
            <a:r>
              <a:rPr lang="en-US" altLang="en-US" dirty="0">
                <a:latin typeface="Calibri" panose="020F0502020204030204" pitchFamily="34" charset="0"/>
              </a:rPr>
              <a:t>, books-to-authors </a:t>
            </a:r>
          </a:p>
          <a:p>
            <a:pPr lvl="3"/>
            <a:r>
              <a:rPr lang="en-US" altLang="en-US" dirty="0">
                <a:latin typeface="Calibri" panose="020F0502020204030204" pitchFamily="34" charset="0"/>
              </a:rPr>
              <a:t>A book may have many authors and an author may write many books</a:t>
            </a: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1404065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Relationships between entities</a:t>
            </a:r>
            <a:endParaRPr lang="en-US" sz="3200" b="1" dirty="0">
              <a:solidFill>
                <a:schemeClr val="bg1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pic>
        <p:nvPicPr>
          <p:cNvPr id="16" name="Picture 2" descr="http://yorktown.cbe.wwu.edu/sandvig/mis314/lectures/images/bookauth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725144"/>
            <a:ext cx="4419237" cy="1982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264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0"/>
            <a:ext cx="9144000" cy="1988840"/>
          </a:xfrm>
          <a:prstGeom prst="roundRect">
            <a:avLst>
              <a:gd name="adj" fmla="val 0"/>
            </a:avLst>
          </a:prstGeom>
          <a:solidFill>
            <a:srgbClr val="24A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039432" y="188640"/>
            <a:ext cx="576064" cy="576064"/>
          </a:xfrm>
          <a:prstGeom prst="ellipse">
            <a:avLst/>
          </a:prstGeom>
          <a:solidFill>
            <a:srgbClr val="F616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39553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255577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183569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327585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Oval 13"/>
          <p:cNvSpPr/>
          <p:nvPr/>
        </p:nvSpPr>
        <p:spPr>
          <a:xfrm>
            <a:off x="399593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/>
          <p:cNvSpPr/>
          <p:nvPr/>
        </p:nvSpPr>
        <p:spPr>
          <a:xfrm>
            <a:off x="471601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7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3609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8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1404065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Referential Integrity</a:t>
            </a:r>
            <a:endParaRPr lang="en-US" sz="3200" b="1" dirty="0">
              <a:solidFill>
                <a:schemeClr val="bg1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86579"/>
              </p:ext>
            </p:extLst>
          </p:nvPr>
        </p:nvGraphicFramePr>
        <p:xfrm>
          <a:off x="395536" y="2429970"/>
          <a:ext cx="8001000" cy="3678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125"/>
                <a:gridCol w="5857875"/>
              </a:tblGrid>
              <a:tr h="370872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Integrity Rules</a:t>
                      </a:r>
                      <a:endParaRPr lang="en-GB" sz="1800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endParaRPr lang="en-GB" sz="1800"/>
                    </a:p>
                  </a:txBody>
                  <a:tcPr marL="91439" marR="91439" marT="45724" marB="45724"/>
                </a:tc>
              </a:tr>
              <a:tr h="370872"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Entity Integrity</a:t>
                      </a:r>
                      <a:endParaRPr lang="en-GB" sz="1800" b="1" dirty="0"/>
                    </a:p>
                  </a:txBody>
                  <a:tcPr marL="91439" marR="91439" marT="45724" marB="45724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Description</a:t>
                      </a:r>
                      <a:endParaRPr lang="en-GB" sz="1800" b="1" dirty="0"/>
                    </a:p>
                  </a:txBody>
                  <a:tcPr marL="91439" marR="91439" marT="45724" marB="45724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72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Requirement</a:t>
                      </a:r>
                      <a:endParaRPr lang="en-GB" sz="1800" dirty="0"/>
                    </a:p>
                  </a:txBody>
                  <a:tcPr marL="91439" marR="91439" marT="45724" marB="4572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All Primary Key entries are unique</a:t>
                      </a:r>
                      <a:endParaRPr lang="en-GB" sz="1800" dirty="0"/>
                    </a:p>
                  </a:txBody>
                  <a:tcPr marL="91439" marR="91439" marT="45724" marB="4572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4013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</a:p>
                  </a:txBody>
                  <a:tcPr marL="91439" marR="91439" marT="45724" marB="4572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Each row/record will have a unique identity  and Foreign Key values can reference to Primary  Key values.</a:t>
                      </a:r>
                    </a:p>
                  </a:txBody>
                  <a:tcPr marL="91439" marR="91439" marT="45724" marB="4572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72"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Referential Integrity</a:t>
                      </a:r>
                      <a:endParaRPr lang="en-GB" sz="1800" b="1" dirty="0"/>
                    </a:p>
                  </a:txBody>
                  <a:tcPr marL="91439" marR="91439" marT="45724" marB="45724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Description</a:t>
                      </a:r>
                      <a:endParaRPr lang="en-GB" sz="1800" b="1" dirty="0"/>
                    </a:p>
                  </a:txBody>
                  <a:tcPr marL="91439" marR="91439" marT="45724" marB="45724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40135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Requirement</a:t>
                      </a:r>
                      <a:endParaRPr lang="en-GB" sz="1800" dirty="0"/>
                    </a:p>
                  </a:txBody>
                  <a:tcPr marL="91439" marR="91439" marT="45724" marB="4572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A Foreign</a:t>
                      </a:r>
                      <a:r>
                        <a:rPr lang="en-GB" sz="1800" baseline="0" dirty="0" smtClean="0"/>
                        <a:t> Key must have an entry that matches a Primary Key value in a table to which it is related.</a:t>
                      </a:r>
                      <a:endParaRPr lang="en-GB" sz="1800" dirty="0"/>
                    </a:p>
                  </a:txBody>
                  <a:tcPr marL="91439" marR="91439" marT="45724" marB="4572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14479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Purpose</a:t>
                      </a:r>
                      <a:endParaRPr lang="en-GB" sz="1800" dirty="0"/>
                    </a:p>
                  </a:txBody>
                  <a:tcPr marL="91439" marR="91439" marT="45724" marB="4572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The enforcement of Referential Integrity means that it is impossible to delete a row/record</a:t>
                      </a:r>
                      <a:r>
                        <a:rPr lang="en-GB" sz="1800" baseline="0" dirty="0" smtClean="0"/>
                        <a:t> that links to Key values in other tables. This would cause ‘orphan’ records.</a:t>
                      </a:r>
                      <a:endParaRPr lang="en-GB" sz="1800" dirty="0"/>
                    </a:p>
                  </a:txBody>
                  <a:tcPr marL="91439" marR="91439" marT="45724" marB="4572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44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0"/>
            <a:ext cx="9144000" cy="1988840"/>
          </a:xfrm>
          <a:prstGeom prst="roundRect">
            <a:avLst>
              <a:gd name="adj" fmla="val 0"/>
            </a:avLst>
          </a:prstGeom>
          <a:solidFill>
            <a:srgbClr val="24A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039432" y="188640"/>
            <a:ext cx="576064" cy="576064"/>
          </a:xfrm>
          <a:prstGeom prst="ellipse">
            <a:avLst/>
          </a:prstGeom>
          <a:solidFill>
            <a:srgbClr val="F616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39553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255577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183569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327585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Oval 13"/>
          <p:cNvSpPr/>
          <p:nvPr/>
        </p:nvSpPr>
        <p:spPr>
          <a:xfrm>
            <a:off x="399593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/>
          <p:cNvSpPr/>
          <p:nvPr/>
        </p:nvSpPr>
        <p:spPr>
          <a:xfrm>
            <a:off x="471601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7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36096" y="26064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8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1404065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Orphaned records</a:t>
            </a:r>
            <a:endParaRPr lang="en-US" sz="3200" b="1" dirty="0">
              <a:solidFill>
                <a:schemeClr val="bg1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65512"/>
            <a:ext cx="65055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394325"/>
            <a:ext cx="66389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5"/>
          <p:cNvSpPr txBox="1">
            <a:spLocks noChangeArrowheads="1"/>
          </p:cNvSpPr>
          <p:nvPr/>
        </p:nvSpPr>
        <p:spPr bwMode="auto">
          <a:xfrm>
            <a:off x="395536" y="5445224"/>
            <a:ext cx="7715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dirty="0"/>
              <a:t>In this case, customer number 10013 is an orphaned record because there is not a value in the </a:t>
            </a:r>
            <a:r>
              <a:rPr lang="en-GB" altLang="en-US" dirty="0" err="1"/>
              <a:t>Agent_Code</a:t>
            </a:r>
            <a:r>
              <a:rPr lang="en-GB" altLang="en-US" dirty="0"/>
              <a:t> Foreign Key field linking the record to a corresponding Primary Key in the sales agent table.</a:t>
            </a:r>
          </a:p>
        </p:txBody>
      </p:sp>
    </p:spTree>
    <p:extLst>
      <p:ext uri="{BB962C8B-B14F-4D97-AF65-F5344CB8AC3E}">
        <p14:creationId xmlns:p14="http://schemas.microsoft.com/office/powerpoint/2010/main" val="368755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2319</Words>
  <Application>Microsoft Office PowerPoint</Application>
  <PresentationFormat>On-screen Show (4:3)</PresentationFormat>
  <Paragraphs>711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Bradley Hand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City of Bristol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7 User</dc:creator>
  <cp:lastModifiedBy>Brett Smith</cp:lastModifiedBy>
  <cp:revision>166</cp:revision>
  <dcterms:created xsi:type="dcterms:W3CDTF">2016-02-26T12:20:04Z</dcterms:created>
  <dcterms:modified xsi:type="dcterms:W3CDTF">2017-01-20T12:16:01Z</dcterms:modified>
</cp:coreProperties>
</file>