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7"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60ED-46C2-4A35-8ACF-4F69AE77F4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7DF407-FA85-40DE-9DC2-3FA8343120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1BDA9EA-3E49-4D66-B0D0-EB8BDA1A11D8}"/>
              </a:ext>
            </a:extLst>
          </p:cNvPr>
          <p:cNvSpPr>
            <a:spLocks noGrp="1"/>
          </p:cNvSpPr>
          <p:nvPr>
            <p:ph type="dt" sz="half" idx="10"/>
          </p:nvPr>
        </p:nvSpPr>
        <p:spPr/>
        <p:txBody>
          <a:bodyPr/>
          <a:lstStyle/>
          <a:p>
            <a:fld id="{952BC8AC-1DD3-4550-A2C4-8C15435128CC}" type="datetimeFigureOut">
              <a:rPr lang="en-GB" smtClean="0"/>
              <a:t>09/03/2020</a:t>
            </a:fld>
            <a:endParaRPr lang="en-GB"/>
          </a:p>
        </p:txBody>
      </p:sp>
      <p:sp>
        <p:nvSpPr>
          <p:cNvPr id="5" name="Footer Placeholder 4">
            <a:extLst>
              <a:ext uri="{FF2B5EF4-FFF2-40B4-BE49-F238E27FC236}">
                <a16:creationId xmlns:a16="http://schemas.microsoft.com/office/drawing/2014/main" id="{20B91FE6-1948-4366-869E-641D5D3C18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D86F14-796D-434E-AC27-7A154126608E}"/>
              </a:ext>
            </a:extLst>
          </p:cNvPr>
          <p:cNvSpPr>
            <a:spLocks noGrp="1"/>
          </p:cNvSpPr>
          <p:nvPr>
            <p:ph type="sldNum" sz="quarter" idx="12"/>
          </p:nvPr>
        </p:nvSpPr>
        <p:spPr/>
        <p:txBody>
          <a:bodyPr/>
          <a:lstStyle/>
          <a:p>
            <a:fld id="{39FD521D-A63A-4640-9A1C-722D682C1066}" type="slidenum">
              <a:rPr lang="en-GB" smtClean="0"/>
              <a:t>‹#›</a:t>
            </a:fld>
            <a:endParaRPr lang="en-GB"/>
          </a:p>
        </p:txBody>
      </p:sp>
    </p:spTree>
    <p:extLst>
      <p:ext uri="{BB962C8B-B14F-4D97-AF65-F5344CB8AC3E}">
        <p14:creationId xmlns:p14="http://schemas.microsoft.com/office/powerpoint/2010/main" val="379776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0777-2089-4234-AA8A-3EE5F002164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A00B9C1-C948-4E9B-BAC1-2D41D15215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8FB6F7-218A-4527-A8EC-87BD4C285AAF}"/>
              </a:ext>
            </a:extLst>
          </p:cNvPr>
          <p:cNvSpPr>
            <a:spLocks noGrp="1"/>
          </p:cNvSpPr>
          <p:nvPr>
            <p:ph type="dt" sz="half" idx="10"/>
          </p:nvPr>
        </p:nvSpPr>
        <p:spPr/>
        <p:txBody>
          <a:bodyPr/>
          <a:lstStyle/>
          <a:p>
            <a:fld id="{952BC8AC-1DD3-4550-A2C4-8C15435128CC}" type="datetimeFigureOut">
              <a:rPr lang="en-GB" smtClean="0"/>
              <a:t>09/03/2020</a:t>
            </a:fld>
            <a:endParaRPr lang="en-GB"/>
          </a:p>
        </p:txBody>
      </p:sp>
      <p:sp>
        <p:nvSpPr>
          <p:cNvPr id="5" name="Footer Placeholder 4">
            <a:extLst>
              <a:ext uri="{FF2B5EF4-FFF2-40B4-BE49-F238E27FC236}">
                <a16:creationId xmlns:a16="http://schemas.microsoft.com/office/drawing/2014/main" id="{24A9580B-90DC-4447-A83C-10B5EC2038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C8A4D1-0537-46A9-9F62-01AF54F4625E}"/>
              </a:ext>
            </a:extLst>
          </p:cNvPr>
          <p:cNvSpPr>
            <a:spLocks noGrp="1"/>
          </p:cNvSpPr>
          <p:nvPr>
            <p:ph type="sldNum" sz="quarter" idx="12"/>
          </p:nvPr>
        </p:nvSpPr>
        <p:spPr/>
        <p:txBody>
          <a:bodyPr/>
          <a:lstStyle/>
          <a:p>
            <a:fld id="{39FD521D-A63A-4640-9A1C-722D682C1066}" type="slidenum">
              <a:rPr lang="en-GB" smtClean="0"/>
              <a:t>‹#›</a:t>
            </a:fld>
            <a:endParaRPr lang="en-GB"/>
          </a:p>
        </p:txBody>
      </p:sp>
    </p:spTree>
    <p:extLst>
      <p:ext uri="{BB962C8B-B14F-4D97-AF65-F5344CB8AC3E}">
        <p14:creationId xmlns:p14="http://schemas.microsoft.com/office/powerpoint/2010/main" val="53665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0F99CA-DB33-4C65-AB9C-5754EAA48A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2F7FC0-1D41-4299-B3DF-7D09560CCA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B473EB-7FA5-4756-B8B1-1633BD924FE3}"/>
              </a:ext>
            </a:extLst>
          </p:cNvPr>
          <p:cNvSpPr>
            <a:spLocks noGrp="1"/>
          </p:cNvSpPr>
          <p:nvPr>
            <p:ph type="dt" sz="half" idx="10"/>
          </p:nvPr>
        </p:nvSpPr>
        <p:spPr/>
        <p:txBody>
          <a:bodyPr/>
          <a:lstStyle/>
          <a:p>
            <a:fld id="{952BC8AC-1DD3-4550-A2C4-8C15435128CC}" type="datetimeFigureOut">
              <a:rPr lang="en-GB" smtClean="0"/>
              <a:t>09/03/2020</a:t>
            </a:fld>
            <a:endParaRPr lang="en-GB"/>
          </a:p>
        </p:txBody>
      </p:sp>
      <p:sp>
        <p:nvSpPr>
          <p:cNvPr id="5" name="Footer Placeholder 4">
            <a:extLst>
              <a:ext uri="{FF2B5EF4-FFF2-40B4-BE49-F238E27FC236}">
                <a16:creationId xmlns:a16="http://schemas.microsoft.com/office/drawing/2014/main" id="{9C10FC48-E0E9-46A0-97D5-C86F4D6DA2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979772-0E08-4019-AC2F-4133594B14DF}"/>
              </a:ext>
            </a:extLst>
          </p:cNvPr>
          <p:cNvSpPr>
            <a:spLocks noGrp="1"/>
          </p:cNvSpPr>
          <p:nvPr>
            <p:ph type="sldNum" sz="quarter" idx="12"/>
          </p:nvPr>
        </p:nvSpPr>
        <p:spPr/>
        <p:txBody>
          <a:bodyPr/>
          <a:lstStyle/>
          <a:p>
            <a:fld id="{39FD521D-A63A-4640-9A1C-722D682C1066}" type="slidenum">
              <a:rPr lang="en-GB" smtClean="0"/>
              <a:t>‹#›</a:t>
            </a:fld>
            <a:endParaRPr lang="en-GB"/>
          </a:p>
        </p:txBody>
      </p:sp>
    </p:spTree>
    <p:extLst>
      <p:ext uri="{BB962C8B-B14F-4D97-AF65-F5344CB8AC3E}">
        <p14:creationId xmlns:p14="http://schemas.microsoft.com/office/powerpoint/2010/main" val="990213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70BC-9984-4C2B-9D57-8D20C451F5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57D6DE8-D767-4137-A0A1-D29DE2312D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8A2A57-0977-4905-8955-DFE0154328CD}"/>
              </a:ext>
            </a:extLst>
          </p:cNvPr>
          <p:cNvSpPr>
            <a:spLocks noGrp="1"/>
          </p:cNvSpPr>
          <p:nvPr>
            <p:ph type="dt" sz="half" idx="10"/>
          </p:nvPr>
        </p:nvSpPr>
        <p:spPr/>
        <p:txBody>
          <a:bodyPr/>
          <a:lstStyle/>
          <a:p>
            <a:fld id="{952BC8AC-1DD3-4550-A2C4-8C15435128CC}" type="datetimeFigureOut">
              <a:rPr lang="en-GB" smtClean="0"/>
              <a:t>09/03/2020</a:t>
            </a:fld>
            <a:endParaRPr lang="en-GB"/>
          </a:p>
        </p:txBody>
      </p:sp>
      <p:sp>
        <p:nvSpPr>
          <p:cNvPr id="5" name="Footer Placeholder 4">
            <a:extLst>
              <a:ext uri="{FF2B5EF4-FFF2-40B4-BE49-F238E27FC236}">
                <a16:creationId xmlns:a16="http://schemas.microsoft.com/office/drawing/2014/main" id="{F86B9B7D-0827-435A-8FB6-45AC81AE86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7EA817-14EE-443F-8678-30AEEDBD1A41}"/>
              </a:ext>
            </a:extLst>
          </p:cNvPr>
          <p:cNvSpPr>
            <a:spLocks noGrp="1"/>
          </p:cNvSpPr>
          <p:nvPr>
            <p:ph type="sldNum" sz="quarter" idx="12"/>
          </p:nvPr>
        </p:nvSpPr>
        <p:spPr/>
        <p:txBody>
          <a:bodyPr/>
          <a:lstStyle/>
          <a:p>
            <a:fld id="{39FD521D-A63A-4640-9A1C-722D682C1066}" type="slidenum">
              <a:rPr lang="en-GB" smtClean="0"/>
              <a:t>‹#›</a:t>
            </a:fld>
            <a:endParaRPr lang="en-GB"/>
          </a:p>
        </p:txBody>
      </p:sp>
    </p:spTree>
    <p:extLst>
      <p:ext uri="{BB962C8B-B14F-4D97-AF65-F5344CB8AC3E}">
        <p14:creationId xmlns:p14="http://schemas.microsoft.com/office/powerpoint/2010/main" val="1385481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546E-D9A7-4B04-9791-9F3CBC59B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2B2B700-CC4F-4BA2-A711-43DEC26C7C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863776-7467-4360-A119-294D9308D2CA}"/>
              </a:ext>
            </a:extLst>
          </p:cNvPr>
          <p:cNvSpPr>
            <a:spLocks noGrp="1"/>
          </p:cNvSpPr>
          <p:nvPr>
            <p:ph type="dt" sz="half" idx="10"/>
          </p:nvPr>
        </p:nvSpPr>
        <p:spPr/>
        <p:txBody>
          <a:bodyPr/>
          <a:lstStyle/>
          <a:p>
            <a:fld id="{952BC8AC-1DD3-4550-A2C4-8C15435128CC}" type="datetimeFigureOut">
              <a:rPr lang="en-GB" smtClean="0"/>
              <a:t>09/03/2020</a:t>
            </a:fld>
            <a:endParaRPr lang="en-GB"/>
          </a:p>
        </p:txBody>
      </p:sp>
      <p:sp>
        <p:nvSpPr>
          <p:cNvPr id="5" name="Footer Placeholder 4">
            <a:extLst>
              <a:ext uri="{FF2B5EF4-FFF2-40B4-BE49-F238E27FC236}">
                <a16:creationId xmlns:a16="http://schemas.microsoft.com/office/drawing/2014/main" id="{E9D089B2-C287-4BB1-ACA9-63C21D57A2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D5790B-71B3-42CD-9BE4-F78B51E34B3A}"/>
              </a:ext>
            </a:extLst>
          </p:cNvPr>
          <p:cNvSpPr>
            <a:spLocks noGrp="1"/>
          </p:cNvSpPr>
          <p:nvPr>
            <p:ph type="sldNum" sz="quarter" idx="12"/>
          </p:nvPr>
        </p:nvSpPr>
        <p:spPr/>
        <p:txBody>
          <a:bodyPr/>
          <a:lstStyle/>
          <a:p>
            <a:fld id="{39FD521D-A63A-4640-9A1C-722D682C1066}" type="slidenum">
              <a:rPr lang="en-GB" smtClean="0"/>
              <a:t>‹#›</a:t>
            </a:fld>
            <a:endParaRPr lang="en-GB"/>
          </a:p>
        </p:txBody>
      </p:sp>
    </p:spTree>
    <p:extLst>
      <p:ext uri="{BB962C8B-B14F-4D97-AF65-F5344CB8AC3E}">
        <p14:creationId xmlns:p14="http://schemas.microsoft.com/office/powerpoint/2010/main" val="197978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35B9-A7B7-41E8-B8E4-31D17DC9A2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842F3D-28D5-4889-B0C7-6990D2146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7ABECF0-7830-42DA-B1EC-EBEAB69D78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8D7FC5D-A900-44F7-AAAE-575CC70890F3}"/>
              </a:ext>
            </a:extLst>
          </p:cNvPr>
          <p:cNvSpPr>
            <a:spLocks noGrp="1"/>
          </p:cNvSpPr>
          <p:nvPr>
            <p:ph type="dt" sz="half" idx="10"/>
          </p:nvPr>
        </p:nvSpPr>
        <p:spPr/>
        <p:txBody>
          <a:bodyPr/>
          <a:lstStyle/>
          <a:p>
            <a:fld id="{952BC8AC-1DD3-4550-A2C4-8C15435128CC}" type="datetimeFigureOut">
              <a:rPr lang="en-GB" smtClean="0"/>
              <a:t>09/03/2020</a:t>
            </a:fld>
            <a:endParaRPr lang="en-GB"/>
          </a:p>
        </p:txBody>
      </p:sp>
      <p:sp>
        <p:nvSpPr>
          <p:cNvPr id="6" name="Footer Placeholder 5">
            <a:extLst>
              <a:ext uri="{FF2B5EF4-FFF2-40B4-BE49-F238E27FC236}">
                <a16:creationId xmlns:a16="http://schemas.microsoft.com/office/drawing/2014/main" id="{E083095C-7C97-4811-B893-CF4AEB21063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6C8463-6BF8-4491-9EC3-1281806B1A19}"/>
              </a:ext>
            </a:extLst>
          </p:cNvPr>
          <p:cNvSpPr>
            <a:spLocks noGrp="1"/>
          </p:cNvSpPr>
          <p:nvPr>
            <p:ph type="sldNum" sz="quarter" idx="12"/>
          </p:nvPr>
        </p:nvSpPr>
        <p:spPr/>
        <p:txBody>
          <a:bodyPr/>
          <a:lstStyle/>
          <a:p>
            <a:fld id="{39FD521D-A63A-4640-9A1C-722D682C1066}" type="slidenum">
              <a:rPr lang="en-GB" smtClean="0"/>
              <a:t>‹#›</a:t>
            </a:fld>
            <a:endParaRPr lang="en-GB"/>
          </a:p>
        </p:txBody>
      </p:sp>
    </p:spTree>
    <p:extLst>
      <p:ext uri="{BB962C8B-B14F-4D97-AF65-F5344CB8AC3E}">
        <p14:creationId xmlns:p14="http://schemas.microsoft.com/office/powerpoint/2010/main" val="294920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6E27-A5FE-470F-B63B-67140019423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F3D74D-EE0D-4721-8B57-5CD88898D3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9DAC63-41CA-4491-89EB-201DE1C3C8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2CAB013-AA92-48D4-8105-99C6E1C06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90E91E-AA0E-4770-830F-7716CF99A2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5B7D202-0200-4690-8D2F-4654E00E4E9B}"/>
              </a:ext>
            </a:extLst>
          </p:cNvPr>
          <p:cNvSpPr>
            <a:spLocks noGrp="1"/>
          </p:cNvSpPr>
          <p:nvPr>
            <p:ph type="dt" sz="half" idx="10"/>
          </p:nvPr>
        </p:nvSpPr>
        <p:spPr/>
        <p:txBody>
          <a:bodyPr/>
          <a:lstStyle/>
          <a:p>
            <a:fld id="{952BC8AC-1DD3-4550-A2C4-8C15435128CC}" type="datetimeFigureOut">
              <a:rPr lang="en-GB" smtClean="0"/>
              <a:t>09/03/2020</a:t>
            </a:fld>
            <a:endParaRPr lang="en-GB"/>
          </a:p>
        </p:txBody>
      </p:sp>
      <p:sp>
        <p:nvSpPr>
          <p:cNvPr id="8" name="Footer Placeholder 7">
            <a:extLst>
              <a:ext uri="{FF2B5EF4-FFF2-40B4-BE49-F238E27FC236}">
                <a16:creationId xmlns:a16="http://schemas.microsoft.com/office/drawing/2014/main" id="{637CFBA2-D3DD-4E08-9EF2-069246CE546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7D2410-8C4B-4C98-97F2-CD8849F748CE}"/>
              </a:ext>
            </a:extLst>
          </p:cNvPr>
          <p:cNvSpPr>
            <a:spLocks noGrp="1"/>
          </p:cNvSpPr>
          <p:nvPr>
            <p:ph type="sldNum" sz="quarter" idx="12"/>
          </p:nvPr>
        </p:nvSpPr>
        <p:spPr/>
        <p:txBody>
          <a:bodyPr/>
          <a:lstStyle/>
          <a:p>
            <a:fld id="{39FD521D-A63A-4640-9A1C-722D682C1066}" type="slidenum">
              <a:rPr lang="en-GB" smtClean="0"/>
              <a:t>‹#›</a:t>
            </a:fld>
            <a:endParaRPr lang="en-GB"/>
          </a:p>
        </p:txBody>
      </p:sp>
    </p:spTree>
    <p:extLst>
      <p:ext uri="{BB962C8B-B14F-4D97-AF65-F5344CB8AC3E}">
        <p14:creationId xmlns:p14="http://schemas.microsoft.com/office/powerpoint/2010/main" val="175950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3A98-E123-49B9-BEBA-D90F86C02D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EF72EF-9D7E-4D8C-981D-34E58EA4CD9A}"/>
              </a:ext>
            </a:extLst>
          </p:cNvPr>
          <p:cNvSpPr>
            <a:spLocks noGrp="1"/>
          </p:cNvSpPr>
          <p:nvPr>
            <p:ph type="dt" sz="half" idx="10"/>
          </p:nvPr>
        </p:nvSpPr>
        <p:spPr/>
        <p:txBody>
          <a:bodyPr/>
          <a:lstStyle/>
          <a:p>
            <a:fld id="{952BC8AC-1DD3-4550-A2C4-8C15435128CC}" type="datetimeFigureOut">
              <a:rPr lang="en-GB" smtClean="0"/>
              <a:t>09/03/2020</a:t>
            </a:fld>
            <a:endParaRPr lang="en-GB"/>
          </a:p>
        </p:txBody>
      </p:sp>
      <p:sp>
        <p:nvSpPr>
          <p:cNvPr id="4" name="Footer Placeholder 3">
            <a:extLst>
              <a:ext uri="{FF2B5EF4-FFF2-40B4-BE49-F238E27FC236}">
                <a16:creationId xmlns:a16="http://schemas.microsoft.com/office/drawing/2014/main" id="{4E7089D4-2095-444B-B97C-3F7608C9C7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415F402-8EBA-48E1-9701-8696405763B6}"/>
              </a:ext>
            </a:extLst>
          </p:cNvPr>
          <p:cNvSpPr>
            <a:spLocks noGrp="1"/>
          </p:cNvSpPr>
          <p:nvPr>
            <p:ph type="sldNum" sz="quarter" idx="12"/>
          </p:nvPr>
        </p:nvSpPr>
        <p:spPr/>
        <p:txBody>
          <a:bodyPr/>
          <a:lstStyle/>
          <a:p>
            <a:fld id="{39FD521D-A63A-4640-9A1C-722D682C1066}" type="slidenum">
              <a:rPr lang="en-GB" smtClean="0"/>
              <a:t>‹#›</a:t>
            </a:fld>
            <a:endParaRPr lang="en-GB"/>
          </a:p>
        </p:txBody>
      </p:sp>
    </p:spTree>
    <p:extLst>
      <p:ext uri="{BB962C8B-B14F-4D97-AF65-F5344CB8AC3E}">
        <p14:creationId xmlns:p14="http://schemas.microsoft.com/office/powerpoint/2010/main" val="2713502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931964-8F0E-4DC0-9F1F-998B1DA5CE94}"/>
              </a:ext>
            </a:extLst>
          </p:cNvPr>
          <p:cNvSpPr>
            <a:spLocks noGrp="1"/>
          </p:cNvSpPr>
          <p:nvPr>
            <p:ph type="dt" sz="half" idx="10"/>
          </p:nvPr>
        </p:nvSpPr>
        <p:spPr/>
        <p:txBody>
          <a:bodyPr/>
          <a:lstStyle/>
          <a:p>
            <a:fld id="{952BC8AC-1DD3-4550-A2C4-8C15435128CC}" type="datetimeFigureOut">
              <a:rPr lang="en-GB" smtClean="0"/>
              <a:t>09/03/2020</a:t>
            </a:fld>
            <a:endParaRPr lang="en-GB"/>
          </a:p>
        </p:txBody>
      </p:sp>
      <p:sp>
        <p:nvSpPr>
          <p:cNvPr id="3" name="Footer Placeholder 2">
            <a:extLst>
              <a:ext uri="{FF2B5EF4-FFF2-40B4-BE49-F238E27FC236}">
                <a16:creationId xmlns:a16="http://schemas.microsoft.com/office/drawing/2014/main" id="{E5D75B18-19BB-4F52-B19F-AFB229D4313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7CCFAEA-599B-42A6-8974-F2FA60341A3E}"/>
              </a:ext>
            </a:extLst>
          </p:cNvPr>
          <p:cNvSpPr>
            <a:spLocks noGrp="1"/>
          </p:cNvSpPr>
          <p:nvPr>
            <p:ph type="sldNum" sz="quarter" idx="12"/>
          </p:nvPr>
        </p:nvSpPr>
        <p:spPr/>
        <p:txBody>
          <a:bodyPr/>
          <a:lstStyle/>
          <a:p>
            <a:fld id="{39FD521D-A63A-4640-9A1C-722D682C1066}" type="slidenum">
              <a:rPr lang="en-GB" smtClean="0"/>
              <a:t>‹#›</a:t>
            </a:fld>
            <a:endParaRPr lang="en-GB"/>
          </a:p>
        </p:txBody>
      </p:sp>
    </p:spTree>
    <p:extLst>
      <p:ext uri="{BB962C8B-B14F-4D97-AF65-F5344CB8AC3E}">
        <p14:creationId xmlns:p14="http://schemas.microsoft.com/office/powerpoint/2010/main" val="280395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86A3-DB27-4369-96EC-A95534FE0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4A13EF6-52C4-404E-A2AB-F07ACC1C3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C60C6B9-D05B-405B-9797-EC4CE3621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A6CE9-E776-47A8-98E5-B40FE27EA76B}"/>
              </a:ext>
            </a:extLst>
          </p:cNvPr>
          <p:cNvSpPr>
            <a:spLocks noGrp="1"/>
          </p:cNvSpPr>
          <p:nvPr>
            <p:ph type="dt" sz="half" idx="10"/>
          </p:nvPr>
        </p:nvSpPr>
        <p:spPr/>
        <p:txBody>
          <a:bodyPr/>
          <a:lstStyle/>
          <a:p>
            <a:fld id="{952BC8AC-1DD3-4550-A2C4-8C15435128CC}" type="datetimeFigureOut">
              <a:rPr lang="en-GB" smtClean="0"/>
              <a:t>09/03/2020</a:t>
            </a:fld>
            <a:endParaRPr lang="en-GB"/>
          </a:p>
        </p:txBody>
      </p:sp>
      <p:sp>
        <p:nvSpPr>
          <p:cNvPr id="6" name="Footer Placeholder 5">
            <a:extLst>
              <a:ext uri="{FF2B5EF4-FFF2-40B4-BE49-F238E27FC236}">
                <a16:creationId xmlns:a16="http://schemas.microsoft.com/office/drawing/2014/main" id="{9DB3887F-0995-46E2-9275-E5648309CC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466E7E-CCCA-4C2F-9E91-3B94A21035AB}"/>
              </a:ext>
            </a:extLst>
          </p:cNvPr>
          <p:cNvSpPr>
            <a:spLocks noGrp="1"/>
          </p:cNvSpPr>
          <p:nvPr>
            <p:ph type="sldNum" sz="quarter" idx="12"/>
          </p:nvPr>
        </p:nvSpPr>
        <p:spPr/>
        <p:txBody>
          <a:bodyPr/>
          <a:lstStyle/>
          <a:p>
            <a:fld id="{39FD521D-A63A-4640-9A1C-722D682C1066}" type="slidenum">
              <a:rPr lang="en-GB" smtClean="0"/>
              <a:t>‹#›</a:t>
            </a:fld>
            <a:endParaRPr lang="en-GB"/>
          </a:p>
        </p:txBody>
      </p:sp>
    </p:spTree>
    <p:extLst>
      <p:ext uri="{BB962C8B-B14F-4D97-AF65-F5344CB8AC3E}">
        <p14:creationId xmlns:p14="http://schemas.microsoft.com/office/powerpoint/2010/main" val="3221089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A2DA3-B65F-4B78-9333-40AD9782E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C5D681D-8A41-49A4-B1C7-88DF69F611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0BCDBE-00CD-4631-9C67-C35B8D19B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E57BE-EE5E-4F7A-BFB1-03A03730BB77}"/>
              </a:ext>
            </a:extLst>
          </p:cNvPr>
          <p:cNvSpPr>
            <a:spLocks noGrp="1"/>
          </p:cNvSpPr>
          <p:nvPr>
            <p:ph type="dt" sz="half" idx="10"/>
          </p:nvPr>
        </p:nvSpPr>
        <p:spPr/>
        <p:txBody>
          <a:bodyPr/>
          <a:lstStyle/>
          <a:p>
            <a:fld id="{952BC8AC-1DD3-4550-A2C4-8C15435128CC}" type="datetimeFigureOut">
              <a:rPr lang="en-GB" smtClean="0"/>
              <a:t>09/03/2020</a:t>
            </a:fld>
            <a:endParaRPr lang="en-GB"/>
          </a:p>
        </p:txBody>
      </p:sp>
      <p:sp>
        <p:nvSpPr>
          <p:cNvPr id="6" name="Footer Placeholder 5">
            <a:extLst>
              <a:ext uri="{FF2B5EF4-FFF2-40B4-BE49-F238E27FC236}">
                <a16:creationId xmlns:a16="http://schemas.microsoft.com/office/drawing/2014/main" id="{DBA158B6-A091-4C14-BFBE-F16BD71CC6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3370F7-FD35-4924-8CD3-B0ED65E6ECD5}"/>
              </a:ext>
            </a:extLst>
          </p:cNvPr>
          <p:cNvSpPr>
            <a:spLocks noGrp="1"/>
          </p:cNvSpPr>
          <p:nvPr>
            <p:ph type="sldNum" sz="quarter" idx="12"/>
          </p:nvPr>
        </p:nvSpPr>
        <p:spPr/>
        <p:txBody>
          <a:bodyPr/>
          <a:lstStyle/>
          <a:p>
            <a:fld id="{39FD521D-A63A-4640-9A1C-722D682C1066}" type="slidenum">
              <a:rPr lang="en-GB" smtClean="0"/>
              <a:t>‹#›</a:t>
            </a:fld>
            <a:endParaRPr lang="en-GB"/>
          </a:p>
        </p:txBody>
      </p:sp>
    </p:spTree>
    <p:extLst>
      <p:ext uri="{BB962C8B-B14F-4D97-AF65-F5344CB8AC3E}">
        <p14:creationId xmlns:p14="http://schemas.microsoft.com/office/powerpoint/2010/main" val="277257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A56E6-1493-4748-BCCF-52FA671F0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7F06EB-28BA-484C-8631-1E19260CE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293AEB-5C9F-4732-92C7-9F66F39E8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BC8AC-1DD3-4550-A2C4-8C15435128CC}" type="datetimeFigureOut">
              <a:rPr lang="en-GB" smtClean="0"/>
              <a:t>09/03/2020</a:t>
            </a:fld>
            <a:endParaRPr lang="en-GB"/>
          </a:p>
        </p:txBody>
      </p:sp>
      <p:sp>
        <p:nvSpPr>
          <p:cNvPr id="5" name="Footer Placeholder 4">
            <a:extLst>
              <a:ext uri="{FF2B5EF4-FFF2-40B4-BE49-F238E27FC236}">
                <a16:creationId xmlns:a16="http://schemas.microsoft.com/office/drawing/2014/main" id="{B36A5992-2144-4A8F-8D01-B8E76C0BC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DECFD12-5A41-4165-A2AF-B1E4E3A38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D521D-A63A-4640-9A1C-722D682C1066}" type="slidenum">
              <a:rPr lang="en-GB" smtClean="0"/>
              <a:t>‹#›</a:t>
            </a:fld>
            <a:endParaRPr lang="en-GB"/>
          </a:p>
        </p:txBody>
      </p:sp>
    </p:spTree>
    <p:extLst>
      <p:ext uri="{BB962C8B-B14F-4D97-AF65-F5344CB8AC3E}">
        <p14:creationId xmlns:p14="http://schemas.microsoft.com/office/powerpoint/2010/main" val="1317699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itepoint.com/community/t/interpreted-vs-compiled/7068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oftwareengineering.stackexchange.com/questions/84518/can-i-say-that-asp-net-is-compile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tackoverflow.com/questions/10607415/how-does-jsp-work/1060756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Interpreted_languag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Server-side_script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D472-DF8E-403E-B103-AFD5E90E75A0}"/>
              </a:ext>
            </a:extLst>
          </p:cNvPr>
          <p:cNvSpPr>
            <a:spLocks noGrp="1"/>
          </p:cNvSpPr>
          <p:nvPr>
            <p:ph type="ctrTitle"/>
          </p:nvPr>
        </p:nvSpPr>
        <p:spPr/>
        <p:txBody>
          <a:bodyPr/>
          <a:lstStyle/>
          <a:p>
            <a:r>
              <a:rPr lang="en-GB" b="1" dirty="0"/>
              <a:t>Unit 27</a:t>
            </a:r>
          </a:p>
        </p:txBody>
      </p:sp>
      <p:sp>
        <p:nvSpPr>
          <p:cNvPr id="3" name="Subtitle 2">
            <a:extLst>
              <a:ext uri="{FF2B5EF4-FFF2-40B4-BE49-F238E27FC236}">
                <a16:creationId xmlns:a16="http://schemas.microsoft.com/office/drawing/2014/main" id="{0CD63965-D02F-44E0-8B49-4DB408D9B307}"/>
              </a:ext>
            </a:extLst>
          </p:cNvPr>
          <p:cNvSpPr>
            <a:spLocks noGrp="1"/>
          </p:cNvSpPr>
          <p:nvPr>
            <p:ph type="subTitle" idx="1"/>
          </p:nvPr>
        </p:nvSpPr>
        <p:spPr/>
        <p:txBody>
          <a:bodyPr/>
          <a:lstStyle/>
          <a:p>
            <a:r>
              <a:rPr lang="en-GB" dirty="0"/>
              <a:t>Server </a:t>
            </a:r>
            <a:r>
              <a:rPr lang="en-GB"/>
              <a:t>Side Scripting </a:t>
            </a:r>
            <a:endParaRPr lang="en-GB" dirty="0"/>
          </a:p>
        </p:txBody>
      </p:sp>
    </p:spTree>
    <p:extLst>
      <p:ext uri="{BB962C8B-B14F-4D97-AF65-F5344CB8AC3E}">
        <p14:creationId xmlns:p14="http://schemas.microsoft.com/office/powerpoint/2010/main" val="2521186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E1F5-2838-4A89-98B0-A1F9F068E8BE}"/>
              </a:ext>
            </a:extLst>
          </p:cNvPr>
          <p:cNvSpPr>
            <a:spLocks noGrp="1"/>
          </p:cNvSpPr>
          <p:nvPr>
            <p:ph type="title"/>
          </p:nvPr>
        </p:nvSpPr>
        <p:spPr/>
        <p:txBody>
          <a:bodyPr/>
          <a:lstStyle/>
          <a:p>
            <a:r>
              <a:rPr lang="en-GB" b="1" dirty="0"/>
              <a:t>‘Classic’ ASP</a:t>
            </a:r>
          </a:p>
        </p:txBody>
      </p:sp>
      <p:sp>
        <p:nvSpPr>
          <p:cNvPr id="3" name="Content Placeholder 2">
            <a:extLst>
              <a:ext uri="{FF2B5EF4-FFF2-40B4-BE49-F238E27FC236}">
                <a16:creationId xmlns:a16="http://schemas.microsoft.com/office/drawing/2014/main" id="{C91E0EF8-C278-4CE0-B0EB-3C96C53A808A}"/>
              </a:ext>
            </a:extLst>
          </p:cNvPr>
          <p:cNvSpPr>
            <a:spLocks noGrp="1"/>
          </p:cNvSpPr>
          <p:nvPr>
            <p:ph idx="1"/>
          </p:nvPr>
        </p:nvSpPr>
        <p:spPr/>
        <p:txBody>
          <a:bodyPr/>
          <a:lstStyle/>
          <a:p>
            <a:r>
              <a:rPr lang="en-GB" dirty="0"/>
              <a:t>Active Server Pages (ASP)</a:t>
            </a:r>
          </a:p>
          <a:p>
            <a:pPr lvl="1"/>
            <a:r>
              <a:rPr lang="en-GB" dirty="0"/>
              <a:t>a server-side scripting environment from Microsoft</a:t>
            </a:r>
          </a:p>
          <a:p>
            <a:pPr lvl="1"/>
            <a:r>
              <a:rPr lang="en-GB" dirty="0"/>
              <a:t>Uses a file extension of .asp</a:t>
            </a:r>
          </a:p>
          <a:p>
            <a:pPr lvl="1"/>
            <a:r>
              <a:rPr lang="en-GB" dirty="0"/>
              <a:t>Scripts are usually written in VBScript</a:t>
            </a:r>
          </a:p>
          <a:p>
            <a:pPr lvl="1"/>
            <a:r>
              <a:rPr lang="en-GB" dirty="0"/>
              <a:t>Classic ASP will normally run only on Microsoft servers</a:t>
            </a:r>
          </a:p>
          <a:p>
            <a:pPr lvl="1"/>
            <a:r>
              <a:rPr lang="en-GB" dirty="0"/>
              <a:t>Classic ASP is an Interpreted language</a:t>
            </a:r>
          </a:p>
          <a:p>
            <a:pPr marL="914400" lvl="2" indent="0">
              <a:buNone/>
            </a:pPr>
            <a:r>
              <a:rPr lang="en-GB" dirty="0">
                <a:hlinkClick r:id="rId2"/>
              </a:rPr>
              <a:t>https://www.sitepoint.com/community/t/interpreted-vs-compiled/70682</a:t>
            </a:r>
            <a:endParaRPr lang="en-GB" dirty="0"/>
          </a:p>
          <a:p>
            <a:pPr lvl="1"/>
            <a:r>
              <a:rPr lang="en-GB" dirty="0"/>
              <a:t> Not to be confused with </a:t>
            </a:r>
            <a:r>
              <a:rPr lang="en-GB" b="1" dirty="0">
                <a:solidFill>
                  <a:srgbClr val="FF0000"/>
                </a:solidFill>
              </a:rPr>
              <a:t>ASP.NET </a:t>
            </a:r>
            <a:r>
              <a:rPr lang="en-GB" dirty="0"/>
              <a:t>or </a:t>
            </a:r>
            <a:r>
              <a:rPr lang="en-GB" b="1" dirty="0">
                <a:solidFill>
                  <a:srgbClr val="FF0000"/>
                </a:solidFill>
              </a:rPr>
              <a:t>ASP.NET Core</a:t>
            </a:r>
          </a:p>
        </p:txBody>
      </p:sp>
    </p:spTree>
    <p:extLst>
      <p:ext uri="{BB962C8B-B14F-4D97-AF65-F5344CB8AC3E}">
        <p14:creationId xmlns:p14="http://schemas.microsoft.com/office/powerpoint/2010/main" val="10731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4E9-51A0-4BF4-8CB3-96C21E3FE375}"/>
              </a:ext>
            </a:extLst>
          </p:cNvPr>
          <p:cNvSpPr>
            <a:spLocks noGrp="1"/>
          </p:cNvSpPr>
          <p:nvPr>
            <p:ph type="title"/>
          </p:nvPr>
        </p:nvSpPr>
        <p:spPr/>
        <p:txBody>
          <a:bodyPr/>
          <a:lstStyle/>
          <a:p>
            <a:r>
              <a:rPr lang="en-GB" b="1" dirty="0"/>
              <a:t>ASP.NET</a:t>
            </a:r>
          </a:p>
        </p:txBody>
      </p:sp>
      <p:sp>
        <p:nvSpPr>
          <p:cNvPr id="3" name="Content Placeholder 2">
            <a:extLst>
              <a:ext uri="{FF2B5EF4-FFF2-40B4-BE49-F238E27FC236}">
                <a16:creationId xmlns:a16="http://schemas.microsoft.com/office/drawing/2014/main" id="{BA486A52-ACCE-4231-ADD9-275389B05F38}"/>
              </a:ext>
            </a:extLst>
          </p:cNvPr>
          <p:cNvSpPr>
            <a:spLocks noGrp="1"/>
          </p:cNvSpPr>
          <p:nvPr>
            <p:ph idx="1"/>
          </p:nvPr>
        </p:nvSpPr>
        <p:spPr/>
        <p:txBody>
          <a:bodyPr>
            <a:normAutofit/>
          </a:bodyPr>
          <a:lstStyle/>
          <a:p>
            <a:r>
              <a:rPr lang="en-GB" dirty="0"/>
              <a:t>The successor to Microsoft's ASP</a:t>
            </a:r>
          </a:p>
          <a:p>
            <a:r>
              <a:rPr lang="en-GB" dirty="0"/>
              <a:t>Allows programmers to create web applications using any scripting or programming language supported by the .NET Framework.</a:t>
            </a:r>
          </a:p>
          <a:p>
            <a:r>
              <a:rPr lang="en-GB" dirty="0"/>
              <a:t>The main building blocks are pages known as web forms, which contain definitions for server-side Web Controls and User Controls</a:t>
            </a:r>
          </a:p>
          <a:p>
            <a:r>
              <a:rPr lang="en-GB" dirty="0"/>
              <a:t>Web forms have the file extension .</a:t>
            </a:r>
            <a:r>
              <a:rPr lang="en-GB" dirty="0" err="1"/>
              <a:t>aspx</a:t>
            </a:r>
            <a:endParaRPr lang="en-GB" dirty="0"/>
          </a:p>
          <a:p>
            <a:r>
              <a:rPr lang="en-GB" b="1" dirty="0"/>
              <a:t>ASP.NET </a:t>
            </a:r>
            <a:r>
              <a:rPr lang="en-GB" dirty="0"/>
              <a:t>and </a:t>
            </a:r>
            <a:r>
              <a:rPr lang="en-GB" b="1" dirty="0"/>
              <a:t>ASP.NET Core </a:t>
            </a:r>
            <a:r>
              <a:rPr lang="en-GB" dirty="0"/>
              <a:t>are compiled:</a:t>
            </a:r>
          </a:p>
          <a:p>
            <a:pPr marL="457200" lvl="1" indent="0">
              <a:buNone/>
            </a:pPr>
            <a:r>
              <a:rPr lang="en-GB" dirty="0">
                <a:hlinkClick r:id="rId2"/>
              </a:rPr>
              <a:t>https://softwareengineering.stackexchange.com/questions/84518/can-i-say-that-asp-net-is-compiled</a:t>
            </a:r>
            <a:endParaRPr lang="en-GB" dirty="0"/>
          </a:p>
          <a:p>
            <a:endParaRPr lang="en-GB" dirty="0"/>
          </a:p>
        </p:txBody>
      </p:sp>
    </p:spTree>
    <p:extLst>
      <p:ext uri="{BB962C8B-B14F-4D97-AF65-F5344CB8AC3E}">
        <p14:creationId xmlns:p14="http://schemas.microsoft.com/office/powerpoint/2010/main" val="3416959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DCFB-1881-4AE6-8F34-3FC2AB63244B}"/>
              </a:ext>
            </a:extLst>
          </p:cNvPr>
          <p:cNvSpPr>
            <a:spLocks noGrp="1"/>
          </p:cNvSpPr>
          <p:nvPr>
            <p:ph type="title"/>
          </p:nvPr>
        </p:nvSpPr>
        <p:spPr/>
        <p:txBody>
          <a:bodyPr/>
          <a:lstStyle/>
          <a:p>
            <a:r>
              <a:rPr lang="en-GB" b="1" dirty="0"/>
              <a:t>ColdFusion </a:t>
            </a:r>
            <a:r>
              <a:rPr lang="en-GB" b="1" dirty="0" err="1"/>
              <a:t>Markup</a:t>
            </a:r>
            <a:r>
              <a:rPr lang="en-GB" b="1" dirty="0"/>
              <a:t> Language (CFML)</a:t>
            </a:r>
          </a:p>
        </p:txBody>
      </p:sp>
      <p:sp>
        <p:nvSpPr>
          <p:cNvPr id="3" name="Content Placeholder 2">
            <a:extLst>
              <a:ext uri="{FF2B5EF4-FFF2-40B4-BE49-F238E27FC236}">
                <a16:creationId xmlns:a16="http://schemas.microsoft.com/office/drawing/2014/main" id="{E0ECD006-C2CD-4D9D-ABE8-F5E45E6DB15D}"/>
              </a:ext>
            </a:extLst>
          </p:cNvPr>
          <p:cNvSpPr>
            <a:spLocks noGrp="1"/>
          </p:cNvSpPr>
          <p:nvPr>
            <p:ph idx="1"/>
          </p:nvPr>
        </p:nvSpPr>
        <p:spPr/>
        <p:txBody>
          <a:bodyPr/>
          <a:lstStyle/>
          <a:p>
            <a:r>
              <a:rPr lang="en-GB" dirty="0"/>
              <a:t>A scripting language originally introduced by Adobe Systems in 1995</a:t>
            </a:r>
          </a:p>
          <a:p>
            <a:r>
              <a:rPr lang="en-GB" dirty="0"/>
              <a:t>Enables web developers to embed database commands and other server-side scripting elements within standard HTML or XHTML</a:t>
            </a:r>
          </a:p>
          <a:p>
            <a:r>
              <a:rPr lang="en-GB" dirty="0"/>
              <a:t>Pages in a ColdFusion web application are pre-processed by the ColdFusion Application Server when requested by a client browser</a:t>
            </a:r>
          </a:p>
          <a:p>
            <a:r>
              <a:rPr lang="en-GB" dirty="0"/>
              <a:t>CFML is interpreted</a:t>
            </a:r>
          </a:p>
        </p:txBody>
      </p:sp>
    </p:spTree>
    <p:extLst>
      <p:ext uri="{BB962C8B-B14F-4D97-AF65-F5344CB8AC3E}">
        <p14:creationId xmlns:p14="http://schemas.microsoft.com/office/powerpoint/2010/main" val="285128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C41D-D336-484C-8CF1-101F6E52F522}"/>
              </a:ext>
            </a:extLst>
          </p:cNvPr>
          <p:cNvSpPr>
            <a:spLocks noGrp="1"/>
          </p:cNvSpPr>
          <p:nvPr>
            <p:ph type="title"/>
          </p:nvPr>
        </p:nvSpPr>
        <p:spPr/>
        <p:txBody>
          <a:bodyPr/>
          <a:lstStyle/>
          <a:p>
            <a:r>
              <a:rPr lang="en-GB" b="1" dirty="0"/>
              <a:t>Perl</a:t>
            </a:r>
          </a:p>
        </p:txBody>
      </p:sp>
      <p:sp>
        <p:nvSpPr>
          <p:cNvPr id="3" name="Content Placeholder 2">
            <a:extLst>
              <a:ext uri="{FF2B5EF4-FFF2-40B4-BE49-F238E27FC236}">
                <a16:creationId xmlns:a16="http://schemas.microsoft.com/office/drawing/2014/main" id="{8B2F8AFE-FC6E-466E-9CC5-32566AA2F53D}"/>
              </a:ext>
            </a:extLst>
          </p:cNvPr>
          <p:cNvSpPr>
            <a:spLocks noGrp="1"/>
          </p:cNvSpPr>
          <p:nvPr>
            <p:ph idx="1"/>
          </p:nvPr>
        </p:nvSpPr>
        <p:spPr/>
        <p:txBody>
          <a:bodyPr/>
          <a:lstStyle/>
          <a:p>
            <a:r>
              <a:rPr lang="en-GB" dirty="0"/>
              <a:t>A high-level, interpreted programming language</a:t>
            </a:r>
          </a:p>
          <a:p>
            <a:endParaRPr lang="en-GB" dirty="0"/>
          </a:p>
          <a:p>
            <a:r>
              <a:rPr lang="en-GB" dirty="0"/>
              <a:t>A procedural programming language loosely based on C</a:t>
            </a:r>
          </a:p>
          <a:p>
            <a:endParaRPr lang="en-GB" dirty="0"/>
          </a:p>
          <a:p>
            <a:r>
              <a:rPr lang="en-GB" dirty="0"/>
              <a:t>Used for the creation of web applications, especially those where database access is required.</a:t>
            </a:r>
          </a:p>
          <a:p>
            <a:endParaRPr lang="en-GB" dirty="0"/>
          </a:p>
          <a:p>
            <a:r>
              <a:rPr lang="en-GB" dirty="0"/>
              <a:t>Perl is free software</a:t>
            </a:r>
          </a:p>
        </p:txBody>
      </p:sp>
    </p:spTree>
    <p:extLst>
      <p:ext uri="{BB962C8B-B14F-4D97-AF65-F5344CB8AC3E}">
        <p14:creationId xmlns:p14="http://schemas.microsoft.com/office/powerpoint/2010/main" val="384143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EC6C-D5A4-4968-B0E1-C0C7680D089A}"/>
              </a:ext>
            </a:extLst>
          </p:cNvPr>
          <p:cNvSpPr>
            <a:spLocks noGrp="1"/>
          </p:cNvSpPr>
          <p:nvPr>
            <p:ph type="title"/>
          </p:nvPr>
        </p:nvSpPr>
        <p:spPr/>
        <p:txBody>
          <a:bodyPr/>
          <a:lstStyle/>
          <a:p>
            <a:r>
              <a:rPr lang="en-GB" b="1" dirty="0" err="1"/>
              <a:t>JavaServer</a:t>
            </a:r>
            <a:r>
              <a:rPr lang="en-GB" b="1" dirty="0"/>
              <a:t> Pages (JSP)</a:t>
            </a:r>
          </a:p>
        </p:txBody>
      </p:sp>
      <p:sp>
        <p:nvSpPr>
          <p:cNvPr id="3" name="Content Placeholder 2">
            <a:extLst>
              <a:ext uri="{FF2B5EF4-FFF2-40B4-BE49-F238E27FC236}">
                <a16:creationId xmlns:a16="http://schemas.microsoft.com/office/drawing/2014/main" id="{A86637D0-38EF-47CF-B79E-C2E64A5D7A7F}"/>
              </a:ext>
            </a:extLst>
          </p:cNvPr>
          <p:cNvSpPr>
            <a:spLocks noGrp="1"/>
          </p:cNvSpPr>
          <p:nvPr>
            <p:ph idx="1"/>
          </p:nvPr>
        </p:nvSpPr>
        <p:spPr/>
        <p:txBody>
          <a:bodyPr>
            <a:normAutofit/>
          </a:bodyPr>
          <a:lstStyle/>
          <a:p>
            <a:r>
              <a:rPr lang="en-GB" dirty="0"/>
              <a:t>Java technology similar to ASP </a:t>
            </a:r>
          </a:p>
          <a:p>
            <a:r>
              <a:rPr lang="en-GB" dirty="0"/>
              <a:t>Used to create dynamically generated web pages by embedding Java programming code in HTML or XHTML documents</a:t>
            </a:r>
          </a:p>
          <a:p>
            <a:r>
              <a:rPr lang="en-GB" dirty="0"/>
              <a:t>A </a:t>
            </a:r>
            <a:r>
              <a:rPr lang="en-GB" i="1" dirty="0" err="1"/>
              <a:t>JavaServerPage</a:t>
            </a:r>
            <a:r>
              <a:rPr lang="en-GB" dirty="0"/>
              <a:t> is compiled into a Java servlet by an application server, rather than being interpreted</a:t>
            </a:r>
          </a:p>
          <a:p>
            <a:r>
              <a:rPr lang="en-GB" dirty="0"/>
              <a:t>(a servlet is a Java program that executes on the server to create dynamic web pages).</a:t>
            </a:r>
          </a:p>
          <a:p>
            <a:r>
              <a:rPr lang="en-GB" dirty="0"/>
              <a:t>JSP pages are compiled at runtime, unless you specifically precompile</a:t>
            </a:r>
          </a:p>
          <a:p>
            <a:pPr marL="457200" lvl="1" indent="0">
              <a:buNone/>
            </a:pPr>
            <a:r>
              <a:rPr lang="en-GB" dirty="0">
                <a:hlinkClick r:id="rId2"/>
              </a:rPr>
              <a:t>https://stackoverflow.com/questions/10607415/how-does-jsp-work/10607567</a:t>
            </a:r>
            <a:endParaRPr lang="en-GB" dirty="0"/>
          </a:p>
          <a:p>
            <a:endParaRPr lang="en-GB" dirty="0"/>
          </a:p>
        </p:txBody>
      </p:sp>
    </p:spTree>
    <p:extLst>
      <p:ext uri="{BB962C8B-B14F-4D97-AF65-F5344CB8AC3E}">
        <p14:creationId xmlns:p14="http://schemas.microsoft.com/office/powerpoint/2010/main" val="817938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3C4B-A5EB-4DB9-A554-C1FCF6F60BFC}"/>
              </a:ext>
            </a:extLst>
          </p:cNvPr>
          <p:cNvSpPr>
            <a:spLocks noGrp="1"/>
          </p:cNvSpPr>
          <p:nvPr>
            <p:ph type="title"/>
          </p:nvPr>
        </p:nvSpPr>
        <p:spPr/>
        <p:txBody>
          <a:bodyPr/>
          <a:lstStyle/>
          <a:p>
            <a:r>
              <a:rPr lang="en-GB" b="1" dirty="0"/>
              <a:t>PHP</a:t>
            </a:r>
          </a:p>
        </p:txBody>
      </p:sp>
      <p:sp>
        <p:nvSpPr>
          <p:cNvPr id="3" name="Content Placeholder 2">
            <a:extLst>
              <a:ext uri="{FF2B5EF4-FFF2-40B4-BE49-F238E27FC236}">
                <a16:creationId xmlns:a16="http://schemas.microsoft.com/office/drawing/2014/main" id="{72CDEB7D-26A0-479B-A353-B5AB69FC128E}"/>
              </a:ext>
            </a:extLst>
          </p:cNvPr>
          <p:cNvSpPr>
            <a:spLocks noGrp="1"/>
          </p:cNvSpPr>
          <p:nvPr>
            <p:ph idx="1"/>
          </p:nvPr>
        </p:nvSpPr>
        <p:spPr/>
        <p:txBody>
          <a:bodyPr>
            <a:normAutofit fontScale="92500" lnSpcReduction="20000"/>
          </a:bodyPr>
          <a:lstStyle/>
          <a:p>
            <a:r>
              <a:rPr lang="en-GB" dirty="0"/>
              <a:t>A widely-used scripting language</a:t>
            </a:r>
          </a:p>
          <a:p>
            <a:r>
              <a:rPr lang="en-GB" dirty="0"/>
              <a:t>PHP is free software</a:t>
            </a:r>
          </a:p>
          <a:p>
            <a:r>
              <a:rPr lang="en-GB" dirty="0"/>
              <a:t>PHP code can be embedded into HTML or XHTML documents</a:t>
            </a:r>
          </a:p>
          <a:p>
            <a:r>
              <a:rPr lang="en-GB" dirty="0"/>
              <a:t>It is executed on the server to generate dynamic web content.</a:t>
            </a:r>
          </a:p>
          <a:p>
            <a:r>
              <a:rPr lang="en-GB" dirty="0"/>
              <a:t>PHP is frequently used together with MySQL/MariaDB, and is one of the key technologies in the LAMP stack</a:t>
            </a:r>
          </a:p>
          <a:p>
            <a:pPr lvl="1"/>
            <a:r>
              <a:rPr lang="en-GB" dirty="0"/>
              <a:t>Linux</a:t>
            </a:r>
          </a:p>
          <a:p>
            <a:pPr lvl="1"/>
            <a:r>
              <a:rPr lang="en-GB" dirty="0"/>
              <a:t>Apache</a:t>
            </a:r>
          </a:p>
          <a:p>
            <a:pPr lvl="1"/>
            <a:r>
              <a:rPr lang="en-GB" dirty="0"/>
              <a:t>MariaDB/MySQL</a:t>
            </a:r>
          </a:p>
          <a:p>
            <a:pPr lvl="1"/>
            <a:r>
              <a:rPr lang="en-GB" dirty="0"/>
              <a:t>PHP</a:t>
            </a:r>
          </a:p>
          <a:p>
            <a:r>
              <a:rPr lang="en-GB" dirty="0"/>
              <a:t>Is PHP interpreted, compiled or … both?</a:t>
            </a:r>
          </a:p>
          <a:p>
            <a:pPr marL="0" indent="0">
              <a:buNone/>
            </a:pPr>
            <a:r>
              <a:rPr lang="en-GB" dirty="0">
                <a:hlinkClick r:id="rId2"/>
              </a:rPr>
              <a:t>https://en.wikipedia.org/wiki/Interpreted_language</a:t>
            </a:r>
            <a:endParaRPr lang="en-GB" dirty="0"/>
          </a:p>
          <a:p>
            <a:pPr marL="0" indent="0">
              <a:buNone/>
            </a:pPr>
            <a:endParaRPr lang="en-GB" dirty="0"/>
          </a:p>
        </p:txBody>
      </p:sp>
    </p:spTree>
    <p:extLst>
      <p:ext uri="{BB962C8B-B14F-4D97-AF65-F5344CB8AC3E}">
        <p14:creationId xmlns:p14="http://schemas.microsoft.com/office/powerpoint/2010/main" val="393857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9F7A-D6B1-4085-AC4C-213838D62779}"/>
              </a:ext>
            </a:extLst>
          </p:cNvPr>
          <p:cNvSpPr>
            <a:spLocks noGrp="1"/>
          </p:cNvSpPr>
          <p:nvPr>
            <p:ph type="title"/>
          </p:nvPr>
        </p:nvSpPr>
        <p:spPr/>
        <p:txBody>
          <a:bodyPr/>
          <a:lstStyle/>
          <a:p>
            <a:r>
              <a:rPr lang="en-GB" b="1" dirty="0"/>
              <a:t>What we will use for this unit</a:t>
            </a:r>
          </a:p>
        </p:txBody>
      </p:sp>
      <p:sp>
        <p:nvSpPr>
          <p:cNvPr id="3" name="Content Placeholder 2">
            <a:extLst>
              <a:ext uri="{FF2B5EF4-FFF2-40B4-BE49-F238E27FC236}">
                <a16:creationId xmlns:a16="http://schemas.microsoft.com/office/drawing/2014/main" id="{B10E7A9D-7A91-4ED9-AA48-352A9673B14E}"/>
              </a:ext>
            </a:extLst>
          </p:cNvPr>
          <p:cNvSpPr>
            <a:spLocks noGrp="1"/>
          </p:cNvSpPr>
          <p:nvPr>
            <p:ph idx="1"/>
          </p:nvPr>
        </p:nvSpPr>
        <p:spPr/>
        <p:txBody>
          <a:bodyPr/>
          <a:lstStyle/>
          <a:p>
            <a:r>
              <a:rPr lang="en-GB" dirty="0"/>
              <a:t>Web server scripts written in PHP</a:t>
            </a:r>
          </a:p>
          <a:p>
            <a:r>
              <a:rPr lang="en-GB" dirty="0"/>
              <a:t>Database commands written in SQL (structured query language)</a:t>
            </a:r>
          </a:p>
          <a:p>
            <a:r>
              <a:rPr lang="en-GB" dirty="0"/>
              <a:t>Client scripts written in JavaScript</a:t>
            </a:r>
          </a:p>
          <a:p>
            <a:r>
              <a:rPr lang="en-GB" dirty="0"/>
              <a:t>Apache Web server</a:t>
            </a:r>
          </a:p>
          <a:p>
            <a:r>
              <a:rPr lang="en-GB" dirty="0"/>
              <a:t>MySQL database managed with </a:t>
            </a:r>
            <a:r>
              <a:rPr lang="en-GB" dirty="0" err="1"/>
              <a:t>PHPMyAdmin</a:t>
            </a:r>
            <a:endParaRPr lang="en-GB" dirty="0"/>
          </a:p>
          <a:p>
            <a:r>
              <a:rPr lang="en-GB" dirty="0"/>
              <a:t>PHP interpreter add on to Apache</a:t>
            </a:r>
          </a:p>
          <a:p>
            <a:r>
              <a:rPr lang="en-GB" dirty="0"/>
              <a:t>Visual Studio Code</a:t>
            </a:r>
          </a:p>
        </p:txBody>
      </p:sp>
    </p:spTree>
    <p:extLst>
      <p:ext uri="{BB962C8B-B14F-4D97-AF65-F5344CB8AC3E}">
        <p14:creationId xmlns:p14="http://schemas.microsoft.com/office/powerpoint/2010/main" val="481703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0516-551D-4F61-951B-13C1AACC36AB}"/>
              </a:ext>
            </a:extLst>
          </p:cNvPr>
          <p:cNvSpPr>
            <a:spLocks noGrp="1"/>
          </p:cNvSpPr>
          <p:nvPr>
            <p:ph type="title"/>
          </p:nvPr>
        </p:nvSpPr>
        <p:spPr/>
        <p:txBody>
          <a:bodyPr/>
          <a:lstStyle/>
          <a:p>
            <a:r>
              <a:rPr lang="en-GB" b="1" dirty="0"/>
              <a:t>A simple PHP script</a:t>
            </a:r>
          </a:p>
        </p:txBody>
      </p:sp>
      <p:sp>
        <p:nvSpPr>
          <p:cNvPr id="6" name="Content Placeholder 5">
            <a:extLst>
              <a:ext uri="{FF2B5EF4-FFF2-40B4-BE49-F238E27FC236}">
                <a16:creationId xmlns:a16="http://schemas.microsoft.com/office/drawing/2014/main" id="{A73A4F4F-4490-4C1A-879D-B4669E2FB374}"/>
              </a:ext>
            </a:extLst>
          </p:cNvPr>
          <p:cNvSpPr>
            <a:spLocks noGrp="1"/>
          </p:cNvSpPr>
          <p:nvPr>
            <p:ph idx="1"/>
          </p:nvPr>
        </p:nvSpPr>
        <p:spPr/>
        <p:txBody>
          <a:bodyPr>
            <a:normAutofit fontScale="40000" lnSpcReduction="20000"/>
          </a:bodyPr>
          <a:lstStyle/>
          <a:p>
            <a:r>
              <a:rPr lang="en-GB" dirty="0"/>
              <a:t>&lt;!DOCTYPE html&gt;</a:t>
            </a:r>
          </a:p>
          <a:p>
            <a:r>
              <a:rPr lang="en-GB" dirty="0"/>
              <a:t>&lt;html </a:t>
            </a:r>
            <a:r>
              <a:rPr lang="en-GB" dirty="0" err="1"/>
              <a:t>lang</a:t>
            </a:r>
            <a:r>
              <a:rPr lang="en-GB" dirty="0"/>
              <a:t>="</a:t>
            </a:r>
            <a:r>
              <a:rPr lang="en-GB" dirty="0" err="1"/>
              <a:t>en</a:t>
            </a:r>
            <a:r>
              <a:rPr lang="en-GB" dirty="0"/>
              <a:t>"&gt;</a:t>
            </a:r>
          </a:p>
          <a:p>
            <a:r>
              <a:rPr lang="en-GB" dirty="0"/>
              <a:t>&lt;head&gt;</a:t>
            </a:r>
          </a:p>
          <a:p>
            <a:r>
              <a:rPr lang="en-GB" dirty="0"/>
              <a:t>    &lt;meta charset="UTF-8"&gt;</a:t>
            </a:r>
          </a:p>
          <a:p>
            <a:r>
              <a:rPr lang="en-GB" dirty="0"/>
              <a:t>    &lt;meta name="viewport" content="width=device-width, initial-scale=1.0"&gt;</a:t>
            </a:r>
          </a:p>
          <a:p>
            <a:r>
              <a:rPr lang="en-GB" dirty="0"/>
              <a:t>    &lt;meta http-</a:t>
            </a:r>
            <a:r>
              <a:rPr lang="en-GB" dirty="0" err="1"/>
              <a:t>equiv</a:t>
            </a:r>
            <a:r>
              <a:rPr lang="en-GB" dirty="0"/>
              <a:t>="X-UA-Compatible" content="</a:t>
            </a:r>
            <a:r>
              <a:rPr lang="en-GB" dirty="0" err="1"/>
              <a:t>ie</a:t>
            </a:r>
            <a:r>
              <a:rPr lang="en-GB" dirty="0"/>
              <a:t>=edge"&gt;</a:t>
            </a:r>
          </a:p>
          <a:p>
            <a:r>
              <a:rPr lang="en-GB" dirty="0"/>
              <a:t>    &lt;title&gt;Today's Date&lt;/title&gt;</a:t>
            </a:r>
          </a:p>
          <a:p>
            <a:r>
              <a:rPr lang="en-GB" dirty="0"/>
              <a:t>&lt;/head&gt;</a:t>
            </a:r>
          </a:p>
          <a:p>
            <a:r>
              <a:rPr lang="en-GB" dirty="0"/>
              <a:t>&lt;body&gt;</a:t>
            </a:r>
          </a:p>
          <a:p>
            <a:r>
              <a:rPr lang="en-GB" dirty="0"/>
              <a:t>    &lt;p&gt;</a:t>
            </a:r>
          </a:p>
          <a:p>
            <a:r>
              <a:rPr lang="en-GB" dirty="0"/>
              <a:t>        Today's date, according to your webserver is:</a:t>
            </a:r>
          </a:p>
          <a:p>
            <a:r>
              <a:rPr lang="en-GB" dirty="0"/>
              <a:t>        &lt;?</a:t>
            </a:r>
            <a:r>
              <a:rPr lang="en-GB" dirty="0" err="1"/>
              <a:t>php</a:t>
            </a:r>
            <a:endParaRPr lang="en-GB" dirty="0"/>
          </a:p>
          <a:p>
            <a:r>
              <a:rPr lang="en-GB" dirty="0"/>
              <a:t>        echo date('l, F </a:t>
            </a:r>
            <a:r>
              <a:rPr lang="en-GB" dirty="0" err="1"/>
              <a:t>dS</a:t>
            </a:r>
            <a:r>
              <a:rPr lang="en-GB" dirty="0"/>
              <a:t> Y.');</a:t>
            </a:r>
          </a:p>
          <a:p>
            <a:r>
              <a:rPr lang="en-GB" dirty="0"/>
              <a:t>        ?&gt;</a:t>
            </a:r>
          </a:p>
          <a:p>
            <a:r>
              <a:rPr lang="en-GB" dirty="0"/>
              <a:t>    &lt;/p&gt;</a:t>
            </a:r>
          </a:p>
          <a:p>
            <a:r>
              <a:rPr lang="en-GB" dirty="0"/>
              <a:t>&lt;/body&gt;</a:t>
            </a:r>
          </a:p>
          <a:p>
            <a:r>
              <a:rPr lang="en-GB" dirty="0"/>
              <a:t>&lt;/html&gt;</a:t>
            </a:r>
          </a:p>
          <a:p>
            <a:pPr marL="0" indent="0">
              <a:buNone/>
            </a:pPr>
            <a:endParaRPr lang="en-GB" dirty="0"/>
          </a:p>
        </p:txBody>
      </p:sp>
    </p:spTree>
    <p:extLst>
      <p:ext uri="{BB962C8B-B14F-4D97-AF65-F5344CB8AC3E}">
        <p14:creationId xmlns:p14="http://schemas.microsoft.com/office/powerpoint/2010/main" val="303898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Client side and server side</a:t>
            </a:r>
          </a:p>
        </p:txBody>
      </p:sp>
      <p:sp>
        <p:nvSpPr>
          <p:cNvPr id="3" name="Content Placeholder 2"/>
          <p:cNvSpPr>
            <a:spLocks noGrp="1"/>
          </p:cNvSpPr>
          <p:nvPr>
            <p:ph idx="1"/>
          </p:nvPr>
        </p:nvSpPr>
        <p:spPr/>
        <p:txBody>
          <a:bodyPr>
            <a:normAutofit lnSpcReduction="10000"/>
          </a:bodyPr>
          <a:lstStyle/>
          <a:p>
            <a:r>
              <a:rPr lang="en-GB" dirty="0"/>
              <a:t>Client side</a:t>
            </a:r>
          </a:p>
          <a:p>
            <a:pPr lvl="1"/>
            <a:r>
              <a:rPr lang="en-GB" dirty="0"/>
              <a:t>Reduces web traffic as processing done on client</a:t>
            </a:r>
          </a:p>
          <a:p>
            <a:pPr lvl="1"/>
            <a:r>
              <a:rPr lang="en-GB" dirty="0"/>
              <a:t>Good for</a:t>
            </a:r>
          </a:p>
          <a:p>
            <a:pPr lvl="2"/>
            <a:r>
              <a:rPr lang="en-GB" dirty="0"/>
              <a:t>Form validation</a:t>
            </a:r>
          </a:p>
          <a:p>
            <a:pPr lvl="2"/>
            <a:r>
              <a:rPr lang="en-GB" dirty="0"/>
              <a:t>User aids (drop downs, hover </a:t>
            </a:r>
            <a:r>
              <a:rPr lang="en-GB" dirty="0" err="1"/>
              <a:t>etc</a:t>
            </a:r>
            <a:r>
              <a:rPr lang="en-GB" dirty="0"/>
              <a:t>)</a:t>
            </a:r>
          </a:p>
          <a:p>
            <a:pPr lvl="2"/>
            <a:r>
              <a:rPr lang="en-GB" dirty="0"/>
              <a:t>Local navigation</a:t>
            </a:r>
          </a:p>
          <a:p>
            <a:r>
              <a:rPr lang="en-GB" dirty="0"/>
              <a:t>Server side</a:t>
            </a:r>
          </a:p>
          <a:p>
            <a:pPr lvl="1"/>
            <a:r>
              <a:rPr lang="en-GB" dirty="0"/>
              <a:t>Can use centralised server resources </a:t>
            </a:r>
            <a:r>
              <a:rPr lang="en-GB" dirty="0" err="1"/>
              <a:t>eg</a:t>
            </a:r>
            <a:r>
              <a:rPr lang="en-GB" dirty="0"/>
              <a:t> databases</a:t>
            </a:r>
          </a:p>
          <a:p>
            <a:pPr lvl="1"/>
            <a:r>
              <a:rPr lang="en-GB" dirty="0"/>
              <a:t>No client plug-ins required, runs in any browser</a:t>
            </a:r>
          </a:p>
          <a:p>
            <a:pPr lvl="1"/>
            <a:r>
              <a:rPr lang="en-GB" dirty="0"/>
              <a:t>No load on client, can use powerful server hardware</a:t>
            </a:r>
          </a:p>
          <a:p>
            <a:pPr lvl="1"/>
            <a:r>
              <a:rPr lang="en-GB" dirty="0"/>
              <a:t>Applications do not need distributing</a:t>
            </a:r>
          </a:p>
        </p:txBody>
      </p:sp>
    </p:spTree>
    <p:extLst>
      <p:ext uri="{BB962C8B-B14F-4D97-AF65-F5344CB8AC3E}">
        <p14:creationId xmlns:p14="http://schemas.microsoft.com/office/powerpoint/2010/main" val="268273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Results</a:t>
            </a:r>
          </a:p>
        </p:txBody>
      </p:sp>
      <p:sp>
        <p:nvSpPr>
          <p:cNvPr id="3" name="Content Placeholder 2"/>
          <p:cNvSpPr>
            <a:spLocks noGrp="1"/>
          </p:cNvSpPr>
          <p:nvPr>
            <p:ph idx="1"/>
          </p:nvPr>
        </p:nvSpPr>
        <p:spPr>
          <a:xfrm>
            <a:off x="838199" y="1825625"/>
            <a:ext cx="11177337" cy="4351338"/>
          </a:xfrm>
        </p:spPr>
        <p:txBody>
          <a:bodyPr>
            <a:normAutofit/>
          </a:bodyPr>
          <a:lstStyle/>
          <a:p>
            <a:pPr marL="0" indent="0">
              <a:buNone/>
            </a:pPr>
            <a:r>
              <a:rPr lang="en-GB" dirty="0"/>
              <a:t>Browser displays: </a:t>
            </a:r>
          </a:p>
          <a:p>
            <a:pPr marL="457200" lvl="1" indent="0">
              <a:buNone/>
            </a:pPr>
            <a:r>
              <a:rPr lang="en-GB" b="1" dirty="0"/>
              <a:t>Today’s date (according to this web server) is Wednesday, December 11</a:t>
            </a:r>
            <a:r>
              <a:rPr lang="en-GB" b="1" baseline="30000" dirty="0"/>
              <a:t>th</a:t>
            </a:r>
            <a:r>
              <a:rPr lang="en-GB" b="1" dirty="0"/>
              <a:t> 2019.</a:t>
            </a:r>
          </a:p>
          <a:p>
            <a:pPr marL="0" indent="0">
              <a:buNone/>
            </a:pPr>
            <a:r>
              <a:rPr lang="en-GB" dirty="0"/>
              <a:t>Source is:</a:t>
            </a:r>
          </a:p>
          <a:p>
            <a:pPr marL="457200" lvl="1" indent="0">
              <a:buNone/>
            </a:pPr>
            <a:r>
              <a:rPr lang="en-GB" dirty="0"/>
              <a:t>&lt;body&gt;</a:t>
            </a:r>
          </a:p>
          <a:p>
            <a:pPr marL="457200" lvl="1" indent="0">
              <a:buNone/>
            </a:pPr>
            <a:r>
              <a:rPr lang="en-GB" dirty="0"/>
              <a:t>&lt;p&gt;Today’s date (according to this web server) is Wednesday, December 11th 2019.</a:t>
            </a:r>
          </a:p>
          <a:p>
            <a:pPr marL="457200" lvl="1" indent="0">
              <a:buNone/>
            </a:pPr>
            <a:r>
              <a:rPr lang="en-GB" dirty="0"/>
              <a:t>&lt;/p&gt;</a:t>
            </a:r>
          </a:p>
          <a:p>
            <a:pPr marL="457200" lvl="1" indent="0">
              <a:buNone/>
            </a:pPr>
            <a:r>
              <a:rPr lang="en-GB" dirty="0"/>
              <a:t>&lt;/body&gt;</a:t>
            </a:r>
          </a:p>
        </p:txBody>
      </p:sp>
    </p:spTree>
    <p:extLst>
      <p:ext uri="{BB962C8B-B14F-4D97-AF65-F5344CB8AC3E}">
        <p14:creationId xmlns:p14="http://schemas.microsoft.com/office/powerpoint/2010/main" val="207462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355F-E6B6-47B8-8C9C-BBD7F20EC9B6}"/>
              </a:ext>
            </a:extLst>
          </p:cNvPr>
          <p:cNvSpPr>
            <a:spLocks noGrp="1"/>
          </p:cNvSpPr>
          <p:nvPr>
            <p:ph type="title"/>
          </p:nvPr>
        </p:nvSpPr>
        <p:spPr/>
        <p:txBody>
          <a:bodyPr/>
          <a:lstStyle/>
          <a:p>
            <a:r>
              <a:rPr lang="en-GB" b="1" dirty="0"/>
              <a:t>Unit brief introduction</a:t>
            </a:r>
          </a:p>
        </p:txBody>
      </p:sp>
      <p:sp>
        <p:nvSpPr>
          <p:cNvPr id="3" name="Content Placeholder 2">
            <a:extLst>
              <a:ext uri="{FF2B5EF4-FFF2-40B4-BE49-F238E27FC236}">
                <a16:creationId xmlns:a16="http://schemas.microsoft.com/office/drawing/2014/main" id="{0E696F5B-D84D-4A01-9613-4FD44B6F71C4}"/>
              </a:ext>
            </a:extLst>
          </p:cNvPr>
          <p:cNvSpPr>
            <a:spLocks noGrp="1"/>
          </p:cNvSpPr>
          <p:nvPr>
            <p:ph idx="1"/>
          </p:nvPr>
        </p:nvSpPr>
        <p:spPr/>
        <p:txBody>
          <a:bodyPr>
            <a:normAutofit/>
          </a:bodyPr>
          <a:lstStyle/>
          <a:p>
            <a:pPr marL="0" indent="0">
              <a:buNone/>
            </a:pPr>
            <a:r>
              <a:rPr lang="en-GB" dirty="0"/>
              <a:t>When designing and building websites, a key issue for developers is the amount of control they can exert over how tasks are carried out. </a:t>
            </a:r>
          </a:p>
          <a:p>
            <a:pPr marL="0" indent="0">
              <a:buNone/>
            </a:pPr>
            <a:r>
              <a:rPr lang="en-GB" i="1" dirty="0"/>
              <a:t>Client-side</a:t>
            </a:r>
            <a:r>
              <a:rPr lang="en-GB" dirty="0"/>
              <a:t> scripting embedded in web pages can give additional functionality but, because the code is executed after the page has been loaded, there is little control and this approach can lead to hacking vulnerabilities and errors.</a:t>
            </a:r>
          </a:p>
        </p:txBody>
      </p:sp>
    </p:spTree>
    <p:extLst>
      <p:ext uri="{BB962C8B-B14F-4D97-AF65-F5344CB8AC3E}">
        <p14:creationId xmlns:p14="http://schemas.microsoft.com/office/powerpoint/2010/main" val="2074088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Combined use</a:t>
            </a:r>
          </a:p>
        </p:txBody>
      </p:sp>
      <p:sp>
        <p:nvSpPr>
          <p:cNvPr id="3" name="Content Placeholder 2"/>
          <p:cNvSpPr>
            <a:spLocks noGrp="1"/>
          </p:cNvSpPr>
          <p:nvPr>
            <p:ph idx="1"/>
          </p:nvPr>
        </p:nvSpPr>
        <p:spPr/>
        <p:txBody>
          <a:bodyPr>
            <a:normAutofit/>
          </a:bodyPr>
          <a:lstStyle/>
          <a:p>
            <a:r>
              <a:rPr lang="en-GB" dirty="0"/>
              <a:t>Build efficient applications</a:t>
            </a:r>
          </a:p>
          <a:p>
            <a:r>
              <a:rPr lang="en-GB" dirty="0"/>
              <a:t>Choose to do the processing in the most appropriate location</a:t>
            </a:r>
          </a:p>
          <a:p>
            <a:r>
              <a:rPr lang="en-GB" dirty="0"/>
              <a:t>Choose where to keep up to date multi use data</a:t>
            </a:r>
          </a:p>
          <a:p>
            <a:r>
              <a:rPr lang="en-GB" dirty="0"/>
              <a:t>Choose how to optimise the user experience:</a:t>
            </a:r>
          </a:p>
          <a:p>
            <a:pPr lvl="1"/>
            <a:r>
              <a:rPr lang="en-GB" dirty="0"/>
              <a:t>Performance</a:t>
            </a:r>
          </a:p>
          <a:p>
            <a:pPr lvl="1"/>
            <a:r>
              <a:rPr lang="en-GB" dirty="0"/>
              <a:t>Appearance</a:t>
            </a:r>
          </a:p>
          <a:p>
            <a:pPr lvl="1"/>
            <a:r>
              <a:rPr lang="en-GB" dirty="0"/>
              <a:t>Function</a:t>
            </a:r>
          </a:p>
        </p:txBody>
      </p:sp>
    </p:spTree>
    <p:extLst>
      <p:ext uri="{BB962C8B-B14F-4D97-AF65-F5344CB8AC3E}">
        <p14:creationId xmlns:p14="http://schemas.microsoft.com/office/powerpoint/2010/main" val="6560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Summary: web server scripting</a:t>
            </a:r>
          </a:p>
        </p:txBody>
      </p:sp>
      <p:sp>
        <p:nvSpPr>
          <p:cNvPr id="3" name="Text Placeholder 2"/>
          <p:cNvSpPr>
            <a:spLocks noGrp="1"/>
          </p:cNvSpPr>
          <p:nvPr>
            <p:ph type="body" idx="1"/>
          </p:nvPr>
        </p:nvSpPr>
        <p:spPr/>
        <p:txBody>
          <a:bodyPr/>
          <a:lstStyle/>
          <a:p>
            <a:r>
              <a:rPr lang="en-GB" dirty="0"/>
              <a:t>Advantages</a:t>
            </a:r>
          </a:p>
        </p:txBody>
      </p:sp>
      <p:sp>
        <p:nvSpPr>
          <p:cNvPr id="4" name="Content Placeholder 3"/>
          <p:cNvSpPr>
            <a:spLocks noGrp="1"/>
          </p:cNvSpPr>
          <p:nvPr>
            <p:ph sz="half" idx="2"/>
          </p:nvPr>
        </p:nvSpPr>
        <p:spPr/>
        <p:txBody>
          <a:bodyPr>
            <a:normAutofit lnSpcReduction="10000"/>
          </a:bodyPr>
          <a:lstStyle/>
          <a:p>
            <a:r>
              <a:rPr lang="en-GB" dirty="0"/>
              <a:t>Interpreted, low processing overhead</a:t>
            </a:r>
          </a:p>
          <a:p>
            <a:r>
              <a:rPr lang="en-GB" dirty="0"/>
              <a:t>Interpreter is integrated into web server, so it is fast</a:t>
            </a:r>
          </a:p>
          <a:p>
            <a:r>
              <a:rPr lang="en-GB" dirty="0"/>
              <a:t>Secure, code runs on server</a:t>
            </a:r>
          </a:p>
          <a:p>
            <a:r>
              <a:rPr lang="en-GB" dirty="0"/>
              <a:t>Content based on live data</a:t>
            </a:r>
          </a:p>
          <a:p>
            <a:r>
              <a:rPr lang="en-GB" dirty="0"/>
              <a:t>Can use basic, </a:t>
            </a:r>
            <a:r>
              <a:rPr lang="en-GB" dirty="0" err="1"/>
              <a:t>eg</a:t>
            </a:r>
            <a:r>
              <a:rPr lang="en-GB" dirty="0"/>
              <a:t> phone, browsers as processing is server side</a:t>
            </a:r>
          </a:p>
        </p:txBody>
      </p:sp>
      <p:sp>
        <p:nvSpPr>
          <p:cNvPr id="5" name="Text Placeholder 4"/>
          <p:cNvSpPr>
            <a:spLocks noGrp="1"/>
          </p:cNvSpPr>
          <p:nvPr>
            <p:ph type="body" sz="quarter" idx="3"/>
          </p:nvPr>
        </p:nvSpPr>
        <p:spPr/>
        <p:txBody>
          <a:bodyPr/>
          <a:lstStyle/>
          <a:p>
            <a:r>
              <a:rPr lang="en-GB" dirty="0"/>
              <a:t>Disadvantages</a:t>
            </a:r>
          </a:p>
        </p:txBody>
      </p:sp>
      <p:sp>
        <p:nvSpPr>
          <p:cNvPr id="6" name="Content Placeholder 5"/>
          <p:cNvSpPr>
            <a:spLocks noGrp="1"/>
          </p:cNvSpPr>
          <p:nvPr>
            <p:ph sz="quarter" idx="4"/>
          </p:nvPr>
        </p:nvSpPr>
        <p:spPr/>
        <p:txBody>
          <a:bodyPr/>
          <a:lstStyle/>
          <a:p>
            <a:r>
              <a:rPr lang="en-GB" dirty="0"/>
              <a:t>Debugging tools can be scarce</a:t>
            </a:r>
          </a:p>
          <a:p>
            <a:r>
              <a:rPr lang="en-GB" dirty="0"/>
              <a:t>Can be more difficult to develop</a:t>
            </a:r>
          </a:p>
          <a:p>
            <a:r>
              <a:rPr lang="en-GB" dirty="0"/>
              <a:t>Requires a running server to test</a:t>
            </a:r>
          </a:p>
          <a:p>
            <a:r>
              <a:rPr lang="en-GB" dirty="0"/>
              <a:t>Has no direct control over the user interface</a:t>
            </a:r>
          </a:p>
        </p:txBody>
      </p:sp>
    </p:spTree>
    <p:extLst>
      <p:ext uri="{BB962C8B-B14F-4D97-AF65-F5344CB8AC3E}">
        <p14:creationId xmlns:p14="http://schemas.microsoft.com/office/powerpoint/2010/main" val="74078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D1E2-6E06-443C-B5E8-6B97CE5732BE}"/>
              </a:ext>
            </a:extLst>
          </p:cNvPr>
          <p:cNvSpPr>
            <a:spLocks noGrp="1"/>
          </p:cNvSpPr>
          <p:nvPr>
            <p:ph type="title"/>
          </p:nvPr>
        </p:nvSpPr>
        <p:spPr/>
        <p:txBody>
          <a:bodyPr/>
          <a:lstStyle/>
          <a:p>
            <a:r>
              <a:rPr lang="en-GB" b="1" dirty="0"/>
              <a:t>Unit brief introduction</a:t>
            </a:r>
          </a:p>
        </p:txBody>
      </p:sp>
      <p:sp>
        <p:nvSpPr>
          <p:cNvPr id="3" name="Content Placeholder 2">
            <a:extLst>
              <a:ext uri="{FF2B5EF4-FFF2-40B4-BE49-F238E27FC236}">
                <a16:creationId xmlns:a16="http://schemas.microsoft.com/office/drawing/2014/main" id="{4307D637-0E52-44B0-B570-F16F22FC3034}"/>
              </a:ext>
            </a:extLst>
          </p:cNvPr>
          <p:cNvSpPr>
            <a:spLocks noGrp="1"/>
          </p:cNvSpPr>
          <p:nvPr>
            <p:ph idx="1"/>
          </p:nvPr>
        </p:nvSpPr>
        <p:spPr/>
        <p:txBody>
          <a:bodyPr/>
          <a:lstStyle/>
          <a:p>
            <a:pPr marL="0" indent="0">
              <a:buNone/>
            </a:pPr>
            <a:r>
              <a:rPr lang="en-GB" dirty="0"/>
              <a:t>Web server scripting is code written ‘server-side’ and executed before the page is loaded. </a:t>
            </a:r>
          </a:p>
          <a:p>
            <a:pPr marL="0" indent="0">
              <a:buNone/>
            </a:pPr>
            <a:endParaRPr lang="en-GB" dirty="0"/>
          </a:p>
          <a:p>
            <a:pPr marL="0" indent="0">
              <a:buNone/>
            </a:pPr>
            <a:r>
              <a:rPr lang="en-GB" dirty="0"/>
              <a:t>This means that complex tasks can be created and programming is generally more secure. </a:t>
            </a:r>
          </a:p>
          <a:p>
            <a:pPr marL="0" indent="0">
              <a:buNone/>
            </a:pPr>
            <a:endParaRPr lang="en-GB" dirty="0"/>
          </a:p>
          <a:p>
            <a:pPr marL="0" indent="0">
              <a:buNone/>
            </a:pPr>
            <a:r>
              <a:rPr lang="en-GB" dirty="0"/>
              <a:t>The skills and knowledge developed in this unit are particularly valuable because security and reliability are common issues for businesses.</a:t>
            </a:r>
          </a:p>
        </p:txBody>
      </p:sp>
    </p:spTree>
    <p:extLst>
      <p:ext uri="{BB962C8B-B14F-4D97-AF65-F5344CB8AC3E}">
        <p14:creationId xmlns:p14="http://schemas.microsoft.com/office/powerpoint/2010/main" val="8620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8BE2-E758-446D-AD2B-25C0C8C2B64C}"/>
              </a:ext>
            </a:extLst>
          </p:cNvPr>
          <p:cNvSpPr>
            <a:spLocks noGrp="1"/>
          </p:cNvSpPr>
          <p:nvPr>
            <p:ph type="title"/>
          </p:nvPr>
        </p:nvSpPr>
        <p:spPr/>
        <p:txBody>
          <a:bodyPr/>
          <a:lstStyle/>
          <a:p>
            <a:r>
              <a:rPr lang="en-GB" b="1" dirty="0"/>
              <a:t>What is server side scripting?</a:t>
            </a:r>
          </a:p>
        </p:txBody>
      </p:sp>
      <p:sp>
        <p:nvSpPr>
          <p:cNvPr id="3" name="Content Placeholder 2">
            <a:extLst>
              <a:ext uri="{FF2B5EF4-FFF2-40B4-BE49-F238E27FC236}">
                <a16:creationId xmlns:a16="http://schemas.microsoft.com/office/drawing/2014/main" id="{8C228D78-9008-4FF1-B988-5494393DAFEC}"/>
              </a:ext>
            </a:extLst>
          </p:cNvPr>
          <p:cNvSpPr>
            <a:spLocks noGrp="1"/>
          </p:cNvSpPr>
          <p:nvPr>
            <p:ph idx="1"/>
          </p:nvPr>
        </p:nvSpPr>
        <p:spPr/>
        <p:txBody>
          <a:bodyPr/>
          <a:lstStyle/>
          <a:p>
            <a:pPr marL="0" indent="0">
              <a:buNone/>
            </a:pPr>
            <a:r>
              <a:rPr lang="en-GB" dirty="0"/>
              <a:t>Server-side scripting is a web server technology in which a user's request is verified by running a script directly on the web server to generate dynamic web pages .</a:t>
            </a:r>
          </a:p>
          <a:p>
            <a:pPr marL="0" indent="0">
              <a:buNone/>
            </a:pPr>
            <a:r>
              <a:rPr lang="en-GB" dirty="0"/>
              <a:t>(</a:t>
            </a:r>
            <a:r>
              <a:rPr lang="en-GB" dirty="0">
                <a:hlinkClick r:id="rId2"/>
              </a:rPr>
              <a:t>http://en.wikipedia.org/wiki/Server-side_scripting</a:t>
            </a:r>
            <a:r>
              <a:rPr lang="en-GB" dirty="0"/>
              <a:t>)</a:t>
            </a:r>
          </a:p>
          <a:p>
            <a:pPr marL="0" indent="0">
              <a:buNone/>
            </a:pPr>
            <a:endParaRPr lang="en-GB" dirty="0"/>
          </a:p>
          <a:p>
            <a:pPr marL="0" indent="0">
              <a:buNone/>
            </a:pPr>
            <a:r>
              <a:rPr lang="en-GB" dirty="0"/>
              <a:t>It is used to create dynamic web pages</a:t>
            </a:r>
          </a:p>
          <a:p>
            <a:pPr marL="0" indent="0">
              <a:buNone/>
            </a:pPr>
            <a:endParaRPr lang="en-GB" dirty="0"/>
          </a:p>
          <a:p>
            <a:pPr marL="0" indent="0">
              <a:buNone/>
            </a:pPr>
            <a:r>
              <a:rPr lang="en-GB" dirty="0"/>
              <a:t>Unlike client side scripting, the code is secure as it cannot be viewed on the client</a:t>
            </a:r>
          </a:p>
        </p:txBody>
      </p:sp>
    </p:spTree>
    <p:extLst>
      <p:ext uri="{BB962C8B-B14F-4D97-AF65-F5344CB8AC3E}">
        <p14:creationId xmlns:p14="http://schemas.microsoft.com/office/powerpoint/2010/main" val="281528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0F3E-25B0-4354-A96D-1E9100D5E243}"/>
              </a:ext>
            </a:extLst>
          </p:cNvPr>
          <p:cNvSpPr>
            <a:spLocks noGrp="1"/>
          </p:cNvSpPr>
          <p:nvPr>
            <p:ph type="title"/>
          </p:nvPr>
        </p:nvSpPr>
        <p:spPr/>
        <p:txBody>
          <a:bodyPr/>
          <a:lstStyle/>
          <a:p>
            <a:r>
              <a:rPr lang="en-GB" b="1" dirty="0"/>
              <a:t>Static web pages</a:t>
            </a:r>
          </a:p>
        </p:txBody>
      </p:sp>
      <p:sp>
        <p:nvSpPr>
          <p:cNvPr id="3" name="Content Placeholder 2">
            <a:extLst>
              <a:ext uri="{FF2B5EF4-FFF2-40B4-BE49-F238E27FC236}">
                <a16:creationId xmlns:a16="http://schemas.microsoft.com/office/drawing/2014/main" id="{87640AB3-A636-4FAB-8447-15382796E0D7}"/>
              </a:ext>
            </a:extLst>
          </p:cNvPr>
          <p:cNvSpPr>
            <a:spLocks noGrp="1"/>
          </p:cNvSpPr>
          <p:nvPr>
            <p:ph idx="1"/>
          </p:nvPr>
        </p:nvSpPr>
        <p:spPr/>
        <p:txBody>
          <a:bodyPr/>
          <a:lstStyle/>
          <a:p>
            <a:r>
              <a:rPr lang="en-GB" dirty="0"/>
              <a:t>The server contain .HTML files</a:t>
            </a:r>
          </a:p>
          <a:p>
            <a:endParaRPr lang="en-GB" dirty="0"/>
          </a:p>
          <a:p>
            <a:r>
              <a:rPr lang="en-GB" dirty="0"/>
              <a:t>These are served to the client browser on request</a:t>
            </a:r>
          </a:p>
          <a:p>
            <a:endParaRPr lang="en-GB" dirty="0"/>
          </a:p>
          <a:p>
            <a:r>
              <a:rPr lang="en-GB" dirty="0"/>
              <a:t>The local browser may have some interaction via client-side scripting (JavaScript)</a:t>
            </a:r>
          </a:p>
          <a:p>
            <a:endParaRPr lang="en-GB" dirty="0"/>
          </a:p>
          <a:p>
            <a:r>
              <a:rPr lang="en-GB" dirty="0"/>
              <a:t>The HTML pages are fixed and cannot be altered to match individuals requests</a:t>
            </a:r>
          </a:p>
        </p:txBody>
      </p:sp>
    </p:spTree>
    <p:extLst>
      <p:ext uri="{BB962C8B-B14F-4D97-AF65-F5344CB8AC3E}">
        <p14:creationId xmlns:p14="http://schemas.microsoft.com/office/powerpoint/2010/main" val="364870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BD7D-0E86-46FC-ACC5-2556613A0F44}"/>
              </a:ext>
            </a:extLst>
          </p:cNvPr>
          <p:cNvSpPr>
            <a:spLocks noGrp="1"/>
          </p:cNvSpPr>
          <p:nvPr>
            <p:ph type="title"/>
          </p:nvPr>
        </p:nvSpPr>
        <p:spPr/>
        <p:txBody>
          <a:bodyPr/>
          <a:lstStyle/>
          <a:p>
            <a:r>
              <a:rPr lang="en-GB" b="1" dirty="0"/>
              <a:t>Dynamic model</a:t>
            </a:r>
          </a:p>
        </p:txBody>
      </p:sp>
      <p:sp>
        <p:nvSpPr>
          <p:cNvPr id="3" name="Content Placeholder 2">
            <a:extLst>
              <a:ext uri="{FF2B5EF4-FFF2-40B4-BE49-F238E27FC236}">
                <a16:creationId xmlns:a16="http://schemas.microsoft.com/office/drawing/2014/main" id="{C04BDA5C-42CC-48BF-8B68-C76E325DB4A0}"/>
              </a:ext>
            </a:extLst>
          </p:cNvPr>
          <p:cNvSpPr>
            <a:spLocks noGrp="1"/>
          </p:cNvSpPr>
          <p:nvPr>
            <p:ph idx="1"/>
          </p:nvPr>
        </p:nvSpPr>
        <p:spPr/>
        <p:txBody>
          <a:bodyPr/>
          <a:lstStyle/>
          <a:p>
            <a:r>
              <a:rPr lang="en-GB" dirty="0"/>
              <a:t>HTML pages are generated when they are requested</a:t>
            </a:r>
          </a:p>
          <a:p>
            <a:endParaRPr lang="en-GB" dirty="0"/>
          </a:p>
          <a:p>
            <a:r>
              <a:rPr lang="en-GB" dirty="0"/>
              <a:t>The basic page is done in a scripting language and uses HTML and CSS to determine static content and appearance</a:t>
            </a:r>
          </a:p>
          <a:p>
            <a:endParaRPr lang="en-GB" dirty="0"/>
          </a:p>
          <a:p>
            <a:r>
              <a:rPr lang="en-GB" dirty="0"/>
              <a:t>The variable data is generated by scripts (an interpreted program) running on the web server</a:t>
            </a:r>
          </a:p>
        </p:txBody>
      </p:sp>
    </p:spTree>
    <p:extLst>
      <p:ext uri="{BB962C8B-B14F-4D97-AF65-F5344CB8AC3E}">
        <p14:creationId xmlns:p14="http://schemas.microsoft.com/office/powerpoint/2010/main" val="1762304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DF2899-4CAB-42AA-AE06-5E0B225F658C}"/>
              </a:ext>
            </a:extLst>
          </p:cNvPr>
          <p:cNvPicPr>
            <a:picLocks noChangeAspect="1"/>
          </p:cNvPicPr>
          <p:nvPr/>
        </p:nvPicPr>
        <p:blipFill>
          <a:blip r:embed="rId2"/>
          <a:stretch>
            <a:fillRect/>
          </a:stretch>
        </p:blipFill>
        <p:spPr>
          <a:xfrm>
            <a:off x="2243137" y="204787"/>
            <a:ext cx="7705725" cy="6448425"/>
          </a:xfrm>
          <a:prstGeom prst="rect">
            <a:avLst/>
          </a:prstGeom>
        </p:spPr>
      </p:pic>
    </p:spTree>
    <p:extLst>
      <p:ext uri="{BB962C8B-B14F-4D97-AF65-F5344CB8AC3E}">
        <p14:creationId xmlns:p14="http://schemas.microsoft.com/office/powerpoint/2010/main" val="25419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4814-064B-4240-9A4D-C6609F0DCE58}"/>
              </a:ext>
            </a:extLst>
          </p:cNvPr>
          <p:cNvSpPr>
            <a:spLocks noGrp="1"/>
          </p:cNvSpPr>
          <p:nvPr>
            <p:ph type="title"/>
          </p:nvPr>
        </p:nvSpPr>
        <p:spPr/>
        <p:txBody>
          <a:bodyPr/>
          <a:lstStyle/>
          <a:p>
            <a:r>
              <a:rPr lang="en-GB" b="1" dirty="0"/>
              <a:t>Other uses</a:t>
            </a:r>
          </a:p>
        </p:txBody>
      </p:sp>
      <p:sp>
        <p:nvSpPr>
          <p:cNvPr id="3" name="Content Placeholder 2">
            <a:extLst>
              <a:ext uri="{FF2B5EF4-FFF2-40B4-BE49-F238E27FC236}">
                <a16:creationId xmlns:a16="http://schemas.microsoft.com/office/drawing/2014/main" id="{E393FE92-57CF-4E4B-B41E-32268292E9A0}"/>
              </a:ext>
            </a:extLst>
          </p:cNvPr>
          <p:cNvSpPr>
            <a:spLocks noGrp="1"/>
          </p:cNvSpPr>
          <p:nvPr>
            <p:ph idx="1"/>
          </p:nvPr>
        </p:nvSpPr>
        <p:spPr/>
        <p:txBody>
          <a:bodyPr/>
          <a:lstStyle/>
          <a:p>
            <a:r>
              <a:rPr lang="en-GB" dirty="0"/>
              <a:t>Updating databases</a:t>
            </a:r>
          </a:p>
          <a:p>
            <a:r>
              <a:rPr lang="en-GB" dirty="0"/>
              <a:t>Interacting with forums</a:t>
            </a:r>
          </a:p>
          <a:p>
            <a:r>
              <a:rPr lang="en-GB" dirty="0"/>
              <a:t>Gathering user statistics</a:t>
            </a:r>
          </a:p>
          <a:p>
            <a:r>
              <a:rPr lang="en-GB" dirty="0"/>
              <a:t>Managing profiles</a:t>
            </a:r>
          </a:p>
          <a:p>
            <a:r>
              <a:rPr lang="en-GB" dirty="0"/>
              <a:t>Blogging</a:t>
            </a:r>
          </a:p>
          <a:p>
            <a:r>
              <a:rPr lang="en-GB" dirty="0"/>
              <a:t>Sharing (upload to Web 2.0 applications)</a:t>
            </a:r>
          </a:p>
        </p:txBody>
      </p:sp>
    </p:spTree>
    <p:extLst>
      <p:ext uri="{BB962C8B-B14F-4D97-AF65-F5344CB8AC3E}">
        <p14:creationId xmlns:p14="http://schemas.microsoft.com/office/powerpoint/2010/main" val="2759908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719C9E-8486-4D2A-8E0D-CAAFACA27CD1}"/>
              </a:ext>
            </a:extLst>
          </p:cNvPr>
          <p:cNvPicPr>
            <a:picLocks noChangeAspect="1"/>
          </p:cNvPicPr>
          <p:nvPr/>
        </p:nvPicPr>
        <p:blipFill>
          <a:blip r:embed="rId2"/>
          <a:stretch>
            <a:fillRect/>
          </a:stretch>
        </p:blipFill>
        <p:spPr>
          <a:xfrm>
            <a:off x="1983707" y="1027906"/>
            <a:ext cx="6877050" cy="4914900"/>
          </a:xfrm>
          <a:prstGeom prst="rect">
            <a:avLst/>
          </a:prstGeom>
        </p:spPr>
      </p:pic>
      <p:sp>
        <p:nvSpPr>
          <p:cNvPr id="2" name="Title 1">
            <a:extLst>
              <a:ext uri="{FF2B5EF4-FFF2-40B4-BE49-F238E27FC236}">
                <a16:creationId xmlns:a16="http://schemas.microsoft.com/office/drawing/2014/main" id="{036DA560-F85D-483C-8F51-8DA79895EE82}"/>
              </a:ext>
            </a:extLst>
          </p:cNvPr>
          <p:cNvSpPr>
            <a:spLocks noGrp="1"/>
          </p:cNvSpPr>
          <p:nvPr>
            <p:ph type="title"/>
          </p:nvPr>
        </p:nvSpPr>
        <p:spPr/>
        <p:txBody>
          <a:bodyPr/>
          <a:lstStyle/>
          <a:p>
            <a:r>
              <a:rPr lang="en-GB" b="1" dirty="0"/>
              <a:t>How does it work?</a:t>
            </a:r>
          </a:p>
        </p:txBody>
      </p:sp>
    </p:spTree>
    <p:extLst>
      <p:ext uri="{BB962C8B-B14F-4D97-AF65-F5344CB8AC3E}">
        <p14:creationId xmlns:p14="http://schemas.microsoft.com/office/powerpoint/2010/main" val="1922284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1151</Words>
  <Application>Microsoft Office PowerPoint</Application>
  <PresentationFormat>Widescreen</PresentationFormat>
  <Paragraphs>154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Unit 27</vt:lpstr>
      <vt:lpstr>Unit brief introduction</vt:lpstr>
      <vt:lpstr>Unit brief introduction</vt:lpstr>
      <vt:lpstr>What is server side scripting?</vt:lpstr>
      <vt:lpstr>Static web pages</vt:lpstr>
      <vt:lpstr>Dynamic model</vt:lpstr>
      <vt:lpstr>PowerPoint Presentation</vt:lpstr>
      <vt:lpstr>Other uses</vt:lpstr>
      <vt:lpstr>How does it work?</vt:lpstr>
      <vt:lpstr>‘Classic’ ASP</vt:lpstr>
      <vt:lpstr>ASP.NET</vt:lpstr>
      <vt:lpstr>ColdFusion Markup Language (CFML)</vt:lpstr>
      <vt:lpstr>Perl</vt:lpstr>
      <vt:lpstr>JavaServer Pages (JSP)</vt:lpstr>
      <vt:lpstr>PHP</vt:lpstr>
      <vt:lpstr>What we will use for this unit</vt:lpstr>
      <vt:lpstr>A simple PHP script</vt:lpstr>
      <vt:lpstr>Client side and server side</vt:lpstr>
      <vt:lpstr>Results</vt:lpstr>
      <vt:lpstr>Combined use</vt:lpstr>
      <vt:lpstr>Summary: web server scripting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27</dc:title>
  <dc:creator>Mark Higgins</dc:creator>
  <cp:lastModifiedBy>Mark Higgins</cp:lastModifiedBy>
  <cp:revision>12</cp:revision>
  <dcterms:created xsi:type="dcterms:W3CDTF">2019-12-09T13:47:28Z</dcterms:created>
  <dcterms:modified xsi:type="dcterms:W3CDTF">2020-03-09T09:50:19Z</dcterms:modified>
</cp:coreProperties>
</file>