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73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5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3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6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2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97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1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0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65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8896-D997-4D72-9A04-BF361A7DA91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8BB9-AF2E-4E13-984C-A757E0126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39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en-GB" dirty="0" smtClean="0"/>
              <a:t>Payment Systems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772816"/>
            <a:ext cx="6400800" cy="3672408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</a:t>
            </a:r>
            <a:r>
              <a:rPr lang="en-GB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 many commercial enterprises selling their goods and services through online site, finding ways for customers to pay quickly is essential in maintaining the throughput of orders through any system.</a:t>
            </a:r>
            <a:endParaRPr lang="en-GB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Documents and Settings\woodwd\Local Settings\Temporary Internet Files\Content.IE5\PT4MNEFJ\MM900223764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41168"/>
            <a:ext cx="1584176" cy="153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If companies had to wait for traditional cheques to arrive, then allow time for them to be cashed through the banking system what might happen?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01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A back log of orders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Frustrated customers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Not a satisfactory situation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70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For this reason a number of </a:t>
            </a:r>
            <a:r>
              <a:rPr lang="en-GB" u="sng" dirty="0" smtClean="0"/>
              <a:t>electronic payment systems</a:t>
            </a:r>
            <a:r>
              <a:rPr lang="en-GB" dirty="0" smtClean="0"/>
              <a:t> have been created over the last few years.</a:t>
            </a:r>
          </a:p>
          <a:p>
            <a:pPr marL="0" indent="0">
              <a:buNone/>
            </a:pPr>
            <a:r>
              <a:rPr lang="en-GB" dirty="0" smtClean="0"/>
              <a:t>Which ones spring to mind?</a:t>
            </a:r>
          </a:p>
        </p:txBody>
      </p:sp>
    </p:spTree>
    <p:extLst>
      <p:ext uri="{BB962C8B-B14F-4D97-AF65-F5344CB8AC3E}">
        <p14:creationId xmlns:p14="http://schemas.microsoft.com/office/powerpoint/2010/main" val="173303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u="sng" dirty="0">
                <a:solidFill>
                  <a:prstClr val="black"/>
                </a:solidFill>
                <a:ea typeface="+mj-ea"/>
                <a:cs typeface="+mj-cs"/>
              </a:rPr>
              <a:t>Electronic Cheques</a:t>
            </a:r>
            <a:endParaRPr lang="en-GB" sz="2800" u="sng" dirty="0" smtClean="0"/>
          </a:p>
          <a:p>
            <a:pPr marL="0" indent="0">
              <a:buNone/>
            </a:pPr>
            <a:r>
              <a:rPr lang="en-GB" dirty="0" smtClean="0"/>
              <a:t>This is very similar to the traditional paper based cheque in the way it communicates to a bank or building society.</a:t>
            </a:r>
          </a:p>
          <a:p>
            <a:pPr marL="0" indent="0">
              <a:buNone/>
            </a:pPr>
            <a:r>
              <a:rPr lang="en-GB" sz="2800" u="sng" dirty="0">
                <a:solidFill>
                  <a:prstClr val="black"/>
                </a:solidFill>
                <a:ea typeface="+mj-ea"/>
                <a:cs typeface="+mj-cs"/>
              </a:rPr>
              <a:t>PayPal  and </a:t>
            </a:r>
            <a:r>
              <a:rPr lang="en-GB" sz="2800" u="sng" dirty="0" err="1">
                <a:solidFill>
                  <a:prstClr val="black"/>
                </a:solidFill>
                <a:ea typeface="+mj-ea"/>
                <a:cs typeface="+mj-cs"/>
              </a:rPr>
              <a:t>NoChex</a:t>
            </a:r>
            <a:endParaRPr lang="en-GB" sz="2800" u="sng" dirty="0">
              <a:solidFill>
                <a:prstClr val="black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 smtClean="0"/>
              <a:t>Both of these organisations are intermediaries.  They provide a secure service between sellers and buyers that allows money to be transferred safely.</a:t>
            </a:r>
            <a:endParaRPr lang="en-GB" sz="2800" dirty="0"/>
          </a:p>
        </p:txBody>
      </p:sp>
      <p:pic>
        <p:nvPicPr>
          <p:cNvPr id="2050" name="Picture 2" descr="C:\Documents and Settings\woodwd\Local Settings\Temporary Internet Files\Content.IE5\EA32MQ82\MM900205370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68760"/>
            <a:ext cx="1333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43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smtClean="0"/>
              <a:t>Debit and Credit cards</a:t>
            </a:r>
          </a:p>
          <a:p>
            <a:pPr marL="0" indent="0">
              <a:buNone/>
            </a:pPr>
            <a:r>
              <a:rPr lang="en-GB" dirty="0" smtClean="0"/>
              <a:t>Using a credit or debit card is a relatively straight forward process.  The buyer keys in his or her account number, card start and expiry dates, and a security member taken from the reverse of the card.</a:t>
            </a:r>
          </a:p>
          <a:p>
            <a:pPr marL="0" indent="0">
              <a:buNone/>
            </a:pPr>
            <a:r>
              <a:rPr lang="en-GB" dirty="0" smtClean="0"/>
              <a:t>The transaction is then electronically authorised by the bank or credit card company.</a:t>
            </a:r>
            <a:endParaRPr lang="en-GB" dirty="0"/>
          </a:p>
        </p:txBody>
      </p:sp>
      <p:pic>
        <p:nvPicPr>
          <p:cNvPr id="3074" name="Picture 2" descr="C:\Documents and Settings\woodwd\Local Settings\Temporary Internet Files\Content.IE5\SK4EB6W0\MC9000128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36712"/>
            <a:ext cx="2524658" cy="135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23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>
                <a:latin typeface="+mn-lt"/>
                <a:ea typeface="+mn-ea"/>
                <a:cs typeface="+mn-cs"/>
              </a:rPr>
              <a:t>Comparing Payment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fontAlgn="base">
              <a:spcAft>
                <a:spcPct val="0"/>
              </a:spcAft>
              <a:buNone/>
            </a:pPr>
            <a:r>
              <a:rPr lang="en-GB" sz="3500" dirty="0"/>
              <a:t>You need to compare different payment systems, think of:</a:t>
            </a:r>
          </a:p>
          <a:p>
            <a:pPr lvl="0" fontAlgn="base">
              <a:spcAft>
                <a:spcPct val="0"/>
              </a:spcAft>
              <a:buFont typeface="Wingdings" pitchFamily="2" charset="2"/>
              <a:buChar char="§"/>
            </a:pPr>
            <a:endParaRPr lang="en-US" sz="3500" dirty="0"/>
          </a:p>
          <a:p>
            <a:pPr lvl="0" fontAlgn="base">
              <a:spcAft>
                <a:spcPct val="0"/>
              </a:spcAft>
              <a:buFont typeface="Wingdings" pitchFamily="2" charset="2"/>
              <a:buChar char="q"/>
            </a:pPr>
            <a:r>
              <a:rPr lang="en-GB" sz="3500" dirty="0"/>
              <a:t>Cheques</a:t>
            </a:r>
          </a:p>
          <a:p>
            <a:pPr lvl="0" fontAlgn="base">
              <a:spcAft>
                <a:spcPct val="0"/>
              </a:spcAft>
              <a:buFont typeface="Wingdings" pitchFamily="2" charset="2"/>
              <a:buChar char="q"/>
            </a:pPr>
            <a:r>
              <a:rPr lang="en-GB" sz="3500" dirty="0"/>
              <a:t>Credit Cards</a:t>
            </a:r>
          </a:p>
          <a:p>
            <a:pPr lvl="0" fontAlgn="base">
              <a:spcAft>
                <a:spcPct val="0"/>
              </a:spcAft>
              <a:buFont typeface="Wingdings" pitchFamily="2" charset="2"/>
              <a:buChar char="q"/>
            </a:pPr>
            <a:r>
              <a:rPr lang="en-GB" sz="3500" dirty="0"/>
              <a:t>Debit cards</a:t>
            </a:r>
          </a:p>
          <a:p>
            <a:pPr lvl="0" fontAlgn="base">
              <a:spcAft>
                <a:spcPct val="0"/>
              </a:spcAft>
              <a:buFont typeface="Wingdings" pitchFamily="2" charset="2"/>
              <a:buChar char="q"/>
            </a:pPr>
            <a:r>
              <a:rPr lang="en-GB" sz="3500" dirty="0"/>
              <a:t>Pay Pal</a:t>
            </a:r>
          </a:p>
          <a:p>
            <a:pPr lvl="0" fontAlgn="base">
              <a:spcAft>
                <a:spcPct val="0"/>
              </a:spcAft>
              <a:buFont typeface="Wingdings" pitchFamily="2" charset="2"/>
              <a:buChar char="q"/>
            </a:pPr>
            <a:r>
              <a:rPr lang="en-GB" sz="3500" dirty="0"/>
              <a:t>Direct  Money Transfer</a:t>
            </a:r>
          </a:p>
          <a:p>
            <a:pPr lvl="0" fontAlgn="base">
              <a:spcAft>
                <a:spcPct val="0"/>
              </a:spcAft>
              <a:buFont typeface="Wingdings" pitchFamily="2" charset="2"/>
              <a:buChar char="q"/>
            </a:pPr>
            <a:r>
              <a:rPr lang="en-GB" sz="3500" dirty="0"/>
              <a:t>Western Union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58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72" y="9636"/>
            <a:ext cx="8229600" cy="611052"/>
          </a:xfrm>
        </p:spPr>
        <p:txBody>
          <a:bodyPr>
            <a:normAutofit/>
          </a:bodyPr>
          <a:lstStyle/>
          <a:p>
            <a:r>
              <a:rPr lang="en-GB" sz="1800" b="1" kern="0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Make a table to compare e.g.. </a:t>
            </a:r>
            <a:endParaRPr lang="en-GB" sz="1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639842"/>
              </p:ext>
            </p:extLst>
          </p:nvPr>
        </p:nvGraphicFramePr>
        <p:xfrm>
          <a:off x="749496" y="651157"/>
          <a:ext cx="78592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608"/>
                <a:gridCol w="3929608"/>
              </a:tblGrid>
              <a:tr h="264604">
                <a:tc gridSpan="2">
                  <a:txBody>
                    <a:bodyPr/>
                    <a:lstStyle/>
                    <a:p>
                      <a:r>
                        <a:rPr lang="en-GB" dirty="0" err="1" smtClean="0"/>
                        <a:t>Paypal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r>
                        <a:rPr lang="en-GB" dirty="0" smtClean="0"/>
                        <a:t>Advantages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Disadvantages</a:t>
                      </a:r>
                      <a:endParaRPr lang="en-GB" dirty="0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799510"/>
              </p:ext>
            </p:extLst>
          </p:nvPr>
        </p:nvGraphicFramePr>
        <p:xfrm>
          <a:off x="749496" y="3717032"/>
          <a:ext cx="78592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608"/>
                <a:gridCol w="3929608"/>
              </a:tblGrid>
              <a:tr h="264604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Cheques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r>
                        <a:rPr lang="en-GB" dirty="0" smtClean="0"/>
                        <a:t>Advantages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Disadvantages</a:t>
                      </a:r>
                      <a:endParaRPr lang="en-GB" dirty="0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646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0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prstClr val="black"/>
                </a:solidFill>
                <a:ea typeface="+mn-ea"/>
                <a:cs typeface="+mn-cs"/>
              </a:rPr>
              <a:t>You can </a:t>
            </a:r>
            <a:r>
              <a:rPr lang="en-GB" sz="3200" dirty="0" smtClean="0">
                <a:solidFill>
                  <a:prstClr val="black"/>
                </a:solidFill>
                <a:ea typeface="+mn-ea"/>
                <a:cs typeface="+mn-cs"/>
              </a:rPr>
              <a:t>include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/>
              <a:t>Security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Global</a:t>
            </a:r>
            <a:br>
              <a:rPr lang="en-GB" dirty="0"/>
            </a:br>
            <a:r>
              <a:rPr lang="en-GB" dirty="0"/>
              <a:t>Who has it</a:t>
            </a:r>
            <a:br>
              <a:rPr lang="en-GB" dirty="0"/>
            </a:br>
            <a:r>
              <a:rPr lang="en-GB" dirty="0"/>
              <a:t>Where can you use it</a:t>
            </a:r>
            <a:br>
              <a:rPr lang="en-GB" dirty="0"/>
            </a:br>
            <a:r>
              <a:rPr lang="en-GB" dirty="0"/>
              <a:t>Fees</a:t>
            </a:r>
            <a:br>
              <a:rPr lang="en-GB" dirty="0"/>
            </a:br>
            <a:r>
              <a:rPr lang="en-GB" dirty="0"/>
              <a:t>Repayments</a:t>
            </a:r>
            <a:br>
              <a:rPr lang="en-GB" dirty="0"/>
            </a:br>
            <a:r>
              <a:rPr lang="en-GB" dirty="0"/>
              <a:t>Currency</a:t>
            </a:r>
            <a:br>
              <a:rPr lang="en-GB" dirty="0"/>
            </a:br>
            <a:r>
              <a:rPr lang="en-GB" dirty="0" smtClean="0"/>
              <a:t>Fraud</a:t>
            </a:r>
          </a:p>
          <a:p>
            <a:pPr marL="0" indent="0">
              <a:buNone/>
            </a:pPr>
            <a:r>
              <a:rPr lang="en-GB" dirty="0" err="1" smtClean="0"/>
              <a:t>Availabilty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46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250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Office Theme</vt:lpstr>
      <vt:lpstr>Payment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Payment Systems</vt:lpstr>
      <vt:lpstr>Make a table to compare e.g.. </vt:lpstr>
      <vt:lpstr>You can include</vt:lpstr>
    </vt:vector>
  </TitlesOfParts>
  <Company>Gloucestershire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Systems</dc:title>
  <dc:creator>woodwd</dc:creator>
  <cp:lastModifiedBy>Emma Littlefair</cp:lastModifiedBy>
  <cp:revision>4</cp:revision>
  <dcterms:created xsi:type="dcterms:W3CDTF">2012-10-09T08:36:04Z</dcterms:created>
  <dcterms:modified xsi:type="dcterms:W3CDTF">2017-01-30T09:44:29Z</dcterms:modified>
</cp:coreProperties>
</file>