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这个是登陆页面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老师和研究生的个人信息页面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研究生论文信息填写页面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教师研究方向填写页面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12795" y="4108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57395" y="1645920"/>
            <a:ext cx="3112135" cy="30264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3185" y="1949450"/>
            <a:ext cx="1997710" cy="4279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论文管理系统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3510" y="2580005"/>
            <a:ext cx="1997710" cy="314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用户名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6685" y="3134995"/>
            <a:ext cx="1997710" cy="314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密码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9860" y="3785235"/>
            <a:ext cx="1997710" cy="314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登陆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用户信息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2845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个人信息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57170" y="1492885"/>
            <a:ext cx="655955" cy="24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密码修改</a:t>
            </a:r>
            <a:endParaRPr lang="zh-CN" altLang="en-US" sz="800"/>
          </a:p>
        </p:txBody>
      </p:sp>
      <p:sp>
        <p:nvSpPr>
          <p:cNvPr id="14" name="矩形 13"/>
          <p:cNvSpPr/>
          <p:nvPr/>
        </p:nvSpPr>
        <p:spPr>
          <a:xfrm>
            <a:off x="3422650" y="1502410"/>
            <a:ext cx="58991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团队归属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2785" y="232981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新密码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46120" y="283718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密码确认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1835" y="3451860"/>
            <a:ext cx="127444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01740" y="36639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16445" y="35496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0" y="35496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683750" y="36449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用户信息</a:t>
            </a:r>
            <a:endParaRPr lang="zh-CN" altLang="zh-CN"/>
          </a:p>
        </p:txBody>
      </p:sp>
      <p:sp>
        <p:nvSpPr>
          <p:cNvPr id="22" name="矩形 21"/>
          <p:cNvSpPr/>
          <p:nvPr/>
        </p:nvSpPr>
        <p:spPr>
          <a:xfrm>
            <a:off x="10349230" y="36449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29145" y="119634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62825" y="1724660"/>
            <a:ext cx="121666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个人信息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7110" y="20986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13470" y="173355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713470" y="14865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密码修改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8950" y="1496060"/>
            <a:ext cx="589915" cy="237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bg1"/>
                </a:solidFill>
              </a:rPr>
              <a:t>团队归属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92895" y="266890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团队归属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08135" y="3445510"/>
            <a:ext cx="127444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176385" y="1854835"/>
            <a:ext cx="1283970" cy="817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1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2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2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3</a:t>
            </a:r>
            <a:endParaRPr lang="en-US" altLang="zh-CN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用户信息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2845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论文信息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94710" y="194945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8360" y="239014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57195" y="3889375"/>
            <a:ext cx="87503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85745" y="1892300"/>
            <a:ext cx="6375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标题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767965" y="2348865"/>
            <a:ext cx="560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类别</a:t>
            </a:r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4671060" y="2376805"/>
            <a:ext cx="1007745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理论研究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软件类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硬件类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993130" y="2472690"/>
            <a:ext cx="1769110" cy="755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95615" y="1977390"/>
            <a:ext cx="3166745" cy="3081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t" anchorCtr="0"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75345" y="209169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理论研究</a:t>
            </a:r>
            <a:endParaRPr lang="zh-CN" altLang="en-US" sz="800"/>
          </a:p>
        </p:txBody>
      </p:sp>
      <p:sp>
        <p:nvSpPr>
          <p:cNvPr id="24" name="文本框 23"/>
          <p:cNvSpPr txBox="1"/>
          <p:nvPr/>
        </p:nvSpPr>
        <p:spPr>
          <a:xfrm>
            <a:off x="8498205" y="231394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-信息论</a:t>
            </a:r>
            <a:endParaRPr lang="en-US" altLang="zh-CN" sz="800"/>
          </a:p>
        </p:txBody>
      </p:sp>
      <p:sp>
        <p:nvSpPr>
          <p:cNvPr id="25" name="文本框 24"/>
          <p:cNvSpPr txBox="1"/>
          <p:nvPr/>
        </p:nvSpPr>
        <p:spPr>
          <a:xfrm>
            <a:off x="8729345" y="252730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</a:t>
            </a:r>
            <a:r>
              <a:rPr lang="zh-CN" altLang="en-US" sz="800"/>
              <a:t>经典信息论</a:t>
            </a:r>
            <a:endParaRPr lang="zh-CN" altLang="en-US" sz="800"/>
          </a:p>
        </p:txBody>
      </p:sp>
      <p:sp>
        <p:nvSpPr>
          <p:cNvPr id="26" name="文本框 25"/>
          <p:cNvSpPr txBox="1"/>
          <p:nvPr/>
        </p:nvSpPr>
        <p:spPr>
          <a:xfrm>
            <a:off x="9076055" y="289242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经典信息论其他方向</a:t>
            </a:r>
            <a:endParaRPr lang="zh-CN" altLang="en-US" sz="800"/>
          </a:p>
        </p:txBody>
      </p:sp>
      <p:sp>
        <p:nvSpPr>
          <p:cNvPr id="27" name="文本框 26"/>
          <p:cNvSpPr txBox="1"/>
          <p:nvPr/>
        </p:nvSpPr>
        <p:spPr>
          <a:xfrm>
            <a:off x="8752205" y="308229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</a:t>
            </a:r>
            <a:r>
              <a:rPr lang="zh-CN" altLang="en-US" sz="800"/>
              <a:t>网络信息论</a:t>
            </a:r>
            <a:endParaRPr lang="zh-CN" altLang="en-US" sz="800"/>
          </a:p>
        </p:txBody>
      </p:sp>
      <p:sp>
        <p:nvSpPr>
          <p:cNvPr id="28" name="文本框 27"/>
          <p:cNvSpPr txBox="1"/>
          <p:nvPr/>
        </p:nvSpPr>
        <p:spPr>
          <a:xfrm>
            <a:off x="9088755" y="26955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经典信息论</a:t>
            </a:r>
            <a:endParaRPr lang="zh-CN" altLang="en-US" sz="800"/>
          </a:p>
        </p:txBody>
      </p:sp>
      <p:sp>
        <p:nvSpPr>
          <p:cNvPr id="29" name="文本框 28"/>
          <p:cNvSpPr txBox="1"/>
          <p:nvPr/>
        </p:nvSpPr>
        <p:spPr>
          <a:xfrm>
            <a:off x="9088120" y="33051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网络信息论</a:t>
            </a:r>
            <a:endParaRPr lang="zh-CN" altLang="en-US" sz="800"/>
          </a:p>
        </p:txBody>
      </p:sp>
      <p:sp>
        <p:nvSpPr>
          <p:cNvPr id="30" name="文本框 29"/>
          <p:cNvSpPr txBox="1"/>
          <p:nvPr/>
        </p:nvSpPr>
        <p:spPr>
          <a:xfrm>
            <a:off x="9119870" y="353695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网络信息论其他方向</a:t>
            </a:r>
            <a:endParaRPr lang="zh-CN" altLang="en-US" sz="800"/>
          </a:p>
        </p:txBody>
      </p:sp>
      <p:sp>
        <p:nvSpPr>
          <p:cNvPr id="31" name="矩形 30"/>
          <p:cNvSpPr/>
          <p:nvPr/>
        </p:nvSpPr>
        <p:spPr>
          <a:xfrm>
            <a:off x="3941445" y="3883025"/>
            <a:ext cx="875030" cy="27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修改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33040" y="2799715"/>
            <a:ext cx="941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关键字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3401060" y="28409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97885" y="3084830"/>
            <a:ext cx="1007745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关键字</a:t>
            </a:r>
            <a:r>
              <a:rPr lang="en-US" altLang="zh-CN" sz="800">
                <a:solidFill>
                  <a:schemeClr val="tx1"/>
                </a:solidFill>
              </a:rPr>
              <a:t>1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关键字</a:t>
            </a:r>
            <a:r>
              <a:rPr lang="en-US" altLang="zh-CN" sz="800">
                <a:solidFill>
                  <a:schemeClr val="tx1"/>
                </a:solidFill>
              </a:rPr>
              <a:t>2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关键字</a:t>
            </a:r>
            <a:r>
              <a:rPr lang="en-US" altLang="zh-CN" sz="800">
                <a:solidFill>
                  <a:schemeClr val="tx1"/>
                </a:solidFill>
              </a:rPr>
              <a:t>3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38650" y="3195955"/>
            <a:ext cx="2152650" cy="295275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en-US">
                <a:solidFill>
                  <a:schemeClr val="tx1"/>
                </a:solidFill>
              </a:rPr>
              <a:t>ctrl</a:t>
            </a:r>
            <a:r>
              <a:rPr lang="zh-CN" altLang="en-US">
                <a:solidFill>
                  <a:schemeClr val="tx1"/>
                </a:solidFill>
              </a:rPr>
              <a:t>复选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用户信息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63320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研究方向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670" y="4070350"/>
            <a:ext cx="87503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238365" y="2129790"/>
            <a:ext cx="3166745" cy="3081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t" anchorCtr="0"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18095" y="224409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理论研究</a:t>
            </a:r>
            <a:endParaRPr lang="zh-CN" altLang="en-US" sz="800"/>
          </a:p>
        </p:txBody>
      </p:sp>
      <p:sp>
        <p:nvSpPr>
          <p:cNvPr id="24" name="文本框 23"/>
          <p:cNvSpPr txBox="1"/>
          <p:nvPr/>
        </p:nvSpPr>
        <p:spPr>
          <a:xfrm>
            <a:off x="7640955" y="246634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-信息论</a:t>
            </a:r>
            <a:endParaRPr lang="en-US" altLang="zh-CN" sz="800"/>
          </a:p>
        </p:txBody>
      </p:sp>
      <p:sp>
        <p:nvSpPr>
          <p:cNvPr id="25" name="文本框 24"/>
          <p:cNvSpPr txBox="1"/>
          <p:nvPr/>
        </p:nvSpPr>
        <p:spPr>
          <a:xfrm>
            <a:off x="7872095" y="267970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</a:t>
            </a:r>
            <a:r>
              <a:rPr lang="zh-CN" altLang="en-US" sz="800"/>
              <a:t>经典信息论</a:t>
            </a:r>
            <a:endParaRPr lang="zh-CN" altLang="en-US" sz="800"/>
          </a:p>
        </p:txBody>
      </p:sp>
      <p:sp>
        <p:nvSpPr>
          <p:cNvPr id="26" name="文本框 25"/>
          <p:cNvSpPr txBox="1"/>
          <p:nvPr/>
        </p:nvSpPr>
        <p:spPr>
          <a:xfrm>
            <a:off x="8218805" y="304482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经典信息论其他方向</a:t>
            </a:r>
            <a:endParaRPr lang="zh-CN" altLang="en-US" sz="800"/>
          </a:p>
        </p:txBody>
      </p:sp>
      <p:sp>
        <p:nvSpPr>
          <p:cNvPr id="27" name="文本框 26"/>
          <p:cNvSpPr txBox="1"/>
          <p:nvPr/>
        </p:nvSpPr>
        <p:spPr>
          <a:xfrm>
            <a:off x="7894955" y="323469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</a:t>
            </a:r>
            <a:r>
              <a:rPr lang="zh-CN" altLang="en-US" sz="800"/>
              <a:t>网络信息论</a:t>
            </a:r>
            <a:endParaRPr lang="zh-CN" altLang="en-US" sz="800"/>
          </a:p>
        </p:txBody>
      </p:sp>
      <p:sp>
        <p:nvSpPr>
          <p:cNvPr id="28" name="文本框 27"/>
          <p:cNvSpPr txBox="1"/>
          <p:nvPr/>
        </p:nvSpPr>
        <p:spPr>
          <a:xfrm>
            <a:off x="8231505" y="28479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经典信息论</a:t>
            </a:r>
            <a:endParaRPr lang="zh-CN" altLang="en-US" sz="800"/>
          </a:p>
        </p:txBody>
      </p:sp>
      <p:sp>
        <p:nvSpPr>
          <p:cNvPr id="29" name="文本框 28"/>
          <p:cNvSpPr txBox="1"/>
          <p:nvPr/>
        </p:nvSpPr>
        <p:spPr>
          <a:xfrm>
            <a:off x="8230870" y="34575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网络信息论</a:t>
            </a:r>
            <a:endParaRPr lang="zh-CN" altLang="en-US" sz="800"/>
          </a:p>
        </p:txBody>
      </p:sp>
      <p:sp>
        <p:nvSpPr>
          <p:cNvPr id="30" name="文本框 29"/>
          <p:cNvSpPr txBox="1"/>
          <p:nvPr/>
        </p:nvSpPr>
        <p:spPr>
          <a:xfrm>
            <a:off x="8262620" y="368935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网络信息论其他方向</a:t>
            </a:r>
            <a:endParaRPr lang="zh-CN" altLang="en-US" sz="800"/>
          </a:p>
        </p:txBody>
      </p:sp>
      <p:sp>
        <p:nvSpPr>
          <p:cNvPr id="14" name="矩形 13"/>
          <p:cNvSpPr/>
          <p:nvPr/>
        </p:nvSpPr>
        <p:spPr>
          <a:xfrm>
            <a:off x="2924175" y="1823720"/>
            <a:ext cx="647700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添加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3613150" y="1836420"/>
            <a:ext cx="6477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删除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24175" y="2195195"/>
            <a:ext cx="19812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990850" y="2471420"/>
            <a:ext cx="75565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3190875" y="2195195"/>
            <a:ext cx="0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537835" y="2110105"/>
            <a:ext cx="1007745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理论研究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软件类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硬件类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48660" y="2261870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00"/>
              <a:t>方向</a:t>
            </a:r>
            <a:endParaRPr lang="zh-CN" altLang="zh-CN" sz="800"/>
          </a:p>
        </p:txBody>
      </p:sp>
      <p:sp>
        <p:nvSpPr>
          <p:cNvPr id="38" name="矩形 37"/>
          <p:cNvSpPr/>
          <p:nvPr/>
        </p:nvSpPr>
        <p:spPr>
          <a:xfrm>
            <a:off x="3676650" y="2328545"/>
            <a:ext cx="1066800" cy="85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176270" y="2503170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00"/>
              <a:t>关键字</a:t>
            </a:r>
            <a:endParaRPr lang="zh-CN" altLang="zh-CN" sz="800"/>
          </a:p>
        </p:txBody>
      </p:sp>
      <p:sp>
        <p:nvSpPr>
          <p:cNvPr id="40" name="右箭头 39"/>
          <p:cNvSpPr/>
          <p:nvPr/>
        </p:nvSpPr>
        <p:spPr>
          <a:xfrm>
            <a:off x="4772660" y="2319020"/>
            <a:ext cx="695325" cy="95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591300" y="2357120"/>
            <a:ext cx="54292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97573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15988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35038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79793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55993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908300" y="2979420"/>
            <a:ext cx="19812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2785" y="3046095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00"/>
              <a:t>方向</a:t>
            </a:r>
            <a:endParaRPr lang="zh-CN" altLang="zh-CN" sz="800"/>
          </a:p>
        </p:txBody>
      </p:sp>
      <p:sp>
        <p:nvSpPr>
          <p:cNvPr id="53" name="矩形 52"/>
          <p:cNvSpPr/>
          <p:nvPr/>
        </p:nvSpPr>
        <p:spPr>
          <a:xfrm>
            <a:off x="3660775" y="3112770"/>
            <a:ext cx="1066800" cy="85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160395" y="3287395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00"/>
              <a:t>关键字</a:t>
            </a:r>
            <a:endParaRPr lang="zh-CN" altLang="zh-CN" sz="800"/>
          </a:p>
        </p:txBody>
      </p:sp>
      <p:sp>
        <p:nvSpPr>
          <p:cNvPr id="55" name="圆角矩形 54"/>
          <p:cNvSpPr/>
          <p:nvPr/>
        </p:nvSpPr>
        <p:spPr>
          <a:xfrm>
            <a:off x="395986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14401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33451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78206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54406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955925" y="3284220"/>
            <a:ext cx="75565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3190875" y="2995295"/>
            <a:ext cx="0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2845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个人信息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57170" y="1492885"/>
            <a:ext cx="655955" cy="24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密码修改</a:t>
            </a:r>
            <a:endParaRPr lang="zh-CN" altLang="en-US" sz="800"/>
          </a:p>
        </p:txBody>
      </p:sp>
      <p:sp>
        <p:nvSpPr>
          <p:cNvPr id="15" name="矩形 14"/>
          <p:cNvSpPr/>
          <p:nvPr/>
        </p:nvSpPr>
        <p:spPr>
          <a:xfrm>
            <a:off x="3232785" y="232981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新密码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46120" y="283718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密码确认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1835" y="3451860"/>
            <a:ext cx="127444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94460" y="25368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25540" y="3473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40245" y="345440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39610" y="345440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607550" y="354965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23" name="矩形 22"/>
          <p:cNvSpPr/>
          <p:nvPr/>
        </p:nvSpPr>
        <p:spPr>
          <a:xfrm>
            <a:off x="10273030" y="354965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52945" y="11772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86625" y="171513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80910" y="208915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信息导入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37270" y="1724025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41510" y="18757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42120" y="2245360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保存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7274560" y="25209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87435" y="1852295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学生信息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10267950" y="1871345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上传</a:t>
            </a:r>
            <a:endParaRPr lang="zh-CN" altLang="en-US" sz="1200"/>
          </a:p>
        </p:txBody>
      </p:sp>
      <p:sp>
        <p:nvSpPr>
          <p:cNvPr id="47" name="矩形 46"/>
          <p:cNvSpPr/>
          <p:nvPr/>
        </p:nvSpPr>
        <p:spPr>
          <a:xfrm>
            <a:off x="9544685" y="25361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345295" y="2905760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保存</a:t>
            </a:r>
            <a:endParaRPr lang="zh-CN" altLang="en-US" sz="1200"/>
          </a:p>
        </p:txBody>
      </p:sp>
      <p:sp>
        <p:nvSpPr>
          <p:cNvPr id="49" name="文本框 48"/>
          <p:cNvSpPr txBox="1"/>
          <p:nvPr/>
        </p:nvSpPr>
        <p:spPr>
          <a:xfrm>
            <a:off x="8690610" y="2512695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教师信息</a:t>
            </a:r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9554210" y="325056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54820" y="3620135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保存</a:t>
            </a:r>
            <a:endParaRPr lang="zh-CN" altLang="en-US" sz="1200"/>
          </a:p>
        </p:txBody>
      </p:sp>
      <p:sp>
        <p:nvSpPr>
          <p:cNvPr id="52" name="文本框 51"/>
          <p:cNvSpPr txBox="1"/>
          <p:nvPr/>
        </p:nvSpPr>
        <p:spPr>
          <a:xfrm>
            <a:off x="8700135" y="3227070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团队信息</a:t>
            </a:r>
            <a:endParaRPr lang="zh-CN" altLang="en-US" sz="1400"/>
          </a:p>
        </p:txBody>
      </p:sp>
      <p:sp>
        <p:nvSpPr>
          <p:cNvPr id="53" name="矩形 52"/>
          <p:cNvSpPr/>
          <p:nvPr/>
        </p:nvSpPr>
        <p:spPr>
          <a:xfrm>
            <a:off x="10252075" y="2541270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上传</a:t>
            </a:r>
            <a:endParaRPr lang="zh-CN" altLang="en-US" sz="1200"/>
          </a:p>
        </p:txBody>
      </p:sp>
      <p:sp>
        <p:nvSpPr>
          <p:cNvPr id="54" name="矩形 53"/>
          <p:cNvSpPr/>
          <p:nvPr/>
        </p:nvSpPr>
        <p:spPr>
          <a:xfrm>
            <a:off x="10271125" y="3255645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上传</a:t>
            </a:r>
            <a:endParaRPr lang="zh-CN" altLang="en-US" sz="1200"/>
          </a:p>
        </p:txBody>
      </p:sp>
      <p:sp>
        <p:nvSpPr>
          <p:cNvPr id="77" name="矩形 76"/>
          <p:cNvSpPr/>
          <p:nvPr/>
        </p:nvSpPr>
        <p:spPr>
          <a:xfrm>
            <a:off x="1378585" y="33401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77735" y="34004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381760" y="29432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280910" y="29845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281940" y="14732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96645" y="1454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96010" y="1454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3663950" y="1549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23" name="矩形 22"/>
          <p:cNvSpPr/>
          <p:nvPr/>
        </p:nvSpPr>
        <p:spPr>
          <a:xfrm>
            <a:off x="4329430" y="1549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43025" y="151511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37310" y="18891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94305" y="1524635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30960" y="23209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信息管理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21435" y="31496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00020" y="1273810"/>
            <a:ext cx="655955" cy="24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学生信息</a:t>
            </a:r>
            <a:endParaRPr lang="zh-CN" altLang="en-US" sz="800"/>
          </a:p>
        </p:txBody>
      </p:sp>
      <p:sp>
        <p:nvSpPr>
          <p:cNvPr id="30" name="矩形 29"/>
          <p:cNvSpPr/>
          <p:nvPr/>
        </p:nvSpPr>
        <p:spPr>
          <a:xfrm>
            <a:off x="3369945" y="127698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教师信息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49395" y="1280160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团队信息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315085" y="27336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801620" y="1762125"/>
            <a:ext cx="260921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/>
              <a:t>id    </a:t>
            </a:r>
            <a:r>
              <a:rPr lang="zh-CN" altLang="en-US" sz="800"/>
              <a:t>姓名     论文题目      类型        关键字    操作</a:t>
            </a:r>
            <a:endParaRPr lang="zh-CN" altLang="en-US" sz="800"/>
          </a:p>
        </p:txBody>
      </p:sp>
      <p:cxnSp>
        <p:nvCxnSpPr>
          <p:cNvPr id="43" name="直接连接符 42"/>
          <p:cNvCxnSpPr/>
          <p:nvPr/>
        </p:nvCxnSpPr>
        <p:spPr>
          <a:xfrm>
            <a:off x="2914650" y="2000250"/>
            <a:ext cx="195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785110" y="2098675"/>
            <a:ext cx="289433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     </a:t>
            </a:r>
            <a:r>
              <a:rPr lang="zh-CN" altLang="en-US" sz="800"/>
              <a:t>张三      信息基础    信息论    关键字。。  删除    </a:t>
            </a:r>
            <a:endParaRPr lang="en-US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2788920" y="2368550"/>
            <a:ext cx="313245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     </a:t>
            </a:r>
            <a:r>
              <a:rPr lang="zh-CN" altLang="en-US" sz="800"/>
              <a:t>张三      信息基础    信息论    关键字。。  </a:t>
            </a:r>
            <a:r>
              <a:rPr lang="zh-CN" altLang="en-US" sz="800">
                <a:sym typeface="+mn-ea"/>
              </a:rPr>
              <a:t>删除    </a:t>
            </a:r>
            <a:endParaRPr lang="en-US" altLang="zh-CN" sz="800"/>
          </a:p>
        </p:txBody>
      </p:sp>
      <p:sp>
        <p:nvSpPr>
          <p:cNvPr id="46" name="文本框 45"/>
          <p:cNvSpPr txBox="1"/>
          <p:nvPr/>
        </p:nvSpPr>
        <p:spPr>
          <a:xfrm>
            <a:off x="2779395" y="2644775"/>
            <a:ext cx="292290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     </a:t>
            </a:r>
            <a:r>
              <a:rPr lang="zh-CN" altLang="en-US" sz="800"/>
              <a:t>张三      信息基础    信息论    关键字。。  </a:t>
            </a:r>
            <a:r>
              <a:rPr lang="zh-CN" altLang="en-US" sz="800">
                <a:sym typeface="+mn-ea"/>
              </a:rPr>
              <a:t>删除    </a:t>
            </a:r>
            <a:endParaRPr lang="en-US" altLang="zh-CN" sz="800"/>
          </a:p>
        </p:txBody>
      </p:sp>
      <p:sp>
        <p:nvSpPr>
          <p:cNvPr id="55" name="矩形 54"/>
          <p:cNvSpPr/>
          <p:nvPr/>
        </p:nvSpPr>
        <p:spPr>
          <a:xfrm>
            <a:off x="6219190" y="14097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005320" y="129540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04685" y="129540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9572625" y="139065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59" name="矩形 58"/>
          <p:cNvSpPr/>
          <p:nvPr/>
        </p:nvSpPr>
        <p:spPr>
          <a:xfrm>
            <a:off x="10238105" y="139065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251700" y="149923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45985" y="18732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602980" y="1508760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239635" y="230505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信息管理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230110" y="31337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608695" y="12579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800">
                <a:solidFill>
                  <a:schemeClr val="tx1"/>
                </a:solidFill>
              </a:rPr>
              <a:t>学生信息</a:t>
            </a:r>
            <a:endParaRPr lang="zh-CN" altLang="zh-CN" sz="8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278620" y="1261110"/>
            <a:ext cx="655955" cy="247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bg1"/>
                </a:solidFill>
              </a:rPr>
              <a:t>教师信息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958070" y="126428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团队信息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223760" y="27178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719185" y="1746250"/>
            <a:ext cx="291465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id    </a:t>
            </a:r>
            <a:r>
              <a:rPr lang="zh-CN" sz="800"/>
              <a:t>姓名                                     研究方向                          操作</a:t>
            </a:r>
            <a:endParaRPr lang="en-US" altLang="zh-CN" sz="800"/>
          </a:p>
        </p:txBody>
      </p:sp>
      <p:cxnSp>
        <p:nvCxnSpPr>
          <p:cNvPr id="70" name="直接连接符 69"/>
          <p:cNvCxnSpPr/>
          <p:nvPr/>
        </p:nvCxnSpPr>
        <p:spPr>
          <a:xfrm>
            <a:off x="8823325" y="1984375"/>
            <a:ext cx="195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693785" y="2578100"/>
            <a:ext cx="65659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     </a:t>
            </a:r>
            <a:r>
              <a:rPr lang="zh-CN" altLang="en-US" sz="800"/>
              <a:t>张三      </a:t>
            </a:r>
            <a:endParaRPr lang="en-US" altLang="zh-CN" sz="800"/>
          </a:p>
        </p:txBody>
      </p:sp>
      <p:sp>
        <p:nvSpPr>
          <p:cNvPr id="74" name="矩形 73"/>
          <p:cNvSpPr/>
          <p:nvPr/>
        </p:nvSpPr>
        <p:spPr>
          <a:xfrm>
            <a:off x="2886075" y="1619250"/>
            <a:ext cx="44767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添加</a:t>
            </a:r>
            <a:endParaRPr lang="zh-CN" altLang="en-US" sz="800"/>
          </a:p>
        </p:txBody>
      </p:sp>
      <p:sp>
        <p:nvSpPr>
          <p:cNvPr id="75" name="矩形 74"/>
          <p:cNvSpPr/>
          <p:nvPr/>
        </p:nvSpPr>
        <p:spPr>
          <a:xfrm>
            <a:off x="8785225" y="1555750"/>
            <a:ext cx="44767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添加</a:t>
            </a:r>
            <a:endParaRPr lang="zh-CN" altLang="en-US" sz="800"/>
          </a:p>
        </p:txBody>
      </p:sp>
      <p:cxnSp>
        <p:nvCxnSpPr>
          <p:cNvPr id="76" name="直接连接符 75"/>
          <p:cNvCxnSpPr/>
          <p:nvPr/>
        </p:nvCxnSpPr>
        <p:spPr>
          <a:xfrm>
            <a:off x="9286875" y="1990725"/>
            <a:ext cx="0" cy="199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286875" y="2609850"/>
            <a:ext cx="155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9296400" y="3248025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9382125" y="2047875"/>
            <a:ext cx="14376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方向            信息论</a:t>
            </a:r>
            <a:endParaRPr lang="en-US" altLang="zh-CN" sz="800"/>
          </a:p>
        </p:txBody>
      </p:sp>
      <p:sp>
        <p:nvSpPr>
          <p:cNvPr id="82" name="文本框 81"/>
          <p:cNvSpPr txBox="1"/>
          <p:nvPr/>
        </p:nvSpPr>
        <p:spPr>
          <a:xfrm>
            <a:off x="9394825" y="2327275"/>
            <a:ext cx="20472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关键字        关键字</a:t>
            </a:r>
            <a:r>
              <a:rPr lang="en-US" altLang="zh-CN" sz="800"/>
              <a:t>1</a:t>
            </a:r>
            <a:r>
              <a:rPr lang="zh-CN" altLang="en-US" sz="800"/>
              <a:t>，关键字</a:t>
            </a:r>
            <a:r>
              <a:rPr lang="en-US" altLang="zh-CN" sz="800"/>
              <a:t>2.</a:t>
            </a:r>
            <a:r>
              <a:rPr lang="zh-CN" altLang="en-US" sz="800"/>
              <a:t>。。</a:t>
            </a:r>
            <a:endParaRPr lang="zh-CN" altLang="en-US" sz="800"/>
          </a:p>
        </p:txBody>
      </p:sp>
      <p:sp>
        <p:nvSpPr>
          <p:cNvPr id="83" name="文本框 82"/>
          <p:cNvSpPr txBox="1"/>
          <p:nvPr/>
        </p:nvSpPr>
        <p:spPr>
          <a:xfrm>
            <a:off x="9385300" y="2689225"/>
            <a:ext cx="14376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方向            </a:t>
            </a:r>
            <a:r>
              <a:rPr lang="zh-CN" altLang="en-US" sz="800">
                <a:sym typeface="+mn-ea"/>
              </a:rPr>
              <a:t>信息论</a:t>
            </a:r>
            <a:endParaRPr lang="en-US" altLang="zh-CN" sz="800"/>
          </a:p>
        </p:txBody>
      </p:sp>
      <p:sp>
        <p:nvSpPr>
          <p:cNvPr id="84" name="文本框 83"/>
          <p:cNvSpPr txBox="1"/>
          <p:nvPr/>
        </p:nvSpPr>
        <p:spPr>
          <a:xfrm>
            <a:off x="9398000" y="2968625"/>
            <a:ext cx="20472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关键字        关键字</a:t>
            </a:r>
            <a:r>
              <a:rPr lang="en-US" altLang="zh-CN" sz="800"/>
              <a:t>1</a:t>
            </a:r>
            <a:r>
              <a:rPr lang="zh-CN" altLang="en-US" sz="800"/>
              <a:t>，关键字</a:t>
            </a:r>
            <a:r>
              <a:rPr lang="en-US" altLang="zh-CN" sz="800"/>
              <a:t>2.</a:t>
            </a:r>
            <a:r>
              <a:rPr lang="zh-CN" altLang="en-US" sz="800"/>
              <a:t>。。</a:t>
            </a:r>
            <a:endParaRPr lang="zh-CN" altLang="en-US" sz="800"/>
          </a:p>
        </p:txBody>
      </p:sp>
      <p:sp>
        <p:nvSpPr>
          <p:cNvPr id="85" name="文本框 84"/>
          <p:cNvSpPr txBox="1"/>
          <p:nvPr/>
        </p:nvSpPr>
        <p:spPr>
          <a:xfrm>
            <a:off x="9394825" y="3327400"/>
            <a:ext cx="14376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方向            </a:t>
            </a:r>
            <a:r>
              <a:rPr lang="zh-CN" altLang="en-US" sz="800">
                <a:sym typeface="+mn-ea"/>
              </a:rPr>
              <a:t>信息论</a:t>
            </a:r>
            <a:endParaRPr lang="en-US" altLang="zh-CN" sz="800"/>
          </a:p>
        </p:txBody>
      </p:sp>
      <p:sp>
        <p:nvSpPr>
          <p:cNvPr id="86" name="文本框 85"/>
          <p:cNvSpPr txBox="1"/>
          <p:nvPr/>
        </p:nvSpPr>
        <p:spPr>
          <a:xfrm>
            <a:off x="9407525" y="3606800"/>
            <a:ext cx="20472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关键字        关键字</a:t>
            </a:r>
            <a:r>
              <a:rPr lang="en-US" altLang="zh-CN" sz="800"/>
              <a:t>1</a:t>
            </a:r>
            <a:r>
              <a:rPr lang="zh-CN" altLang="en-US" sz="800"/>
              <a:t>，关键字</a:t>
            </a:r>
            <a:r>
              <a:rPr lang="en-US" altLang="zh-CN" sz="800"/>
              <a:t>2.</a:t>
            </a:r>
            <a:r>
              <a:rPr lang="zh-CN" altLang="en-US" sz="800"/>
              <a:t>。。</a:t>
            </a:r>
            <a:endParaRPr lang="zh-CN" altLang="en-US" sz="800"/>
          </a:p>
        </p:txBody>
      </p:sp>
      <p:cxnSp>
        <p:nvCxnSpPr>
          <p:cNvPr id="87" name="直接连接符 86"/>
          <p:cNvCxnSpPr/>
          <p:nvPr/>
        </p:nvCxnSpPr>
        <p:spPr>
          <a:xfrm>
            <a:off x="8896350" y="1990725"/>
            <a:ext cx="0" cy="200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1087100" y="2581275"/>
            <a:ext cx="6381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删除</a:t>
            </a:r>
            <a:endParaRPr lang="zh-CN" alt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矩形 54"/>
          <p:cNvSpPr/>
          <p:nvPr/>
        </p:nvSpPr>
        <p:spPr>
          <a:xfrm>
            <a:off x="313690" y="6477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99820" y="6286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99185" y="6286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3667125" y="7239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59" name="矩形 58"/>
          <p:cNvSpPr/>
          <p:nvPr/>
        </p:nvSpPr>
        <p:spPr>
          <a:xfrm>
            <a:off x="4332605" y="7239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346200" y="143256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40485" y="18065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97480" y="1442085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334135" y="22383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24610" y="30670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03195" y="1191260"/>
            <a:ext cx="655955" cy="247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bg1"/>
                </a:solidFill>
              </a:rPr>
              <a:t>导入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18260" y="26511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关键字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4435" y="185991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5045" y="2229485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保存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2480945" y="1836420"/>
            <a:ext cx="13519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/>
              <a:t>研究方向导入</a:t>
            </a:r>
            <a:endParaRPr lang="zh-CN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4460875" y="1855470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上传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3392170" y="11944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800">
                <a:solidFill>
                  <a:schemeClr val="tx1"/>
                </a:solidFill>
              </a:rPr>
              <a:t>列表</a:t>
            </a:r>
            <a:endParaRPr lang="zh-CN" altLang="zh-CN" sz="8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32860" y="27774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33470" y="3147060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保存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579370" y="2753995"/>
            <a:ext cx="13519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/>
              <a:t>关键字导入</a:t>
            </a:r>
            <a:endParaRPr lang="zh-CN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4559300" y="2773045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上传</a:t>
            </a:r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6222365" y="4889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89445" y="66040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88810" y="66040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9556750" y="75565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36" name="矩形 35"/>
          <p:cNvSpPr/>
          <p:nvPr/>
        </p:nvSpPr>
        <p:spPr>
          <a:xfrm>
            <a:off x="10222230" y="75565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235825" y="143573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30110" y="18097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87740" y="1445895"/>
            <a:ext cx="2348865" cy="362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223760" y="22415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14235" y="30702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92820" y="11944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导入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07885" y="265430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关键字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281795" y="1197610"/>
            <a:ext cx="655955" cy="247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800">
                <a:solidFill>
                  <a:schemeClr val="bg1"/>
                </a:solidFill>
              </a:rPr>
              <a:t>列表</a:t>
            </a:r>
            <a:endParaRPr lang="zh-CN" altLang="zh-CN" sz="80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11235" y="1638300"/>
            <a:ext cx="260858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</a:t>
            </a:r>
            <a:r>
              <a:rPr lang="zh-CN" altLang="en-US" sz="800"/>
              <a:t>级研究方向        </a:t>
            </a:r>
            <a:r>
              <a:rPr lang="en-US" altLang="zh-CN" sz="800"/>
              <a:t>2</a:t>
            </a:r>
            <a:r>
              <a:rPr lang="zh-CN" altLang="en-US" sz="800"/>
              <a:t>级研究方向           关键字</a:t>
            </a:r>
            <a:endParaRPr lang="zh-CN" altLang="en-US" sz="800"/>
          </a:p>
        </p:txBody>
      </p:sp>
      <p:sp>
        <p:nvSpPr>
          <p:cNvPr id="54" name="文本框 53"/>
          <p:cNvSpPr txBox="1"/>
          <p:nvPr/>
        </p:nvSpPr>
        <p:spPr>
          <a:xfrm>
            <a:off x="8604885" y="2060575"/>
            <a:ext cx="260858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信息论                     </a:t>
            </a:r>
            <a:r>
              <a:rPr lang="zh-CN" sz="800"/>
              <a:t>经典信息论</a:t>
            </a:r>
            <a:r>
              <a:rPr lang="zh-CN" altLang="en-US" sz="800"/>
              <a:t>        关键字</a:t>
            </a:r>
            <a:r>
              <a:rPr lang="en-US" altLang="zh-CN" sz="800"/>
              <a:t>1</a:t>
            </a:r>
            <a:r>
              <a:rPr lang="zh-CN" altLang="en-US" sz="800"/>
              <a:t>，关键字</a:t>
            </a:r>
            <a:r>
              <a:rPr lang="en-US" altLang="zh-CN" sz="800"/>
              <a:t>2..</a:t>
            </a:r>
            <a:endParaRPr lang="zh-CN" altLang="en-US" sz="800"/>
          </a:p>
        </p:txBody>
      </p:sp>
      <p:cxnSp>
        <p:nvCxnSpPr>
          <p:cNvPr id="72" name="直接连接符 71"/>
          <p:cNvCxnSpPr/>
          <p:nvPr/>
        </p:nvCxnSpPr>
        <p:spPr>
          <a:xfrm>
            <a:off x="8591550" y="1914525"/>
            <a:ext cx="2381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496425" y="4676775"/>
            <a:ext cx="44767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添加</a:t>
            </a:r>
            <a:endParaRPr lang="zh-CN" altLang="en-US" sz="800"/>
          </a:p>
        </p:txBody>
      </p:sp>
      <p:cxnSp>
        <p:nvCxnSpPr>
          <p:cNvPr id="73" name="直接连接符 72"/>
          <p:cNvCxnSpPr/>
          <p:nvPr/>
        </p:nvCxnSpPr>
        <p:spPr>
          <a:xfrm>
            <a:off x="8772525" y="3371850"/>
            <a:ext cx="196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9496425" y="3486785"/>
            <a:ext cx="11049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696960" y="3486150"/>
            <a:ext cx="102806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1</a:t>
            </a:r>
            <a:r>
              <a:rPr lang="zh-CN" altLang="en-US" sz="800">
                <a:sym typeface="+mn-ea"/>
              </a:rPr>
              <a:t>级研究方向</a:t>
            </a:r>
            <a:endParaRPr lang="zh-CN" altLang="en-US" sz="800"/>
          </a:p>
        </p:txBody>
      </p:sp>
      <p:sp>
        <p:nvSpPr>
          <p:cNvPr id="90" name="矩形 89"/>
          <p:cNvSpPr/>
          <p:nvPr/>
        </p:nvSpPr>
        <p:spPr>
          <a:xfrm>
            <a:off x="9480550" y="3766185"/>
            <a:ext cx="11049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681085" y="3765550"/>
            <a:ext cx="102806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2</a:t>
            </a:r>
            <a:r>
              <a:rPr lang="zh-CN" altLang="en-US" sz="800">
                <a:sym typeface="+mn-ea"/>
              </a:rPr>
              <a:t>级研究方向</a:t>
            </a:r>
            <a:endParaRPr lang="zh-CN" altLang="en-US" sz="800"/>
          </a:p>
        </p:txBody>
      </p:sp>
      <p:sp>
        <p:nvSpPr>
          <p:cNvPr id="92" name="文本框 91"/>
          <p:cNvSpPr txBox="1"/>
          <p:nvPr/>
        </p:nvSpPr>
        <p:spPr>
          <a:xfrm>
            <a:off x="8782050" y="4200525"/>
            <a:ext cx="7048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关键字</a:t>
            </a:r>
            <a:endParaRPr lang="zh-CN" altLang="en-US" sz="800"/>
          </a:p>
        </p:txBody>
      </p:sp>
      <p:sp>
        <p:nvSpPr>
          <p:cNvPr id="93" name="矩形 92"/>
          <p:cNvSpPr/>
          <p:nvPr/>
        </p:nvSpPr>
        <p:spPr>
          <a:xfrm>
            <a:off x="9515475" y="4229100"/>
            <a:ext cx="1133475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矩形 54"/>
          <p:cNvSpPr/>
          <p:nvPr/>
        </p:nvSpPr>
        <p:spPr>
          <a:xfrm>
            <a:off x="313690" y="6477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99820" y="6286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99185" y="6286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3667125" y="7239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59" name="矩形 58"/>
          <p:cNvSpPr/>
          <p:nvPr/>
        </p:nvSpPr>
        <p:spPr>
          <a:xfrm>
            <a:off x="4332605" y="7239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346200" y="143256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40485" y="18065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97480" y="1442085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334135" y="22383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24610" y="306705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匹配结果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18260" y="26511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29560" y="1552575"/>
            <a:ext cx="106616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开始匹配</a:t>
            </a:r>
            <a:endParaRPr lang="zh-CN" altLang="en-US" sz="800"/>
          </a:p>
        </p:txBody>
      </p:sp>
      <p:sp>
        <p:nvSpPr>
          <p:cNvPr id="5" name="矩形 4"/>
          <p:cNvSpPr/>
          <p:nvPr/>
        </p:nvSpPr>
        <p:spPr>
          <a:xfrm>
            <a:off x="2809875" y="3943350"/>
            <a:ext cx="143764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导出结果</a:t>
            </a:r>
            <a:endParaRPr lang="zh-CN" altLang="en-US" sz="800"/>
          </a:p>
        </p:txBody>
      </p:sp>
      <p:sp>
        <p:nvSpPr>
          <p:cNvPr id="7" name="文本框 6"/>
          <p:cNvSpPr txBox="1"/>
          <p:nvPr/>
        </p:nvSpPr>
        <p:spPr>
          <a:xfrm>
            <a:off x="2657475" y="1866900"/>
            <a:ext cx="255270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学号     姓名        论文标题             匹配老师          匹配度</a:t>
            </a:r>
            <a:endParaRPr lang="zh-CN" altLang="en-US" sz="800"/>
          </a:p>
        </p:txBody>
      </p:sp>
      <p:sp>
        <p:nvSpPr>
          <p:cNvPr id="8" name="文本框 7"/>
          <p:cNvSpPr txBox="1"/>
          <p:nvPr/>
        </p:nvSpPr>
        <p:spPr>
          <a:xfrm>
            <a:off x="2680970" y="2251075"/>
            <a:ext cx="23717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01</a:t>
            </a:r>
            <a:r>
              <a:rPr lang="zh-CN" altLang="en-US" sz="800"/>
              <a:t>       王五            信息论                  张三             </a:t>
            </a:r>
            <a:r>
              <a:rPr lang="en-US" altLang="zh-CN" sz="800"/>
              <a:t>89</a:t>
            </a:r>
            <a:endParaRPr lang="en-US" altLang="zh-CN" sz="800"/>
          </a:p>
        </p:txBody>
      </p:sp>
      <p:sp>
        <p:nvSpPr>
          <p:cNvPr id="9" name="文本框 8"/>
          <p:cNvSpPr txBox="1"/>
          <p:nvPr/>
        </p:nvSpPr>
        <p:spPr>
          <a:xfrm>
            <a:off x="2665095" y="2501900"/>
            <a:ext cx="23717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01</a:t>
            </a:r>
            <a:r>
              <a:rPr lang="zh-CN" altLang="en-US" sz="800"/>
              <a:t>       王五            信息论                  张三             </a:t>
            </a:r>
            <a:r>
              <a:rPr lang="en-US" altLang="zh-CN" sz="800"/>
              <a:t>89</a:t>
            </a:r>
            <a:endParaRPr lang="en-US" altLang="zh-CN" sz="800"/>
          </a:p>
        </p:txBody>
      </p:sp>
      <p:sp>
        <p:nvSpPr>
          <p:cNvPr id="15" name="文本框 14"/>
          <p:cNvSpPr txBox="1"/>
          <p:nvPr/>
        </p:nvSpPr>
        <p:spPr>
          <a:xfrm>
            <a:off x="2674620" y="2768600"/>
            <a:ext cx="23717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01</a:t>
            </a:r>
            <a:r>
              <a:rPr lang="zh-CN" altLang="en-US" sz="800"/>
              <a:t>       王五            信息论                  张三             </a:t>
            </a:r>
            <a:r>
              <a:rPr lang="en-US" altLang="zh-CN" sz="800"/>
              <a:t>89</a:t>
            </a:r>
            <a:endParaRPr lang="en-US" altLang="zh-CN" sz="800"/>
          </a:p>
        </p:txBody>
      </p:sp>
      <p:cxnSp>
        <p:nvCxnSpPr>
          <p:cNvPr id="16" name="直接连接符 15"/>
          <p:cNvCxnSpPr/>
          <p:nvPr/>
        </p:nvCxnSpPr>
        <p:spPr>
          <a:xfrm>
            <a:off x="2733675" y="21621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Kingsoft Office WPP</Application>
  <PresentationFormat>宽屏</PresentationFormat>
  <Paragraphs>365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Soyal</dc:creator>
  <cp:lastModifiedBy>Soyal</cp:lastModifiedBy>
  <cp:revision>19</cp:revision>
  <dcterms:created xsi:type="dcterms:W3CDTF">2016-03-22T02:29:26Z</dcterms:created>
  <dcterms:modified xsi:type="dcterms:W3CDTF">2016-03-22T07:43:48Z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