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2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这个是登陆页面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老师和研究生的个人信息页面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研究生论文信息填写页面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教师研究方向填写页面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2016/3/22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12795" y="4108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57395" y="1645920"/>
            <a:ext cx="3112135" cy="30264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63185" y="1949450"/>
            <a:ext cx="1997710" cy="4279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论文管理系统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5223510" y="2580005"/>
            <a:ext cx="1997710" cy="314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用户名</a:t>
            </a:r>
          </a:p>
        </p:txBody>
      </p:sp>
      <p:sp>
        <p:nvSpPr>
          <p:cNvPr id="8" name="矩形 7"/>
          <p:cNvSpPr/>
          <p:nvPr/>
        </p:nvSpPr>
        <p:spPr>
          <a:xfrm>
            <a:off x="5226685" y="3134995"/>
            <a:ext cx="1997710" cy="314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密码</a:t>
            </a:r>
          </a:p>
        </p:txBody>
      </p:sp>
      <p:sp>
        <p:nvSpPr>
          <p:cNvPr id="9" name="矩形 8"/>
          <p:cNvSpPr/>
          <p:nvPr/>
        </p:nvSpPr>
        <p:spPr>
          <a:xfrm>
            <a:off x="5229860" y="3785235"/>
            <a:ext cx="1997710" cy="314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登陆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用户信息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登出</a:t>
            </a:r>
          </a:p>
        </p:txBody>
      </p:sp>
      <p:sp>
        <p:nvSpPr>
          <p:cNvPr id="9" name="矩形 8"/>
          <p:cNvSpPr/>
          <p:nvPr/>
        </p:nvSpPr>
        <p:spPr>
          <a:xfrm>
            <a:off x="1172845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个人信息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论文信息</a:t>
            </a: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57170" y="1492885"/>
            <a:ext cx="655955" cy="24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密码修改</a:t>
            </a:r>
          </a:p>
        </p:txBody>
      </p:sp>
      <p:sp>
        <p:nvSpPr>
          <p:cNvPr id="14" name="矩形 13"/>
          <p:cNvSpPr/>
          <p:nvPr/>
        </p:nvSpPr>
        <p:spPr>
          <a:xfrm>
            <a:off x="3422650" y="1502410"/>
            <a:ext cx="58991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团队归属</a:t>
            </a:r>
          </a:p>
        </p:txBody>
      </p:sp>
      <p:sp>
        <p:nvSpPr>
          <p:cNvPr id="15" name="矩形 14"/>
          <p:cNvSpPr/>
          <p:nvPr/>
        </p:nvSpPr>
        <p:spPr>
          <a:xfrm>
            <a:off x="3232785" y="232981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新密码</a:t>
            </a:r>
          </a:p>
        </p:txBody>
      </p:sp>
      <p:sp>
        <p:nvSpPr>
          <p:cNvPr id="16" name="矩形 15"/>
          <p:cNvSpPr/>
          <p:nvPr/>
        </p:nvSpPr>
        <p:spPr>
          <a:xfrm>
            <a:off x="3246120" y="283718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密码确认</a:t>
            </a:r>
          </a:p>
        </p:txBody>
      </p:sp>
      <p:sp>
        <p:nvSpPr>
          <p:cNvPr id="17" name="矩形 16"/>
          <p:cNvSpPr/>
          <p:nvPr/>
        </p:nvSpPr>
        <p:spPr>
          <a:xfrm>
            <a:off x="3251835" y="3451860"/>
            <a:ext cx="1274445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保存</a:t>
            </a:r>
          </a:p>
        </p:txBody>
      </p:sp>
      <p:sp>
        <p:nvSpPr>
          <p:cNvPr id="18" name="矩形 17"/>
          <p:cNvSpPr/>
          <p:nvPr/>
        </p:nvSpPr>
        <p:spPr>
          <a:xfrm>
            <a:off x="6301740" y="36639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16445" y="35496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0" y="35496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</a:p>
        </p:txBody>
      </p:sp>
      <p:sp>
        <p:nvSpPr>
          <p:cNvPr id="21" name="矩形 20"/>
          <p:cNvSpPr/>
          <p:nvPr/>
        </p:nvSpPr>
        <p:spPr>
          <a:xfrm>
            <a:off x="9683750" y="36449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用户信息</a:t>
            </a:r>
          </a:p>
        </p:txBody>
      </p:sp>
      <p:sp>
        <p:nvSpPr>
          <p:cNvPr id="22" name="矩形 21"/>
          <p:cNvSpPr/>
          <p:nvPr/>
        </p:nvSpPr>
        <p:spPr>
          <a:xfrm>
            <a:off x="10349230" y="36449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登出</a:t>
            </a:r>
          </a:p>
        </p:txBody>
      </p:sp>
      <p:sp>
        <p:nvSpPr>
          <p:cNvPr id="23" name="矩形 22"/>
          <p:cNvSpPr/>
          <p:nvPr/>
        </p:nvSpPr>
        <p:spPr>
          <a:xfrm>
            <a:off x="7129145" y="119634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62825" y="1724660"/>
            <a:ext cx="121666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个人信息</a:t>
            </a:r>
          </a:p>
        </p:txBody>
      </p:sp>
      <p:sp>
        <p:nvSpPr>
          <p:cNvPr id="25" name="矩形 24"/>
          <p:cNvSpPr/>
          <p:nvPr/>
        </p:nvSpPr>
        <p:spPr>
          <a:xfrm>
            <a:off x="7357110" y="20986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论文信息</a:t>
            </a:r>
          </a:p>
        </p:txBody>
      </p:sp>
      <p:sp>
        <p:nvSpPr>
          <p:cNvPr id="26" name="矩形 25"/>
          <p:cNvSpPr/>
          <p:nvPr/>
        </p:nvSpPr>
        <p:spPr>
          <a:xfrm>
            <a:off x="8713470" y="173355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713470" y="148653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密码修改</a:t>
            </a:r>
          </a:p>
        </p:txBody>
      </p:sp>
      <p:sp>
        <p:nvSpPr>
          <p:cNvPr id="28" name="矩形 27"/>
          <p:cNvSpPr/>
          <p:nvPr/>
        </p:nvSpPr>
        <p:spPr>
          <a:xfrm>
            <a:off x="9378950" y="1496060"/>
            <a:ext cx="589915" cy="237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</a:rPr>
              <a:t>团队归属</a:t>
            </a:r>
          </a:p>
        </p:txBody>
      </p:sp>
      <p:sp>
        <p:nvSpPr>
          <p:cNvPr id="30" name="矩形 29"/>
          <p:cNvSpPr/>
          <p:nvPr/>
        </p:nvSpPr>
        <p:spPr>
          <a:xfrm>
            <a:off x="9192895" y="266890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团队归属</a:t>
            </a:r>
          </a:p>
        </p:txBody>
      </p:sp>
      <p:sp>
        <p:nvSpPr>
          <p:cNvPr id="31" name="矩形 30"/>
          <p:cNvSpPr/>
          <p:nvPr/>
        </p:nvSpPr>
        <p:spPr>
          <a:xfrm>
            <a:off x="9208135" y="3445510"/>
            <a:ext cx="1274445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保存</a:t>
            </a:r>
          </a:p>
        </p:txBody>
      </p:sp>
      <p:sp>
        <p:nvSpPr>
          <p:cNvPr id="32" name="矩形 31"/>
          <p:cNvSpPr/>
          <p:nvPr/>
        </p:nvSpPr>
        <p:spPr>
          <a:xfrm>
            <a:off x="9176385" y="1854835"/>
            <a:ext cx="1283970" cy="817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</a:t>
            </a:r>
            <a:r>
              <a:rPr lang="en-US" altLang="zh-CN" sz="80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用户信息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登出</a:t>
            </a:r>
          </a:p>
        </p:txBody>
      </p:sp>
      <p:sp>
        <p:nvSpPr>
          <p:cNvPr id="9" name="矩形 8"/>
          <p:cNvSpPr/>
          <p:nvPr/>
        </p:nvSpPr>
        <p:spPr>
          <a:xfrm>
            <a:off x="1172845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论文信息</a:t>
            </a: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94710" y="194945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88360" y="239014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57195" y="3889375"/>
            <a:ext cx="87503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保存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785744" y="1892300"/>
            <a:ext cx="108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论文题目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767964" y="2348865"/>
            <a:ext cx="1186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论文类</a:t>
            </a:r>
            <a:r>
              <a:rPr lang="zh-CN" altLang="en-US" sz="1400" dirty="0"/>
              <a:t>别</a:t>
            </a:r>
          </a:p>
        </p:txBody>
      </p:sp>
      <p:sp>
        <p:nvSpPr>
          <p:cNvPr id="20" name="矩形 19"/>
          <p:cNvSpPr/>
          <p:nvPr/>
        </p:nvSpPr>
        <p:spPr>
          <a:xfrm>
            <a:off x="4671060" y="2376805"/>
            <a:ext cx="1007745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理论研究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软件类</a:t>
            </a:r>
          </a:p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硬件类</a:t>
            </a:r>
          </a:p>
        </p:txBody>
      </p:sp>
      <p:sp>
        <p:nvSpPr>
          <p:cNvPr id="21" name="右箭头 20"/>
          <p:cNvSpPr/>
          <p:nvPr/>
        </p:nvSpPr>
        <p:spPr>
          <a:xfrm>
            <a:off x="5993130" y="2472690"/>
            <a:ext cx="1769110" cy="755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95615" y="1977390"/>
            <a:ext cx="3166745" cy="3081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90" tIns="46990" rIns="46990" bIns="46990" rtlCol="0" anchor="t" anchorCtr="0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75345" y="209169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理论研究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498205" y="231394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-信息论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729345" y="252730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-</a:t>
            </a:r>
            <a:r>
              <a:rPr lang="zh-CN" altLang="en-US" sz="800"/>
              <a:t>经典信息论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076055" y="289242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经典信息论其他方向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752205" y="308229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-</a:t>
            </a:r>
            <a:r>
              <a:rPr lang="zh-CN" altLang="en-US" sz="800"/>
              <a:t>网络信息论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88755" y="26955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经典信息论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088120" y="33051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网络信息论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119870" y="353695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网络信息论其他方向</a:t>
            </a:r>
          </a:p>
        </p:txBody>
      </p:sp>
      <p:sp>
        <p:nvSpPr>
          <p:cNvPr id="31" name="矩形 30"/>
          <p:cNvSpPr/>
          <p:nvPr/>
        </p:nvSpPr>
        <p:spPr>
          <a:xfrm>
            <a:off x="3941445" y="3883025"/>
            <a:ext cx="875030" cy="27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733040" y="2799715"/>
            <a:ext cx="9410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关键字</a:t>
            </a:r>
          </a:p>
        </p:txBody>
      </p:sp>
      <p:sp>
        <p:nvSpPr>
          <p:cNvPr id="34" name="矩形 33"/>
          <p:cNvSpPr/>
          <p:nvPr/>
        </p:nvSpPr>
        <p:spPr>
          <a:xfrm>
            <a:off x="3401060" y="284099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97885" y="3084830"/>
            <a:ext cx="1007745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关键字</a:t>
            </a:r>
            <a:r>
              <a:rPr lang="en-US" altLang="zh-CN" sz="80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关键字</a:t>
            </a:r>
            <a:r>
              <a:rPr lang="en-US" altLang="zh-CN" sz="80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关键字</a:t>
            </a:r>
            <a:r>
              <a:rPr lang="en-US" altLang="zh-CN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矩形 35"/>
          <p:cNvSpPr/>
          <p:nvPr/>
        </p:nvSpPr>
        <p:spPr>
          <a:xfrm>
            <a:off x="4438650" y="3195955"/>
            <a:ext cx="2152650" cy="295275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按</a:t>
            </a:r>
            <a:r>
              <a:rPr lang="en-US" altLang="en-US">
                <a:solidFill>
                  <a:schemeClr val="tx1"/>
                </a:solidFill>
              </a:rPr>
              <a:t>ctrl</a:t>
            </a:r>
            <a:r>
              <a:rPr lang="zh-CN" altLang="en-US">
                <a:solidFill>
                  <a:schemeClr val="tx1"/>
                </a:solidFill>
              </a:rPr>
              <a:t>复选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用户信息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登出</a:t>
            </a:r>
          </a:p>
        </p:txBody>
      </p:sp>
      <p:sp>
        <p:nvSpPr>
          <p:cNvPr id="9" name="矩形 8"/>
          <p:cNvSpPr/>
          <p:nvPr/>
        </p:nvSpPr>
        <p:spPr>
          <a:xfrm>
            <a:off x="1307699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研究方向</a:t>
            </a: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670" y="4070350"/>
            <a:ext cx="87503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保存</a:t>
            </a:r>
          </a:p>
        </p:txBody>
      </p:sp>
      <p:sp>
        <p:nvSpPr>
          <p:cNvPr id="22" name="矩形 21"/>
          <p:cNvSpPr/>
          <p:nvPr/>
        </p:nvSpPr>
        <p:spPr>
          <a:xfrm>
            <a:off x="7238365" y="2129790"/>
            <a:ext cx="3166745" cy="3081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90" tIns="46990" rIns="46990" bIns="46990" rtlCol="0" anchor="t" anchorCtr="0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18095" y="224409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理论研究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640955" y="246634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-信息论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872095" y="267970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-</a:t>
            </a:r>
            <a:r>
              <a:rPr lang="zh-CN" altLang="en-US" sz="800"/>
              <a:t>经典信息论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218805" y="304482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经典信息论其他方向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894955" y="3234690"/>
            <a:ext cx="20161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-</a:t>
            </a:r>
            <a:r>
              <a:rPr lang="zh-CN" altLang="en-US" sz="800"/>
              <a:t>网络信息论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231505" y="28479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经典信息论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230870" y="3457575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网络信息论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262620" y="3689350"/>
            <a:ext cx="201612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网络信息论其他方向</a:t>
            </a:r>
          </a:p>
        </p:txBody>
      </p:sp>
      <p:sp>
        <p:nvSpPr>
          <p:cNvPr id="14" name="矩形 13"/>
          <p:cNvSpPr/>
          <p:nvPr/>
        </p:nvSpPr>
        <p:spPr>
          <a:xfrm>
            <a:off x="2924175" y="1823720"/>
            <a:ext cx="647700" cy="2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</a:t>
            </a:r>
          </a:p>
        </p:txBody>
      </p:sp>
      <p:sp>
        <p:nvSpPr>
          <p:cNvPr id="32" name="矩形 31"/>
          <p:cNvSpPr/>
          <p:nvPr/>
        </p:nvSpPr>
        <p:spPr>
          <a:xfrm>
            <a:off x="3613150" y="1836420"/>
            <a:ext cx="647700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删除</a:t>
            </a:r>
          </a:p>
        </p:txBody>
      </p:sp>
      <p:sp>
        <p:nvSpPr>
          <p:cNvPr id="33" name="矩形 32"/>
          <p:cNvSpPr/>
          <p:nvPr/>
        </p:nvSpPr>
        <p:spPr>
          <a:xfrm>
            <a:off x="2924175" y="2195195"/>
            <a:ext cx="19812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990850" y="2471420"/>
            <a:ext cx="75565" cy="76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3190875" y="2195195"/>
            <a:ext cx="0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537835" y="2110105"/>
            <a:ext cx="1007745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理论研究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软件类</a:t>
            </a: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硬件类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248660" y="2261870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00"/>
              <a:t>方向</a:t>
            </a:r>
          </a:p>
        </p:txBody>
      </p:sp>
      <p:sp>
        <p:nvSpPr>
          <p:cNvPr id="38" name="矩形 37"/>
          <p:cNvSpPr/>
          <p:nvPr/>
        </p:nvSpPr>
        <p:spPr>
          <a:xfrm>
            <a:off x="3676650" y="2328545"/>
            <a:ext cx="1066800" cy="85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176270" y="2503170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00"/>
              <a:t>关键字</a:t>
            </a:r>
          </a:p>
        </p:txBody>
      </p:sp>
      <p:sp>
        <p:nvSpPr>
          <p:cNvPr id="40" name="右箭头 39"/>
          <p:cNvSpPr/>
          <p:nvPr/>
        </p:nvSpPr>
        <p:spPr>
          <a:xfrm>
            <a:off x="4772660" y="2319020"/>
            <a:ext cx="695325" cy="95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591300" y="2357120"/>
            <a:ext cx="54292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975735" y="2619642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159885" y="2619642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350385" y="2619642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3797935" y="2619642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559935" y="2619642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908300" y="2979420"/>
            <a:ext cx="19812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2785" y="3046095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00"/>
              <a:t>方向</a:t>
            </a:r>
          </a:p>
        </p:txBody>
      </p:sp>
      <p:sp>
        <p:nvSpPr>
          <p:cNvPr id="53" name="矩形 52"/>
          <p:cNvSpPr/>
          <p:nvPr/>
        </p:nvSpPr>
        <p:spPr>
          <a:xfrm>
            <a:off x="3660775" y="3112770"/>
            <a:ext cx="1066800" cy="85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160395" y="3287395"/>
            <a:ext cx="523875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00"/>
              <a:t>关键字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395986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14401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33451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78206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544060" y="3347720"/>
            <a:ext cx="161925" cy="7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955925" y="3284220"/>
            <a:ext cx="75565" cy="76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3190875" y="2995295"/>
            <a:ext cx="0" cy="65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668630" y="2472924"/>
            <a:ext cx="1066800" cy="85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440" y="3727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145" y="3613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3613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</a:p>
        </p:txBody>
      </p:sp>
      <p:sp>
        <p:nvSpPr>
          <p:cNvPr id="7" name="矩形 6"/>
          <p:cNvSpPr/>
          <p:nvPr/>
        </p:nvSpPr>
        <p:spPr>
          <a:xfrm>
            <a:off x="3727450" y="3708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管理员</a:t>
            </a:r>
          </a:p>
        </p:txBody>
      </p:sp>
      <p:sp>
        <p:nvSpPr>
          <p:cNvPr id="8" name="矩形 7"/>
          <p:cNvSpPr/>
          <p:nvPr/>
        </p:nvSpPr>
        <p:spPr>
          <a:xfrm>
            <a:off x="4392930" y="3708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登出</a:t>
            </a:r>
          </a:p>
        </p:txBody>
      </p:sp>
      <p:sp>
        <p:nvSpPr>
          <p:cNvPr id="9" name="矩形 8"/>
          <p:cNvSpPr/>
          <p:nvPr/>
        </p:nvSpPr>
        <p:spPr>
          <a:xfrm>
            <a:off x="1172845" y="12026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6525" y="1731010"/>
            <a:ext cx="121666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个人信息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400810" y="21050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</a:p>
        </p:txBody>
      </p:sp>
      <p:sp>
        <p:nvSpPr>
          <p:cNvPr id="12" name="矩形 11"/>
          <p:cNvSpPr/>
          <p:nvPr/>
        </p:nvSpPr>
        <p:spPr>
          <a:xfrm>
            <a:off x="2757170" y="1739900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57170" y="1492885"/>
            <a:ext cx="655955" cy="24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密码修改</a:t>
            </a:r>
          </a:p>
        </p:txBody>
      </p:sp>
      <p:sp>
        <p:nvSpPr>
          <p:cNvPr id="15" name="矩形 14"/>
          <p:cNvSpPr/>
          <p:nvPr/>
        </p:nvSpPr>
        <p:spPr>
          <a:xfrm>
            <a:off x="3232785" y="232981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新密码</a:t>
            </a:r>
          </a:p>
        </p:txBody>
      </p:sp>
      <p:sp>
        <p:nvSpPr>
          <p:cNvPr id="16" name="矩形 15"/>
          <p:cNvSpPr/>
          <p:nvPr/>
        </p:nvSpPr>
        <p:spPr>
          <a:xfrm>
            <a:off x="3246120" y="283718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密码确认</a:t>
            </a:r>
          </a:p>
        </p:txBody>
      </p:sp>
      <p:sp>
        <p:nvSpPr>
          <p:cNvPr id="17" name="矩形 16"/>
          <p:cNvSpPr/>
          <p:nvPr/>
        </p:nvSpPr>
        <p:spPr>
          <a:xfrm>
            <a:off x="3251835" y="3451860"/>
            <a:ext cx="1274445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保存</a:t>
            </a:r>
          </a:p>
        </p:txBody>
      </p:sp>
      <p:sp>
        <p:nvSpPr>
          <p:cNvPr id="18" name="矩形 17"/>
          <p:cNvSpPr/>
          <p:nvPr/>
        </p:nvSpPr>
        <p:spPr>
          <a:xfrm>
            <a:off x="1394460" y="25368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</a:p>
        </p:txBody>
      </p:sp>
      <p:sp>
        <p:nvSpPr>
          <p:cNvPr id="19" name="矩形 18"/>
          <p:cNvSpPr/>
          <p:nvPr/>
        </p:nvSpPr>
        <p:spPr>
          <a:xfrm>
            <a:off x="6225540" y="34734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40245" y="345440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39610" y="345440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</a:p>
        </p:txBody>
      </p:sp>
      <p:sp>
        <p:nvSpPr>
          <p:cNvPr id="22" name="矩形 21"/>
          <p:cNvSpPr/>
          <p:nvPr/>
        </p:nvSpPr>
        <p:spPr>
          <a:xfrm>
            <a:off x="9607550" y="354965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管理员</a:t>
            </a:r>
          </a:p>
        </p:txBody>
      </p:sp>
      <p:sp>
        <p:nvSpPr>
          <p:cNvPr id="23" name="矩形 22"/>
          <p:cNvSpPr/>
          <p:nvPr/>
        </p:nvSpPr>
        <p:spPr>
          <a:xfrm>
            <a:off x="10273030" y="354965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登出</a:t>
            </a:r>
          </a:p>
        </p:txBody>
      </p:sp>
      <p:sp>
        <p:nvSpPr>
          <p:cNvPr id="24" name="矩形 23"/>
          <p:cNvSpPr/>
          <p:nvPr/>
        </p:nvSpPr>
        <p:spPr>
          <a:xfrm>
            <a:off x="7052945" y="1177290"/>
            <a:ext cx="3975100" cy="4440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86625" y="171513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</a:p>
        </p:txBody>
      </p:sp>
      <p:sp>
        <p:nvSpPr>
          <p:cNvPr id="26" name="矩形 25"/>
          <p:cNvSpPr/>
          <p:nvPr/>
        </p:nvSpPr>
        <p:spPr>
          <a:xfrm>
            <a:off x="7280910" y="2089150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信息导入</a:t>
            </a:r>
          </a:p>
        </p:txBody>
      </p:sp>
      <p:sp>
        <p:nvSpPr>
          <p:cNvPr id="27" name="矩形 26"/>
          <p:cNvSpPr/>
          <p:nvPr/>
        </p:nvSpPr>
        <p:spPr>
          <a:xfrm>
            <a:off x="8637270" y="1724025"/>
            <a:ext cx="2235200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41510" y="187579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42120" y="2245360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保存</a:t>
            </a:r>
          </a:p>
        </p:txBody>
      </p:sp>
      <p:sp>
        <p:nvSpPr>
          <p:cNvPr id="32" name="矩形 31"/>
          <p:cNvSpPr/>
          <p:nvPr/>
        </p:nvSpPr>
        <p:spPr>
          <a:xfrm>
            <a:off x="7274560" y="25209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687435" y="1852295"/>
            <a:ext cx="951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学生信息</a:t>
            </a:r>
          </a:p>
        </p:txBody>
      </p:sp>
      <p:sp>
        <p:nvSpPr>
          <p:cNvPr id="34" name="矩形 33"/>
          <p:cNvSpPr/>
          <p:nvPr/>
        </p:nvSpPr>
        <p:spPr>
          <a:xfrm>
            <a:off x="10267950" y="1871345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上传</a:t>
            </a:r>
          </a:p>
        </p:txBody>
      </p:sp>
      <p:sp>
        <p:nvSpPr>
          <p:cNvPr id="47" name="矩形 46"/>
          <p:cNvSpPr/>
          <p:nvPr/>
        </p:nvSpPr>
        <p:spPr>
          <a:xfrm>
            <a:off x="9544685" y="253619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345295" y="2905760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保存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690610" y="2512695"/>
            <a:ext cx="951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教师信息</a:t>
            </a:r>
          </a:p>
        </p:txBody>
      </p:sp>
      <p:sp>
        <p:nvSpPr>
          <p:cNvPr id="50" name="矩形 49"/>
          <p:cNvSpPr/>
          <p:nvPr/>
        </p:nvSpPr>
        <p:spPr>
          <a:xfrm>
            <a:off x="9554210" y="3250565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54820" y="3620135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8700135" y="3227070"/>
            <a:ext cx="9518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团队信息</a:t>
            </a:r>
          </a:p>
        </p:txBody>
      </p:sp>
      <p:sp>
        <p:nvSpPr>
          <p:cNvPr id="53" name="矩形 52"/>
          <p:cNvSpPr/>
          <p:nvPr/>
        </p:nvSpPr>
        <p:spPr>
          <a:xfrm>
            <a:off x="10252075" y="2541270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上传</a:t>
            </a:r>
          </a:p>
        </p:txBody>
      </p:sp>
      <p:sp>
        <p:nvSpPr>
          <p:cNvPr id="54" name="矩形 53"/>
          <p:cNvSpPr/>
          <p:nvPr/>
        </p:nvSpPr>
        <p:spPr>
          <a:xfrm>
            <a:off x="10271125" y="3255645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上传</a:t>
            </a:r>
          </a:p>
        </p:txBody>
      </p:sp>
      <p:sp>
        <p:nvSpPr>
          <p:cNvPr id="77" name="矩形 76"/>
          <p:cNvSpPr/>
          <p:nvPr/>
        </p:nvSpPr>
        <p:spPr>
          <a:xfrm>
            <a:off x="1378585" y="334010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</a:p>
        </p:txBody>
      </p:sp>
      <p:sp>
        <p:nvSpPr>
          <p:cNvPr id="78" name="矩形 77"/>
          <p:cNvSpPr/>
          <p:nvPr/>
        </p:nvSpPr>
        <p:spPr>
          <a:xfrm>
            <a:off x="7277735" y="34004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</a:p>
        </p:txBody>
      </p:sp>
      <p:sp>
        <p:nvSpPr>
          <p:cNvPr id="79" name="矩形 78"/>
          <p:cNvSpPr/>
          <p:nvPr/>
        </p:nvSpPr>
        <p:spPr>
          <a:xfrm>
            <a:off x="1381760" y="2943225"/>
            <a:ext cx="1377482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关键字维护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280909" y="2984500"/>
            <a:ext cx="1421933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关键字维护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81940" y="147320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96645" y="14541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96010" y="14541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</a:p>
        </p:txBody>
      </p:sp>
      <p:sp>
        <p:nvSpPr>
          <p:cNvPr id="22" name="矩形 21"/>
          <p:cNvSpPr/>
          <p:nvPr/>
        </p:nvSpPr>
        <p:spPr>
          <a:xfrm>
            <a:off x="3663950" y="15494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管理员</a:t>
            </a:r>
          </a:p>
        </p:txBody>
      </p:sp>
      <p:sp>
        <p:nvSpPr>
          <p:cNvPr id="23" name="矩形 22"/>
          <p:cNvSpPr/>
          <p:nvPr/>
        </p:nvSpPr>
        <p:spPr>
          <a:xfrm>
            <a:off x="4329430" y="15494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登出</a:t>
            </a:r>
          </a:p>
        </p:txBody>
      </p:sp>
      <p:sp>
        <p:nvSpPr>
          <p:cNvPr id="25" name="矩形 24"/>
          <p:cNvSpPr/>
          <p:nvPr/>
        </p:nvSpPr>
        <p:spPr>
          <a:xfrm>
            <a:off x="1343025" y="151511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</a:p>
        </p:txBody>
      </p:sp>
      <p:sp>
        <p:nvSpPr>
          <p:cNvPr id="26" name="矩形 25"/>
          <p:cNvSpPr/>
          <p:nvPr/>
        </p:nvSpPr>
        <p:spPr>
          <a:xfrm>
            <a:off x="1337310" y="18891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</a:p>
        </p:txBody>
      </p:sp>
      <p:sp>
        <p:nvSpPr>
          <p:cNvPr id="27" name="矩形 26"/>
          <p:cNvSpPr/>
          <p:nvPr/>
        </p:nvSpPr>
        <p:spPr>
          <a:xfrm>
            <a:off x="2694305" y="1524635"/>
            <a:ext cx="2348865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30960" y="2320925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信息管理</a:t>
            </a:r>
          </a:p>
        </p:txBody>
      </p:sp>
      <p:sp>
        <p:nvSpPr>
          <p:cNvPr id="77" name="矩形 76"/>
          <p:cNvSpPr/>
          <p:nvPr/>
        </p:nvSpPr>
        <p:spPr>
          <a:xfrm>
            <a:off x="1321435" y="314960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</a:p>
        </p:txBody>
      </p:sp>
      <p:sp>
        <p:nvSpPr>
          <p:cNvPr id="28" name="矩形 27"/>
          <p:cNvSpPr/>
          <p:nvPr/>
        </p:nvSpPr>
        <p:spPr>
          <a:xfrm>
            <a:off x="2700020" y="1273810"/>
            <a:ext cx="655955" cy="24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学生信息</a:t>
            </a:r>
          </a:p>
        </p:txBody>
      </p:sp>
      <p:sp>
        <p:nvSpPr>
          <p:cNvPr id="30" name="矩形 29"/>
          <p:cNvSpPr/>
          <p:nvPr/>
        </p:nvSpPr>
        <p:spPr>
          <a:xfrm>
            <a:off x="3369945" y="127698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教师信息</a:t>
            </a:r>
          </a:p>
        </p:txBody>
      </p:sp>
      <p:sp>
        <p:nvSpPr>
          <p:cNvPr id="41" name="矩形 40"/>
          <p:cNvSpPr/>
          <p:nvPr/>
        </p:nvSpPr>
        <p:spPr>
          <a:xfrm>
            <a:off x="4049395" y="1280160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团队信息</a:t>
            </a:r>
          </a:p>
        </p:txBody>
      </p:sp>
      <p:sp>
        <p:nvSpPr>
          <p:cNvPr id="79" name="矩形 78"/>
          <p:cNvSpPr/>
          <p:nvPr/>
        </p:nvSpPr>
        <p:spPr>
          <a:xfrm>
            <a:off x="1315084" y="2733675"/>
            <a:ext cx="1379989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关键</a:t>
            </a:r>
            <a:r>
              <a:rPr lang="zh-CN" altLang="en-US" dirty="0" smtClean="0">
                <a:solidFill>
                  <a:schemeClr val="tx1"/>
                </a:solidFill>
              </a:rPr>
              <a:t>字维护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801620" y="1762125"/>
            <a:ext cx="260921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800" dirty="0"/>
              <a:t>id </a:t>
            </a:r>
            <a:r>
              <a:rPr lang="en-US" altLang="en-US" sz="800" dirty="0" smtClean="0"/>
              <a:t> </a:t>
            </a:r>
            <a:r>
              <a:rPr lang="zh-CN" altLang="en-US" sz="800" dirty="0" smtClean="0"/>
              <a:t>学号</a:t>
            </a:r>
            <a:r>
              <a:rPr lang="en-US" altLang="en-US" sz="800" dirty="0" smtClean="0"/>
              <a:t>   </a:t>
            </a:r>
            <a:r>
              <a:rPr lang="zh-CN" altLang="en-US" sz="800" dirty="0"/>
              <a:t>姓名     论文题目      类型 </a:t>
            </a:r>
            <a:r>
              <a:rPr lang="zh-CN" altLang="en-US" sz="800" dirty="0" smtClean="0"/>
              <a:t>  研究方向</a:t>
            </a:r>
            <a:endParaRPr lang="zh-CN" altLang="en-US" sz="8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914650" y="2000250"/>
            <a:ext cx="195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785110" y="2098675"/>
            <a:ext cx="289433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     </a:t>
            </a:r>
            <a:r>
              <a:rPr lang="zh-CN" altLang="en-US" sz="800" dirty="0"/>
              <a:t>张三      信息基础    信息论    关键字</a:t>
            </a:r>
            <a:r>
              <a:rPr lang="zh-CN" altLang="en-US" sz="800" dirty="0" smtClean="0"/>
              <a:t>。。</a:t>
            </a:r>
            <a:endParaRPr lang="en-US" altLang="zh-CN" sz="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2788920" y="2368550"/>
            <a:ext cx="313245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     </a:t>
            </a:r>
            <a:r>
              <a:rPr lang="zh-CN" altLang="en-US" sz="800" dirty="0"/>
              <a:t>张三      信息基础    信息论    关键字</a:t>
            </a:r>
            <a:r>
              <a:rPr lang="zh-CN" altLang="en-US" sz="800" dirty="0" smtClean="0"/>
              <a:t>。。</a:t>
            </a:r>
            <a:endParaRPr lang="en-US" altLang="zh-CN" sz="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2779395" y="2644775"/>
            <a:ext cx="292290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     </a:t>
            </a:r>
            <a:r>
              <a:rPr lang="zh-CN" altLang="en-US" sz="800" dirty="0"/>
              <a:t>张三      信息基础    信息论    关键字</a:t>
            </a:r>
            <a:r>
              <a:rPr lang="zh-CN" altLang="en-US" sz="800" dirty="0" smtClean="0"/>
              <a:t>。。</a:t>
            </a:r>
            <a:endParaRPr lang="en-US" altLang="zh-CN" sz="800" dirty="0"/>
          </a:p>
        </p:txBody>
      </p:sp>
      <p:sp>
        <p:nvSpPr>
          <p:cNvPr id="55" name="矩形 54"/>
          <p:cNvSpPr/>
          <p:nvPr/>
        </p:nvSpPr>
        <p:spPr>
          <a:xfrm>
            <a:off x="6219190" y="140970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005320" y="129540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04685" y="129540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</a:p>
        </p:txBody>
      </p:sp>
      <p:sp>
        <p:nvSpPr>
          <p:cNvPr id="58" name="矩形 57"/>
          <p:cNvSpPr/>
          <p:nvPr/>
        </p:nvSpPr>
        <p:spPr>
          <a:xfrm>
            <a:off x="9572625" y="139065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管理员</a:t>
            </a:r>
          </a:p>
        </p:txBody>
      </p:sp>
      <p:sp>
        <p:nvSpPr>
          <p:cNvPr id="59" name="矩形 58"/>
          <p:cNvSpPr/>
          <p:nvPr/>
        </p:nvSpPr>
        <p:spPr>
          <a:xfrm>
            <a:off x="10238105" y="139065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登出</a:t>
            </a:r>
          </a:p>
        </p:txBody>
      </p:sp>
      <p:sp>
        <p:nvSpPr>
          <p:cNvPr id="60" name="矩形 59"/>
          <p:cNvSpPr/>
          <p:nvPr/>
        </p:nvSpPr>
        <p:spPr>
          <a:xfrm>
            <a:off x="7251700" y="149923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</a:p>
        </p:txBody>
      </p:sp>
      <p:sp>
        <p:nvSpPr>
          <p:cNvPr id="61" name="矩形 60"/>
          <p:cNvSpPr/>
          <p:nvPr/>
        </p:nvSpPr>
        <p:spPr>
          <a:xfrm>
            <a:off x="7245985" y="18732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</a:p>
        </p:txBody>
      </p:sp>
      <p:sp>
        <p:nvSpPr>
          <p:cNvPr id="62" name="矩形 61"/>
          <p:cNvSpPr/>
          <p:nvPr/>
        </p:nvSpPr>
        <p:spPr>
          <a:xfrm>
            <a:off x="8602980" y="1508760"/>
            <a:ext cx="2348865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239635" y="2305050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信息管理</a:t>
            </a:r>
          </a:p>
        </p:txBody>
      </p:sp>
      <p:sp>
        <p:nvSpPr>
          <p:cNvPr id="64" name="矩形 63"/>
          <p:cNvSpPr/>
          <p:nvPr/>
        </p:nvSpPr>
        <p:spPr>
          <a:xfrm>
            <a:off x="7230110" y="31337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</a:p>
        </p:txBody>
      </p:sp>
      <p:sp>
        <p:nvSpPr>
          <p:cNvPr id="65" name="矩形 64"/>
          <p:cNvSpPr/>
          <p:nvPr/>
        </p:nvSpPr>
        <p:spPr>
          <a:xfrm>
            <a:off x="8608695" y="125793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800">
                <a:solidFill>
                  <a:schemeClr val="tx1"/>
                </a:solidFill>
              </a:rPr>
              <a:t>学生信息</a:t>
            </a:r>
          </a:p>
        </p:txBody>
      </p:sp>
      <p:sp>
        <p:nvSpPr>
          <p:cNvPr id="66" name="矩形 65"/>
          <p:cNvSpPr/>
          <p:nvPr/>
        </p:nvSpPr>
        <p:spPr>
          <a:xfrm>
            <a:off x="9278620" y="1261110"/>
            <a:ext cx="655955" cy="247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</a:rPr>
              <a:t>教师信息</a:t>
            </a:r>
          </a:p>
        </p:txBody>
      </p:sp>
      <p:sp>
        <p:nvSpPr>
          <p:cNvPr id="67" name="矩形 66"/>
          <p:cNvSpPr/>
          <p:nvPr/>
        </p:nvSpPr>
        <p:spPr>
          <a:xfrm>
            <a:off x="9958070" y="126428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团队信息</a:t>
            </a:r>
          </a:p>
        </p:txBody>
      </p:sp>
      <p:sp>
        <p:nvSpPr>
          <p:cNvPr id="68" name="矩形 67"/>
          <p:cNvSpPr/>
          <p:nvPr/>
        </p:nvSpPr>
        <p:spPr>
          <a:xfrm>
            <a:off x="7223759" y="2717800"/>
            <a:ext cx="1422935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关键字维护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719185" y="1746250"/>
            <a:ext cx="291465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    </a:t>
            </a:r>
            <a:r>
              <a:rPr lang="zh-CN" sz="800" dirty="0"/>
              <a:t>姓名      </a:t>
            </a:r>
            <a:r>
              <a:rPr lang="zh-CN" altLang="en-US" sz="800" dirty="0" smtClean="0"/>
              <a:t>工号</a:t>
            </a:r>
            <a:r>
              <a:rPr lang="zh-CN" sz="800" dirty="0" smtClean="0"/>
              <a:t>      </a:t>
            </a:r>
            <a:r>
              <a:rPr lang="zh-CN" altLang="en-US" sz="800" dirty="0" smtClean="0"/>
              <a:t>工作单位 </a:t>
            </a:r>
            <a:r>
              <a:rPr lang="zh-CN" sz="800" dirty="0" smtClean="0"/>
              <a:t>                   </a:t>
            </a:r>
            <a:r>
              <a:rPr lang="zh-CN" sz="800" dirty="0"/>
              <a:t>研究方</a:t>
            </a:r>
            <a:r>
              <a:rPr lang="zh-CN" sz="800" dirty="0" smtClean="0"/>
              <a:t>向</a:t>
            </a:r>
            <a:endParaRPr lang="en-US" altLang="zh-CN" sz="8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8823325" y="1984375"/>
            <a:ext cx="195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669722" y="2241216"/>
            <a:ext cx="65659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     </a:t>
            </a:r>
            <a:r>
              <a:rPr lang="zh-CN" altLang="en-US" sz="800" dirty="0"/>
              <a:t>张三      </a:t>
            </a:r>
            <a:endParaRPr lang="en-US" altLang="zh-CN" sz="800" dirty="0"/>
          </a:p>
        </p:txBody>
      </p:sp>
      <p:sp>
        <p:nvSpPr>
          <p:cNvPr id="74" name="矩形 73"/>
          <p:cNvSpPr/>
          <p:nvPr/>
        </p:nvSpPr>
        <p:spPr>
          <a:xfrm>
            <a:off x="2886075" y="1619250"/>
            <a:ext cx="44767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添加</a:t>
            </a:r>
          </a:p>
        </p:txBody>
      </p:sp>
      <p:sp>
        <p:nvSpPr>
          <p:cNvPr id="75" name="矩形 74"/>
          <p:cNvSpPr/>
          <p:nvPr/>
        </p:nvSpPr>
        <p:spPr>
          <a:xfrm>
            <a:off x="8785225" y="1555750"/>
            <a:ext cx="44767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添加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9286875" y="1990725"/>
            <a:ext cx="0" cy="1990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8871284" y="2457450"/>
            <a:ext cx="1976187" cy="5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0355178" y="2023812"/>
            <a:ext cx="137096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经典信息论，编码理论</a:t>
            </a:r>
            <a:endParaRPr lang="en-US" altLang="zh-CN" sz="800" dirty="0"/>
          </a:p>
        </p:txBody>
      </p:sp>
      <p:cxnSp>
        <p:nvCxnSpPr>
          <p:cNvPr id="87" name="直接连接符 86"/>
          <p:cNvCxnSpPr/>
          <p:nvPr/>
        </p:nvCxnSpPr>
        <p:spPr>
          <a:xfrm>
            <a:off x="8896350" y="1990725"/>
            <a:ext cx="0" cy="200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13690" y="64770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6" name="矩形 55"/>
          <p:cNvSpPr/>
          <p:nvPr/>
        </p:nvSpPr>
        <p:spPr>
          <a:xfrm>
            <a:off x="1099820" y="6286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99185" y="6286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</a:p>
        </p:txBody>
      </p:sp>
      <p:sp>
        <p:nvSpPr>
          <p:cNvPr id="58" name="矩形 57"/>
          <p:cNvSpPr/>
          <p:nvPr/>
        </p:nvSpPr>
        <p:spPr>
          <a:xfrm>
            <a:off x="3667125" y="7239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管理员</a:t>
            </a:r>
          </a:p>
        </p:txBody>
      </p:sp>
      <p:sp>
        <p:nvSpPr>
          <p:cNvPr id="59" name="矩形 58"/>
          <p:cNvSpPr/>
          <p:nvPr/>
        </p:nvSpPr>
        <p:spPr>
          <a:xfrm>
            <a:off x="4332605" y="7239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登出</a:t>
            </a:r>
          </a:p>
        </p:txBody>
      </p:sp>
      <p:sp>
        <p:nvSpPr>
          <p:cNvPr id="60" name="矩形 59"/>
          <p:cNvSpPr/>
          <p:nvPr/>
        </p:nvSpPr>
        <p:spPr>
          <a:xfrm>
            <a:off x="1346200" y="143256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</a:p>
        </p:txBody>
      </p:sp>
      <p:sp>
        <p:nvSpPr>
          <p:cNvPr id="61" name="矩形 60"/>
          <p:cNvSpPr/>
          <p:nvPr/>
        </p:nvSpPr>
        <p:spPr>
          <a:xfrm>
            <a:off x="1340485" y="18065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</a:p>
        </p:txBody>
      </p:sp>
      <p:sp>
        <p:nvSpPr>
          <p:cNvPr id="62" name="矩形 61"/>
          <p:cNvSpPr/>
          <p:nvPr/>
        </p:nvSpPr>
        <p:spPr>
          <a:xfrm>
            <a:off x="2697480" y="1442085"/>
            <a:ext cx="2348865" cy="4373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334135" y="22383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</a:p>
        </p:txBody>
      </p:sp>
      <p:sp>
        <p:nvSpPr>
          <p:cNvPr id="64" name="矩形 63"/>
          <p:cNvSpPr/>
          <p:nvPr/>
        </p:nvSpPr>
        <p:spPr>
          <a:xfrm>
            <a:off x="1324610" y="30670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</a:p>
        </p:txBody>
      </p:sp>
      <p:sp>
        <p:nvSpPr>
          <p:cNvPr id="65" name="矩形 64"/>
          <p:cNvSpPr/>
          <p:nvPr/>
        </p:nvSpPr>
        <p:spPr>
          <a:xfrm>
            <a:off x="2703195" y="1191260"/>
            <a:ext cx="655955" cy="247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</a:rPr>
              <a:t>导入</a:t>
            </a:r>
          </a:p>
        </p:txBody>
      </p:sp>
      <p:sp>
        <p:nvSpPr>
          <p:cNvPr id="68" name="矩形 67"/>
          <p:cNvSpPr/>
          <p:nvPr/>
        </p:nvSpPr>
        <p:spPr>
          <a:xfrm>
            <a:off x="1318260" y="2651125"/>
            <a:ext cx="1336708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关键字维护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21087" y="2734210"/>
            <a:ext cx="1255395" cy="237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1697" y="3103780"/>
            <a:ext cx="833755" cy="18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保存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81997" y="2141220"/>
            <a:ext cx="21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研究方</a:t>
            </a:r>
            <a:r>
              <a:rPr lang="zh-CN" altLang="zh-CN" sz="1400" dirty="0" smtClean="0"/>
              <a:t>向</a:t>
            </a:r>
            <a:r>
              <a:rPr lang="zh-CN" altLang="en-US" sz="1400" dirty="0" smtClean="0"/>
              <a:t>及关键字</a:t>
            </a:r>
            <a:r>
              <a:rPr lang="zh-CN" altLang="zh-CN" sz="1400" dirty="0" smtClean="0"/>
              <a:t>导</a:t>
            </a:r>
            <a:r>
              <a:rPr lang="zh-CN" altLang="zh-CN" sz="1400" dirty="0"/>
              <a:t>入</a:t>
            </a:r>
          </a:p>
        </p:txBody>
      </p:sp>
      <p:sp>
        <p:nvSpPr>
          <p:cNvPr id="13" name="矩形 12"/>
          <p:cNvSpPr/>
          <p:nvPr/>
        </p:nvSpPr>
        <p:spPr>
          <a:xfrm>
            <a:off x="3947527" y="2729765"/>
            <a:ext cx="5524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上传</a:t>
            </a:r>
          </a:p>
        </p:txBody>
      </p:sp>
      <p:sp>
        <p:nvSpPr>
          <p:cNvPr id="14" name="矩形 13"/>
          <p:cNvSpPr/>
          <p:nvPr/>
        </p:nvSpPr>
        <p:spPr>
          <a:xfrm>
            <a:off x="3392170" y="119443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800">
                <a:solidFill>
                  <a:schemeClr val="tx1"/>
                </a:solidFill>
              </a:rPr>
              <a:t>列表</a:t>
            </a:r>
          </a:p>
        </p:txBody>
      </p:sp>
      <p:sp>
        <p:nvSpPr>
          <p:cNvPr id="28" name="矩形 27"/>
          <p:cNvSpPr/>
          <p:nvPr/>
        </p:nvSpPr>
        <p:spPr>
          <a:xfrm>
            <a:off x="6222365" y="48895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989445" y="66040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88810" y="66040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</a:p>
        </p:txBody>
      </p:sp>
      <p:sp>
        <p:nvSpPr>
          <p:cNvPr id="35" name="矩形 34"/>
          <p:cNvSpPr/>
          <p:nvPr/>
        </p:nvSpPr>
        <p:spPr>
          <a:xfrm>
            <a:off x="9556750" y="75565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管理员</a:t>
            </a:r>
          </a:p>
        </p:txBody>
      </p:sp>
      <p:sp>
        <p:nvSpPr>
          <p:cNvPr id="36" name="矩形 35"/>
          <p:cNvSpPr/>
          <p:nvPr/>
        </p:nvSpPr>
        <p:spPr>
          <a:xfrm>
            <a:off x="10222230" y="75565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登出</a:t>
            </a:r>
          </a:p>
        </p:txBody>
      </p:sp>
      <p:sp>
        <p:nvSpPr>
          <p:cNvPr id="37" name="矩形 36"/>
          <p:cNvSpPr/>
          <p:nvPr/>
        </p:nvSpPr>
        <p:spPr>
          <a:xfrm>
            <a:off x="7235825" y="143573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</a:p>
        </p:txBody>
      </p:sp>
      <p:sp>
        <p:nvSpPr>
          <p:cNvPr id="38" name="矩形 37"/>
          <p:cNvSpPr/>
          <p:nvPr/>
        </p:nvSpPr>
        <p:spPr>
          <a:xfrm>
            <a:off x="7230110" y="18097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</a:p>
        </p:txBody>
      </p:sp>
      <p:sp>
        <p:nvSpPr>
          <p:cNvPr id="39" name="矩形 38"/>
          <p:cNvSpPr/>
          <p:nvPr/>
        </p:nvSpPr>
        <p:spPr>
          <a:xfrm>
            <a:off x="8587740" y="1445895"/>
            <a:ext cx="2348865" cy="362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223760" y="224155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</a:p>
        </p:txBody>
      </p:sp>
      <p:sp>
        <p:nvSpPr>
          <p:cNvPr id="41" name="矩形 40"/>
          <p:cNvSpPr/>
          <p:nvPr/>
        </p:nvSpPr>
        <p:spPr>
          <a:xfrm>
            <a:off x="7214235" y="30702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匹配结果</a:t>
            </a:r>
          </a:p>
        </p:txBody>
      </p:sp>
      <p:sp>
        <p:nvSpPr>
          <p:cNvPr id="42" name="矩形 41"/>
          <p:cNvSpPr/>
          <p:nvPr/>
        </p:nvSpPr>
        <p:spPr>
          <a:xfrm>
            <a:off x="8592820" y="1194435"/>
            <a:ext cx="655955" cy="24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导入</a:t>
            </a:r>
          </a:p>
        </p:txBody>
      </p:sp>
      <p:sp>
        <p:nvSpPr>
          <p:cNvPr id="43" name="矩形 42"/>
          <p:cNvSpPr/>
          <p:nvPr/>
        </p:nvSpPr>
        <p:spPr>
          <a:xfrm>
            <a:off x="7207885" y="2654300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关键字</a:t>
            </a:r>
          </a:p>
        </p:txBody>
      </p:sp>
      <p:sp>
        <p:nvSpPr>
          <p:cNvPr id="48" name="矩形 47"/>
          <p:cNvSpPr/>
          <p:nvPr/>
        </p:nvSpPr>
        <p:spPr>
          <a:xfrm>
            <a:off x="9281795" y="1197610"/>
            <a:ext cx="655955" cy="247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800">
                <a:solidFill>
                  <a:schemeClr val="bg1"/>
                </a:solidFill>
              </a:rPr>
              <a:t>列表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611235" y="1638300"/>
            <a:ext cx="260858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1</a:t>
            </a:r>
            <a:r>
              <a:rPr lang="zh-CN" altLang="en-US" sz="800"/>
              <a:t>级研究方向        </a:t>
            </a:r>
            <a:r>
              <a:rPr lang="en-US" altLang="zh-CN" sz="800"/>
              <a:t>2</a:t>
            </a:r>
            <a:r>
              <a:rPr lang="zh-CN" altLang="en-US" sz="800"/>
              <a:t>级研究方向           关键字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604885" y="2060575"/>
            <a:ext cx="260858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信息论                     </a:t>
            </a:r>
            <a:r>
              <a:rPr lang="zh-CN" sz="800"/>
              <a:t>经典信息论</a:t>
            </a:r>
            <a:r>
              <a:rPr lang="zh-CN" altLang="en-US" sz="800"/>
              <a:t>        关键字</a:t>
            </a:r>
            <a:r>
              <a:rPr lang="en-US" altLang="zh-CN" sz="800"/>
              <a:t>1</a:t>
            </a:r>
            <a:r>
              <a:rPr lang="zh-CN" altLang="en-US" sz="800"/>
              <a:t>，关键字</a:t>
            </a:r>
            <a:r>
              <a:rPr lang="en-US" altLang="zh-CN" sz="800"/>
              <a:t>2..</a:t>
            </a:r>
            <a:endParaRPr lang="zh-CN" altLang="en-US" sz="800"/>
          </a:p>
        </p:txBody>
      </p:sp>
      <p:cxnSp>
        <p:nvCxnSpPr>
          <p:cNvPr id="72" name="直接连接符 71"/>
          <p:cNvCxnSpPr/>
          <p:nvPr/>
        </p:nvCxnSpPr>
        <p:spPr>
          <a:xfrm>
            <a:off x="8591550" y="1914525"/>
            <a:ext cx="2381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772525" y="3371850"/>
            <a:ext cx="196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657099" y="4740943"/>
            <a:ext cx="44767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添加</a:t>
            </a:r>
          </a:p>
        </p:txBody>
      </p:sp>
      <p:sp>
        <p:nvSpPr>
          <p:cNvPr id="49" name="矩形 48"/>
          <p:cNvSpPr/>
          <p:nvPr/>
        </p:nvSpPr>
        <p:spPr>
          <a:xfrm>
            <a:off x="3657099" y="3550953"/>
            <a:ext cx="1104900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800">
              <a:solidFill>
                <a:schemeClr val="tx1"/>
              </a:solidFill>
            </a:endParaRPr>
          </a:p>
        </p:txBody>
      </p:sp>
      <p:sp>
        <p:nvSpPr>
          <p:cNvPr id="50" name="文本框 78"/>
          <p:cNvSpPr txBox="1"/>
          <p:nvPr/>
        </p:nvSpPr>
        <p:spPr>
          <a:xfrm>
            <a:off x="2857634" y="3550318"/>
            <a:ext cx="102806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ym typeface="+mn-ea"/>
              </a:rPr>
              <a:t>1</a:t>
            </a:r>
            <a:r>
              <a:rPr lang="zh-CN" altLang="en-US" sz="800" dirty="0">
                <a:sym typeface="+mn-ea"/>
              </a:rPr>
              <a:t>级研究方向</a:t>
            </a:r>
            <a:endParaRPr lang="zh-CN" altLang="en-US" sz="800" dirty="0"/>
          </a:p>
        </p:txBody>
      </p:sp>
      <p:sp>
        <p:nvSpPr>
          <p:cNvPr id="51" name="矩形 50"/>
          <p:cNvSpPr/>
          <p:nvPr/>
        </p:nvSpPr>
        <p:spPr>
          <a:xfrm>
            <a:off x="3641224" y="3830353"/>
            <a:ext cx="1104900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800">
              <a:solidFill>
                <a:schemeClr val="tx1"/>
              </a:solidFill>
            </a:endParaRPr>
          </a:p>
        </p:txBody>
      </p:sp>
      <p:sp>
        <p:nvSpPr>
          <p:cNvPr id="52" name="文本框 90"/>
          <p:cNvSpPr txBox="1"/>
          <p:nvPr/>
        </p:nvSpPr>
        <p:spPr>
          <a:xfrm>
            <a:off x="2841759" y="3829718"/>
            <a:ext cx="102806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ym typeface="+mn-ea"/>
              </a:rPr>
              <a:t>2</a:t>
            </a:r>
            <a:r>
              <a:rPr lang="zh-CN" altLang="en-US" sz="800">
                <a:sym typeface="+mn-ea"/>
              </a:rPr>
              <a:t>级研究方向</a:t>
            </a:r>
            <a:endParaRPr lang="zh-CN" altLang="en-US" sz="800"/>
          </a:p>
        </p:txBody>
      </p:sp>
      <p:sp>
        <p:nvSpPr>
          <p:cNvPr id="66" name="文本框 91"/>
          <p:cNvSpPr txBox="1"/>
          <p:nvPr/>
        </p:nvSpPr>
        <p:spPr>
          <a:xfrm>
            <a:off x="2942724" y="4264693"/>
            <a:ext cx="7048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关键字</a:t>
            </a:r>
          </a:p>
        </p:txBody>
      </p:sp>
      <p:sp>
        <p:nvSpPr>
          <p:cNvPr id="67" name="矩形 66"/>
          <p:cNvSpPr/>
          <p:nvPr/>
        </p:nvSpPr>
        <p:spPr>
          <a:xfrm>
            <a:off x="3676149" y="4293268"/>
            <a:ext cx="1133475" cy="219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12193" y="5294395"/>
            <a:ext cx="1283870" cy="24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清空所有研究方向及关键字数据</a:t>
            </a:r>
            <a:endParaRPr lang="zh-CN" alt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13690" y="64770"/>
            <a:ext cx="5541010" cy="58375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99820" y="62865"/>
            <a:ext cx="3975100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99185" y="62865"/>
            <a:ext cx="1160145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</a:p>
        </p:txBody>
      </p:sp>
      <p:sp>
        <p:nvSpPr>
          <p:cNvPr id="58" name="矩形 57"/>
          <p:cNvSpPr/>
          <p:nvPr/>
        </p:nvSpPr>
        <p:spPr>
          <a:xfrm>
            <a:off x="3667125" y="72390"/>
            <a:ext cx="64643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管理员</a:t>
            </a:r>
          </a:p>
        </p:txBody>
      </p:sp>
      <p:sp>
        <p:nvSpPr>
          <p:cNvPr id="59" name="矩形 58"/>
          <p:cNvSpPr/>
          <p:nvPr/>
        </p:nvSpPr>
        <p:spPr>
          <a:xfrm>
            <a:off x="4332605" y="72390"/>
            <a:ext cx="608965" cy="60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登出</a:t>
            </a:r>
          </a:p>
        </p:txBody>
      </p:sp>
      <p:sp>
        <p:nvSpPr>
          <p:cNvPr id="60" name="矩形 59"/>
          <p:cNvSpPr/>
          <p:nvPr/>
        </p:nvSpPr>
        <p:spPr>
          <a:xfrm>
            <a:off x="1346200" y="1432560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个人信息</a:t>
            </a:r>
          </a:p>
        </p:txBody>
      </p:sp>
      <p:sp>
        <p:nvSpPr>
          <p:cNvPr id="61" name="矩形 60"/>
          <p:cNvSpPr/>
          <p:nvPr/>
        </p:nvSpPr>
        <p:spPr>
          <a:xfrm>
            <a:off x="1340485" y="18065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信息导入</a:t>
            </a:r>
          </a:p>
        </p:txBody>
      </p:sp>
      <p:sp>
        <p:nvSpPr>
          <p:cNvPr id="62" name="矩形 61"/>
          <p:cNvSpPr/>
          <p:nvPr/>
        </p:nvSpPr>
        <p:spPr>
          <a:xfrm>
            <a:off x="2697480" y="1442085"/>
            <a:ext cx="2348865" cy="276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334135" y="223837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信息管理</a:t>
            </a:r>
          </a:p>
        </p:txBody>
      </p:sp>
      <p:sp>
        <p:nvSpPr>
          <p:cNvPr id="64" name="矩形 63"/>
          <p:cNvSpPr/>
          <p:nvPr/>
        </p:nvSpPr>
        <p:spPr>
          <a:xfrm>
            <a:off x="1324610" y="3067050"/>
            <a:ext cx="1216660" cy="314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送审匹配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18260" y="2651125"/>
            <a:ext cx="121666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关键字</a:t>
            </a:r>
          </a:p>
        </p:txBody>
      </p:sp>
      <p:sp>
        <p:nvSpPr>
          <p:cNvPr id="74" name="矩形 73"/>
          <p:cNvSpPr/>
          <p:nvPr/>
        </p:nvSpPr>
        <p:spPr>
          <a:xfrm>
            <a:off x="2829560" y="1552575"/>
            <a:ext cx="106616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开始匹配</a:t>
            </a:r>
          </a:p>
        </p:txBody>
      </p:sp>
      <p:sp>
        <p:nvSpPr>
          <p:cNvPr id="5" name="矩形 4"/>
          <p:cNvSpPr/>
          <p:nvPr/>
        </p:nvSpPr>
        <p:spPr>
          <a:xfrm>
            <a:off x="2785811" y="3702718"/>
            <a:ext cx="143764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导出结果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57474" y="1866900"/>
            <a:ext cx="3815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学号     姓名        论</a:t>
            </a:r>
            <a:r>
              <a:rPr lang="zh-CN" altLang="en-US" sz="800" dirty="0" smtClean="0"/>
              <a:t>文题目             </a:t>
            </a:r>
            <a:r>
              <a:rPr lang="zh-CN" altLang="en-US" sz="800" dirty="0"/>
              <a:t>匹配老</a:t>
            </a:r>
            <a:r>
              <a:rPr lang="zh-CN" altLang="en-US" sz="800" dirty="0" smtClean="0"/>
              <a:t>师</a:t>
            </a:r>
            <a:r>
              <a:rPr lang="en-US" altLang="zh-CN" sz="800" dirty="0" smtClean="0"/>
              <a:t>1</a:t>
            </a:r>
            <a:r>
              <a:rPr lang="zh-CN" altLang="en-US" sz="800" dirty="0" smtClean="0"/>
              <a:t>   工号  工作单位      </a:t>
            </a:r>
            <a:r>
              <a:rPr lang="zh-CN" altLang="en-US" sz="800" dirty="0"/>
              <a:t>匹配</a:t>
            </a:r>
            <a:r>
              <a:rPr lang="zh-CN" altLang="en-US" sz="800" dirty="0" smtClean="0"/>
              <a:t>度     查看详细</a:t>
            </a:r>
            <a:endParaRPr lang="zh-CN" altLang="en-US" sz="800" dirty="0"/>
          </a:p>
        </p:txBody>
      </p:sp>
      <p:sp>
        <p:nvSpPr>
          <p:cNvPr id="8" name="文本框 7"/>
          <p:cNvSpPr txBox="1"/>
          <p:nvPr/>
        </p:nvSpPr>
        <p:spPr>
          <a:xfrm>
            <a:off x="2680970" y="2251075"/>
            <a:ext cx="23717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                                                                 </a:t>
            </a:r>
            <a:r>
              <a:rPr lang="zh-CN" altLang="en-US" sz="800" dirty="0" smtClean="0"/>
              <a:t>张</a:t>
            </a:r>
            <a:r>
              <a:rPr lang="zh-CN" altLang="en-US" sz="800" dirty="0"/>
              <a:t>三             </a:t>
            </a:r>
            <a:r>
              <a:rPr lang="en-US" altLang="zh-CN" sz="800" dirty="0"/>
              <a:t>89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5095" y="2501900"/>
            <a:ext cx="23717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                                                                  张四           </a:t>
            </a:r>
            <a:r>
              <a:rPr lang="en-US" altLang="zh-CN" sz="800" dirty="0"/>
              <a:t>89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733675" y="2162175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23522" y="1698758"/>
            <a:ext cx="2348865" cy="3547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6599822" y="3052512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7"/>
          <p:cNvSpPr txBox="1"/>
          <p:nvPr/>
        </p:nvSpPr>
        <p:spPr>
          <a:xfrm>
            <a:off x="6603265" y="1890128"/>
            <a:ext cx="237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学生信息</a:t>
            </a:r>
            <a:endParaRPr lang="en-US" altLang="zh-CN" sz="800" dirty="0" smtClean="0"/>
          </a:p>
          <a:p>
            <a:r>
              <a:rPr lang="zh-CN" altLang="en-US" sz="800" dirty="0" smtClean="0"/>
              <a:t>姓</a:t>
            </a:r>
            <a:r>
              <a:rPr lang="zh-CN" altLang="en-US" sz="800" dirty="0" smtClean="0"/>
              <a:t>名、学号、所属团队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学位论文信息</a:t>
            </a:r>
            <a:endParaRPr lang="en-US" altLang="zh-CN" sz="800" dirty="0" smtClean="0"/>
          </a:p>
          <a:p>
            <a:r>
              <a:rPr lang="zh-CN" altLang="en-US" sz="800" dirty="0" smtClean="0"/>
              <a:t>论</a:t>
            </a:r>
            <a:r>
              <a:rPr lang="zh-CN" altLang="en-US" sz="800" dirty="0" smtClean="0"/>
              <a:t>文题目：</a:t>
            </a:r>
            <a:endParaRPr lang="en-US" altLang="zh-CN" sz="800" dirty="0" smtClean="0"/>
          </a:p>
          <a:p>
            <a:r>
              <a:rPr lang="zh-CN" altLang="en-US" sz="800" dirty="0" smtClean="0"/>
              <a:t>论文类别：</a:t>
            </a:r>
            <a:endParaRPr lang="en-US" altLang="zh-CN" sz="800" dirty="0" smtClean="0"/>
          </a:p>
          <a:p>
            <a:r>
              <a:rPr lang="zh-CN" altLang="en-US" sz="800" dirty="0" smtClean="0"/>
              <a:t>论</a:t>
            </a:r>
            <a:r>
              <a:rPr lang="zh-CN" altLang="en-US" sz="800" dirty="0" smtClean="0"/>
              <a:t>文所属研究方向及关键字：</a:t>
            </a:r>
            <a:endParaRPr lang="en-US" altLang="zh-CN" sz="800" dirty="0" smtClean="0"/>
          </a:p>
          <a:p>
            <a:r>
              <a:rPr lang="zh-CN" altLang="en-US" sz="800" dirty="0" smtClean="0"/>
              <a:t>方</a:t>
            </a:r>
            <a:r>
              <a:rPr lang="zh-CN" altLang="en-US" sz="800" dirty="0" smtClean="0"/>
              <a:t>向</a:t>
            </a:r>
            <a:r>
              <a:rPr lang="en-US" altLang="zh-CN" sz="800" dirty="0" smtClean="0"/>
              <a:t>1</a:t>
            </a:r>
            <a:r>
              <a:rPr lang="zh-CN" altLang="en-US" sz="800" dirty="0" smtClean="0"/>
              <a:t>、关键字</a:t>
            </a:r>
            <a:endParaRPr lang="en-US" altLang="zh-CN" sz="800" dirty="0" smtClean="0"/>
          </a:p>
          <a:p>
            <a:r>
              <a:rPr lang="zh-CN" altLang="en-US" sz="800" dirty="0" smtClean="0"/>
              <a:t>方</a:t>
            </a:r>
            <a:r>
              <a:rPr lang="zh-CN" altLang="en-US" sz="800" dirty="0" smtClean="0"/>
              <a:t>向</a:t>
            </a:r>
            <a:r>
              <a:rPr lang="en-US" altLang="zh-CN" sz="800" dirty="0" smtClean="0"/>
              <a:t>2</a:t>
            </a:r>
            <a:r>
              <a:rPr lang="zh-CN" altLang="en-US" sz="800" dirty="0" smtClean="0"/>
              <a:t>、关键字</a:t>
            </a:r>
            <a:endParaRPr lang="en-US" altLang="zh-CN" sz="800" dirty="0" smtClean="0"/>
          </a:p>
          <a:p>
            <a:endParaRPr lang="en-US" altLang="zh-CN" sz="800" dirty="0"/>
          </a:p>
        </p:txBody>
      </p:sp>
      <p:sp>
        <p:nvSpPr>
          <p:cNvPr id="23" name="文本框 7"/>
          <p:cNvSpPr txBox="1"/>
          <p:nvPr/>
        </p:nvSpPr>
        <p:spPr>
          <a:xfrm>
            <a:off x="2688991" y="2387433"/>
            <a:ext cx="2371725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01</a:t>
            </a:r>
            <a:r>
              <a:rPr lang="zh-CN" altLang="en-US" sz="800" dirty="0" smtClean="0"/>
              <a:t>       王五            信息论</a:t>
            </a:r>
            <a:endParaRPr lang="en-US" altLang="zh-CN" sz="800" dirty="0"/>
          </a:p>
        </p:txBody>
      </p:sp>
      <p:sp>
        <p:nvSpPr>
          <p:cNvPr id="24" name="文本框 7"/>
          <p:cNvSpPr txBox="1"/>
          <p:nvPr/>
        </p:nvSpPr>
        <p:spPr>
          <a:xfrm>
            <a:off x="6603265" y="3053180"/>
            <a:ext cx="2371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匹配教师</a:t>
            </a:r>
            <a:r>
              <a:rPr lang="en-US" altLang="zh-CN" sz="800" dirty="0" smtClean="0"/>
              <a:t>1</a:t>
            </a:r>
          </a:p>
          <a:p>
            <a:r>
              <a:rPr lang="zh-CN" altLang="en-US" sz="800" dirty="0" smtClean="0"/>
              <a:t>姓名、工号、工作单位、所属团队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研</a:t>
            </a:r>
            <a:r>
              <a:rPr lang="zh-CN" altLang="en-US" sz="800" dirty="0" smtClean="0"/>
              <a:t>究方向：</a:t>
            </a:r>
            <a:endParaRPr lang="en-US" altLang="zh-CN" sz="800" dirty="0" smtClean="0"/>
          </a:p>
          <a:p>
            <a:r>
              <a:rPr lang="zh-CN" altLang="en-US" sz="800" dirty="0" smtClean="0"/>
              <a:t>方</a:t>
            </a:r>
            <a:r>
              <a:rPr lang="zh-CN" altLang="en-US" sz="800" dirty="0" smtClean="0"/>
              <a:t>向</a:t>
            </a:r>
            <a:r>
              <a:rPr lang="en-US" altLang="zh-CN" sz="800" dirty="0" smtClean="0"/>
              <a:t>1</a:t>
            </a:r>
            <a:r>
              <a:rPr lang="zh-CN" altLang="en-US" sz="800" dirty="0" smtClean="0"/>
              <a:t>、关键字</a:t>
            </a:r>
            <a:endParaRPr lang="en-US" altLang="zh-CN" sz="800" dirty="0" smtClean="0"/>
          </a:p>
          <a:p>
            <a:r>
              <a:rPr lang="zh-CN" altLang="en-US" sz="800" dirty="0" smtClean="0"/>
              <a:t>方</a:t>
            </a:r>
            <a:r>
              <a:rPr lang="zh-CN" altLang="en-US" sz="800" dirty="0" smtClean="0"/>
              <a:t>向</a:t>
            </a:r>
            <a:r>
              <a:rPr lang="en-US" altLang="zh-CN" sz="800" dirty="0" smtClean="0"/>
              <a:t>2</a:t>
            </a:r>
            <a:r>
              <a:rPr lang="zh-CN" altLang="en-US" sz="800" dirty="0" smtClean="0"/>
              <a:t>、关键字</a:t>
            </a:r>
            <a:endParaRPr lang="en-US" altLang="zh-CN" sz="800" dirty="0" smtClean="0"/>
          </a:p>
          <a:p>
            <a:r>
              <a:rPr lang="zh-CN" altLang="en-US" sz="800" dirty="0" smtClean="0"/>
              <a:t>方</a:t>
            </a:r>
            <a:r>
              <a:rPr lang="zh-CN" altLang="en-US" sz="800" dirty="0" smtClean="0"/>
              <a:t>向</a:t>
            </a:r>
            <a:r>
              <a:rPr lang="en-US" altLang="zh-CN" sz="800" dirty="0" smtClean="0"/>
              <a:t>3</a:t>
            </a:r>
            <a:r>
              <a:rPr lang="zh-CN" altLang="en-US" sz="800" dirty="0" smtClean="0"/>
              <a:t>、关键字</a:t>
            </a:r>
            <a:endParaRPr lang="en-US" altLang="zh-CN" sz="800" dirty="0"/>
          </a:p>
        </p:txBody>
      </p:sp>
      <p:sp>
        <p:nvSpPr>
          <p:cNvPr id="25" name="文本框 7"/>
          <p:cNvSpPr txBox="1"/>
          <p:nvPr/>
        </p:nvSpPr>
        <p:spPr>
          <a:xfrm>
            <a:off x="6619307" y="4111957"/>
            <a:ext cx="2371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匹配教师</a:t>
            </a:r>
            <a:r>
              <a:rPr lang="en-US" altLang="zh-CN" sz="800" dirty="0" smtClean="0"/>
              <a:t>2</a:t>
            </a:r>
          </a:p>
          <a:p>
            <a:r>
              <a:rPr lang="zh-CN" altLang="en-US" sz="800" dirty="0" smtClean="0"/>
              <a:t>姓名、工号、工作单位、所属团队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研</a:t>
            </a:r>
            <a:r>
              <a:rPr lang="zh-CN" altLang="en-US" sz="800" dirty="0" smtClean="0"/>
              <a:t>究方向：</a:t>
            </a:r>
            <a:endParaRPr lang="en-US" altLang="zh-CN" sz="800" dirty="0" smtClean="0"/>
          </a:p>
          <a:p>
            <a:r>
              <a:rPr lang="zh-CN" altLang="en-US" sz="800" dirty="0" smtClean="0"/>
              <a:t>方</a:t>
            </a:r>
            <a:r>
              <a:rPr lang="zh-CN" altLang="en-US" sz="800" dirty="0" smtClean="0"/>
              <a:t>向</a:t>
            </a:r>
            <a:r>
              <a:rPr lang="en-US" altLang="zh-CN" sz="800" dirty="0" smtClean="0"/>
              <a:t>1</a:t>
            </a:r>
            <a:r>
              <a:rPr lang="zh-CN" altLang="en-US" sz="800" dirty="0" smtClean="0"/>
              <a:t>、关键字</a:t>
            </a:r>
            <a:endParaRPr lang="en-US" altLang="zh-CN" sz="800" dirty="0" smtClean="0"/>
          </a:p>
          <a:p>
            <a:r>
              <a:rPr lang="zh-CN" altLang="en-US" sz="800" dirty="0" smtClean="0"/>
              <a:t>方</a:t>
            </a:r>
            <a:r>
              <a:rPr lang="zh-CN" altLang="en-US" sz="800" dirty="0" smtClean="0"/>
              <a:t>向</a:t>
            </a:r>
            <a:r>
              <a:rPr lang="en-US" altLang="zh-CN" sz="800" dirty="0" smtClean="0"/>
              <a:t>2</a:t>
            </a:r>
            <a:r>
              <a:rPr lang="zh-CN" altLang="en-US" sz="800" dirty="0" smtClean="0"/>
              <a:t>、关键字</a:t>
            </a:r>
            <a:endParaRPr lang="en-US" altLang="zh-CN" sz="800" dirty="0" smtClean="0"/>
          </a:p>
          <a:p>
            <a:r>
              <a:rPr lang="zh-CN" altLang="en-US" sz="800" dirty="0" smtClean="0"/>
              <a:t>方</a:t>
            </a:r>
            <a:r>
              <a:rPr lang="zh-CN" altLang="en-US" sz="800" dirty="0" smtClean="0"/>
              <a:t>向</a:t>
            </a:r>
            <a:r>
              <a:rPr lang="en-US" altLang="zh-CN" sz="800" dirty="0" smtClean="0"/>
              <a:t>3</a:t>
            </a:r>
            <a:r>
              <a:rPr lang="zh-CN" altLang="en-US" sz="800" dirty="0" smtClean="0"/>
              <a:t>、关键字</a:t>
            </a:r>
            <a:endParaRPr lang="en-US" altLang="zh-CN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937</Words>
  <Application>Microsoft Office PowerPoint</Application>
  <PresentationFormat>自定义</PresentationFormat>
  <Paragraphs>211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Soyal</dc:creator>
  <cp:lastModifiedBy>Administrator</cp:lastModifiedBy>
  <cp:revision>36</cp:revision>
  <dcterms:created xsi:type="dcterms:W3CDTF">2016-03-22T02:29:26Z</dcterms:created>
  <dcterms:modified xsi:type="dcterms:W3CDTF">2016-03-22T13:28:24Z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