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
      <p:font typeface="Sorts Mill Goudy"/>
      <p:regular r:id="rId22"/>
      <p:italic r:id="rId23"/>
    </p:embeddedFont>
    <p:embeddedFont>
      <p:font typeface="Open Sans Light"/>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GXmrMUaVsS6UioJQnNYwUIVkp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SortsMillGoudy-regular.fntdata"/><Relationship Id="rId21" Type="http://schemas.openxmlformats.org/officeDocument/2006/relationships/font" Target="fonts/Roboto-boldItalic.fntdata"/><Relationship Id="rId24" Type="http://schemas.openxmlformats.org/officeDocument/2006/relationships/font" Target="fonts/OpenSansLight-regular.fntdata"/><Relationship Id="rId23" Type="http://schemas.openxmlformats.org/officeDocument/2006/relationships/font" Target="fonts/SortsMillGoud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Light-italic.fntdata"/><Relationship Id="rId25" Type="http://schemas.openxmlformats.org/officeDocument/2006/relationships/font" Target="fonts/OpenSansLight-bold.fntdata"/><Relationship Id="rId28" Type="http://schemas.openxmlformats.org/officeDocument/2006/relationships/font" Target="fonts/OpenSans-regular.fntdata"/><Relationship Id="rId27" Type="http://schemas.openxmlformats.org/officeDocument/2006/relationships/font" Target="fonts/OpenSans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2219ad882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22219ad882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2219ad882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22219ad882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f659c132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1f659c132b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0ad68750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20ad68750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0e8c78ce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20e8c78ceb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0ad687508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220ad687508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0e8c78ceb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20e8c78ceb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idx="1" type="subTitle"/>
          </p:nvPr>
        </p:nvSpPr>
        <p:spPr>
          <a:xfrm>
            <a:off x="1295400" y="4701464"/>
            <a:ext cx="8952782" cy="1204036"/>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1800"/>
              <a:buNone/>
              <a:defRPr sz="18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 name="Google Shape;13;p10"/>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0"/>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2" type="sldNum"/>
          </p:nvPr>
        </p:nvSpPr>
        <p:spPr>
          <a:xfrm>
            <a:off x="10728107" y="6199188"/>
            <a:ext cx="6191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s-AR"/>
              <a:t>‹#›</a:t>
            </a:fld>
            <a:endParaRPr/>
          </a:p>
        </p:txBody>
      </p:sp>
      <p:sp>
        <p:nvSpPr>
          <p:cNvPr id="16" name="Google Shape;16;p10"/>
          <p:cNvSpPr txBox="1"/>
          <p:nvPr>
            <p:ph type="ctrTitle"/>
          </p:nvPr>
        </p:nvSpPr>
        <p:spPr>
          <a:xfrm>
            <a:off x="1295400" y="952500"/>
            <a:ext cx="8952781" cy="3748824"/>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3200"/>
              <a:buFont typeface="Sorts Mill Goud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9"/>
          <p:cNvSpPr txBox="1"/>
          <p:nvPr>
            <p:ph type="title"/>
          </p:nvPr>
        </p:nvSpPr>
        <p:spPr>
          <a:xfrm>
            <a:off x="1295400" y="842963"/>
            <a:ext cx="9601200" cy="1309687"/>
          </a:xfrm>
          <a:prstGeom prst="rect">
            <a:avLst/>
          </a:prstGeom>
          <a:noFill/>
          <a:ln>
            <a:noFill/>
          </a:ln>
        </p:spPr>
        <p:txBody>
          <a:bodyPr anchorCtr="0" anchor="ctr"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 type="body"/>
          </p:nvPr>
        </p:nvSpPr>
        <p:spPr>
          <a:xfrm rot="5400000">
            <a:off x="4274344" y="-716756"/>
            <a:ext cx="3643312"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9"/>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9"/>
          <p:cNvSpPr txBox="1"/>
          <p:nvPr>
            <p:ph idx="12" type="sldNum"/>
          </p:nvPr>
        </p:nvSpPr>
        <p:spPr>
          <a:xfrm>
            <a:off x="10728107" y="6199188"/>
            <a:ext cx="6191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20"/>
          <p:cNvSpPr txBox="1"/>
          <p:nvPr>
            <p:ph type="title"/>
          </p:nvPr>
        </p:nvSpPr>
        <p:spPr>
          <a:xfrm rot="5400000">
            <a:off x="7737416" y="2403417"/>
            <a:ext cx="4953001" cy="2051165"/>
          </a:xfrm>
          <a:prstGeom prst="rect">
            <a:avLst/>
          </a:prstGeom>
          <a:noFill/>
          <a:ln>
            <a:noFill/>
          </a:ln>
        </p:spPr>
        <p:txBody>
          <a:bodyPr anchorCtr="0" anchor="ctr"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 type="body"/>
          </p:nvPr>
        </p:nvSpPr>
        <p:spPr>
          <a:xfrm rot="5400000">
            <a:off x="2593916" y="-688917"/>
            <a:ext cx="4953001" cy="823583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0"/>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txBox="1"/>
          <p:nvPr>
            <p:ph idx="12" type="sldNum"/>
          </p:nvPr>
        </p:nvSpPr>
        <p:spPr>
          <a:xfrm>
            <a:off x="10728107" y="6199188"/>
            <a:ext cx="6191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1295400" y="842963"/>
            <a:ext cx="9601200" cy="1309687"/>
          </a:xfrm>
          <a:prstGeom prst="rect">
            <a:avLst/>
          </a:prstGeom>
          <a:noFill/>
          <a:ln>
            <a:noFill/>
          </a:ln>
        </p:spPr>
        <p:txBody>
          <a:bodyPr anchorCtr="0" anchor="ctr"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1295400" y="2262188"/>
            <a:ext cx="9601200" cy="364331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10728107" y="6199188"/>
            <a:ext cx="6191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1295400" y="1618211"/>
            <a:ext cx="8412190" cy="3944389"/>
          </a:xfrm>
          <a:prstGeom prst="rect">
            <a:avLst/>
          </a:prstGeom>
          <a:noFill/>
          <a:ln>
            <a:noFill/>
          </a:ln>
        </p:spPr>
        <p:txBody>
          <a:bodyPr anchorCtr="0" anchor="t" bIns="45700" lIns="91425" spcFirstLastPara="1" rIns="91425" wrap="square" tIns="45700">
            <a:normAutofit/>
          </a:bodyPr>
          <a:lstStyle>
            <a:lvl1pPr lvl="0" algn="l">
              <a:lnSpc>
                <a:spcPct val="120000"/>
              </a:lnSpc>
              <a:spcBef>
                <a:spcPts val="0"/>
              </a:spcBef>
              <a:spcAft>
                <a:spcPts val="0"/>
              </a:spcAft>
              <a:buClr>
                <a:schemeClr val="dk1"/>
              </a:buClr>
              <a:buSzPts val="3200"/>
              <a:buFont typeface="Sorts Mill Goud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1295400" y="908858"/>
            <a:ext cx="8412192" cy="67610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solidFill>
                  <a:schemeClr val="dk1"/>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10728107" y="6199188"/>
            <a:ext cx="6191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1295400" y="842963"/>
            <a:ext cx="9601200" cy="1309687"/>
          </a:xfrm>
          <a:prstGeom prst="rect">
            <a:avLst/>
          </a:prstGeom>
          <a:noFill/>
          <a:ln>
            <a:noFill/>
          </a:ln>
        </p:spPr>
        <p:txBody>
          <a:bodyPr anchorCtr="0" anchor="ctr"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1295401" y="2260121"/>
            <a:ext cx="4350026" cy="365688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546574" y="2260120"/>
            <a:ext cx="4350025" cy="3656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10728107" y="6199188"/>
            <a:ext cx="6191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1295400" y="966788"/>
            <a:ext cx="10059988" cy="1051784"/>
          </a:xfrm>
          <a:prstGeom prst="rect">
            <a:avLst/>
          </a:prstGeom>
          <a:noFill/>
          <a:ln>
            <a:noFill/>
          </a:ln>
        </p:spPr>
        <p:txBody>
          <a:bodyPr anchorCtr="0" anchor="ctr"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1295400" y="2018581"/>
            <a:ext cx="4350027" cy="544003"/>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400"/>
              <a:buNone/>
              <a:defRPr b="0" sz="2400">
                <a:latin typeface="Sorts Mill Goudy"/>
                <a:ea typeface="Sorts Mill Goudy"/>
                <a:cs typeface="Sorts Mill Goudy"/>
                <a:sym typeface="Sorts Mill Goudy"/>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1295400" y="2774756"/>
            <a:ext cx="4350027" cy="315079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546572" y="2018581"/>
            <a:ext cx="4350028" cy="544003"/>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400"/>
              <a:buNone/>
              <a:defRPr b="0" sz="2400">
                <a:latin typeface="Sorts Mill Goudy"/>
                <a:ea typeface="Sorts Mill Goudy"/>
                <a:cs typeface="Sorts Mill Goudy"/>
                <a:sym typeface="Sorts Mill Goudy"/>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546572" y="2774756"/>
            <a:ext cx="4350028" cy="315079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10728107" y="6199188"/>
            <a:ext cx="6191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s-AR"/>
              <a:t>‹#›</a:t>
            </a:fld>
            <a:endParaRPr/>
          </a:p>
        </p:txBody>
      </p:sp>
      <p:cxnSp>
        <p:nvCxnSpPr>
          <p:cNvPr id="45" name="Google Shape;45;p14"/>
          <p:cNvCxnSpPr/>
          <p:nvPr/>
        </p:nvCxnSpPr>
        <p:spPr>
          <a:xfrm>
            <a:off x="6657975" y="2625552"/>
            <a:ext cx="4238625" cy="0"/>
          </a:xfrm>
          <a:prstGeom prst="straightConnector1">
            <a:avLst/>
          </a:prstGeom>
          <a:noFill/>
          <a:ln cap="flat" cmpd="sng" w="12700">
            <a:solidFill>
              <a:schemeClr val="dk1"/>
            </a:solidFill>
            <a:prstDash val="solid"/>
            <a:miter lim="800000"/>
            <a:headEnd len="sm" w="sm" type="none"/>
            <a:tailEnd len="sm" w="sm" type="none"/>
          </a:ln>
        </p:spPr>
      </p:cxnSp>
      <p:cxnSp>
        <p:nvCxnSpPr>
          <p:cNvPr id="46" name="Google Shape;46;p14"/>
          <p:cNvCxnSpPr/>
          <p:nvPr/>
        </p:nvCxnSpPr>
        <p:spPr>
          <a:xfrm>
            <a:off x="1403684" y="2625552"/>
            <a:ext cx="4241743" cy="0"/>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5"/>
          <p:cNvSpPr txBox="1"/>
          <p:nvPr>
            <p:ph type="title"/>
          </p:nvPr>
        </p:nvSpPr>
        <p:spPr>
          <a:xfrm>
            <a:off x="1295400" y="842963"/>
            <a:ext cx="9601200" cy="1309687"/>
          </a:xfrm>
          <a:prstGeom prst="rect">
            <a:avLst/>
          </a:prstGeom>
          <a:noFill/>
          <a:ln>
            <a:noFill/>
          </a:ln>
        </p:spPr>
        <p:txBody>
          <a:bodyPr anchorCtr="0" anchor="ctr" bIns="45700" lIns="91425" spcFirstLastPara="1" rIns="91425" wrap="square" tIns="45700">
            <a:normAutofit/>
          </a:bodyPr>
          <a:lstStyle>
            <a:lvl1pPr lvl="0" algn="l">
              <a:lnSpc>
                <a:spcPct val="12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2" type="sldNum"/>
          </p:nvPr>
        </p:nvSpPr>
        <p:spPr>
          <a:xfrm>
            <a:off x="10728107" y="6199188"/>
            <a:ext cx="6191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6"/>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6"/>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6"/>
          <p:cNvSpPr txBox="1"/>
          <p:nvPr>
            <p:ph idx="12" type="sldNum"/>
          </p:nvPr>
        </p:nvSpPr>
        <p:spPr>
          <a:xfrm>
            <a:off x="10728107" y="6199188"/>
            <a:ext cx="6191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7"/>
          <p:cNvSpPr txBox="1"/>
          <p:nvPr>
            <p:ph type="title"/>
          </p:nvPr>
        </p:nvSpPr>
        <p:spPr>
          <a:xfrm>
            <a:off x="1306484" y="1306484"/>
            <a:ext cx="3932237" cy="2122516"/>
          </a:xfrm>
          <a:prstGeom prst="rect">
            <a:avLst/>
          </a:prstGeom>
          <a:noFill/>
          <a:ln>
            <a:noFill/>
          </a:ln>
        </p:spPr>
        <p:txBody>
          <a:bodyPr anchorCtr="0" anchor="t" bIns="45700" lIns="91425" spcFirstLastPara="1" rIns="91425" wrap="square" tIns="45700">
            <a:normAutofit/>
          </a:bodyPr>
          <a:lstStyle>
            <a:lvl1pPr lvl="0" algn="l">
              <a:lnSpc>
                <a:spcPct val="120000"/>
              </a:lnSpc>
              <a:spcBef>
                <a:spcPts val="0"/>
              </a:spcBef>
              <a:spcAft>
                <a:spcPts val="0"/>
              </a:spcAft>
              <a:buClr>
                <a:schemeClr val="dk1"/>
              </a:buClr>
              <a:buSzPts val="2400"/>
              <a:buFont typeface="Sorts Mill Goud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7"/>
          <p:cNvSpPr txBox="1"/>
          <p:nvPr>
            <p:ph idx="1" type="body"/>
          </p:nvPr>
        </p:nvSpPr>
        <p:spPr>
          <a:xfrm>
            <a:off x="6096000" y="1312026"/>
            <a:ext cx="5143500" cy="4565651"/>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Clr>
                <a:schemeClr val="dk1"/>
              </a:buClr>
              <a:buSzPts val="2800"/>
              <a:buChar char="•"/>
              <a:defRPr sz="2800"/>
            </a:lvl1pPr>
            <a:lvl2pPr indent="-381000" lvl="1" marL="914400" algn="l">
              <a:lnSpc>
                <a:spcPct val="120000"/>
              </a:lnSpc>
              <a:spcBef>
                <a:spcPts val="500"/>
              </a:spcBef>
              <a:spcAft>
                <a:spcPts val="0"/>
              </a:spcAft>
              <a:buClr>
                <a:schemeClr val="dk1"/>
              </a:buClr>
              <a:buSzPts val="2400"/>
              <a:buChar char="•"/>
              <a:defRPr sz="2400"/>
            </a:lvl2pPr>
            <a:lvl3pPr indent="-355600" lvl="2" marL="1371600" algn="l">
              <a:lnSpc>
                <a:spcPct val="120000"/>
              </a:lnSpc>
              <a:spcBef>
                <a:spcPts val="500"/>
              </a:spcBef>
              <a:spcAft>
                <a:spcPts val="0"/>
              </a:spcAft>
              <a:buClr>
                <a:schemeClr val="dk1"/>
              </a:buClr>
              <a:buSzPts val="2000"/>
              <a:buChar char="•"/>
              <a:defRPr sz="2000"/>
            </a:lvl3pPr>
            <a:lvl4pPr indent="-342900" lvl="3" marL="1828800" algn="l">
              <a:lnSpc>
                <a:spcPct val="120000"/>
              </a:lnSpc>
              <a:spcBef>
                <a:spcPts val="500"/>
              </a:spcBef>
              <a:spcAft>
                <a:spcPts val="0"/>
              </a:spcAft>
              <a:buClr>
                <a:schemeClr val="dk1"/>
              </a:buClr>
              <a:buSzPts val="1800"/>
              <a:buChar char="•"/>
              <a:defRPr sz="1800"/>
            </a:lvl4pPr>
            <a:lvl5pPr indent="-342900" lvl="4" marL="2286000" algn="l">
              <a:lnSpc>
                <a:spcPct val="120000"/>
              </a:lnSpc>
              <a:spcBef>
                <a:spcPts val="500"/>
              </a:spcBef>
              <a:spcAft>
                <a:spcPts val="0"/>
              </a:spcAft>
              <a:buClr>
                <a:schemeClr val="dk1"/>
              </a:buClr>
              <a:buSzPts val="180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17"/>
          <p:cNvSpPr txBox="1"/>
          <p:nvPr>
            <p:ph idx="2" type="body"/>
          </p:nvPr>
        </p:nvSpPr>
        <p:spPr>
          <a:xfrm>
            <a:off x="1306484" y="3428999"/>
            <a:ext cx="3932237" cy="2133601"/>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17"/>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7"/>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7"/>
          <p:cNvSpPr txBox="1"/>
          <p:nvPr>
            <p:ph idx="12" type="sldNum"/>
          </p:nvPr>
        </p:nvSpPr>
        <p:spPr>
          <a:xfrm>
            <a:off x="10728107" y="6199188"/>
            <a:ext cx="6191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8"/>
          <p:cNvSpPr txBox="1"/>
          <p:nvPr>
            <p:ph type="title"/>
          </p:nvPr>
        </p:nvSpPr>
        <p:spPr>
          <a:xfrm>
            <a:off x="1306484" y="1307185"/>
            <a:ext cx="3932237" cy="2121813"/>
          </a:xfrm>
          <a:prstGeom prst="rect">
            <a:avLst/>
          </a:prstGeom>
          <a:noFill/>
          <a:ln>
            <a:noFill/>
          </a:ln>
        </p:spPr>
        <p:txBody>
          <a:bodyPr anchorCtr="0" anchor="t" bIns="45700" lIns="91425" spcFirstLastPara="1" rIns="91425" wrap="square" tIns="45700">
            <a:normAutofit/>
          </a:bodyPr>
          <a:lstStyle>
            <a:lvl1pPr lvl="0" algn="l">
              <a:lnSpc>
                <a:spcPct val="120000"/>
              </a:lnSpc>
              <a:spcBef>
                <a:spcPts val="0"/>
              </a:spcBef>
              <a:spcAft>
                <a:spcPts val="0"/>
              </a:spcAft>
              <a:buClr>
                <a:schemeClr val="dk1"/>
              </a:buClr>
              <a:buSzPts val="2400"/>
              <a:buFont typeface="Sorts Mill Goudy"/>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8"/>
          <p:cNvSpPr/>
          <p:nvPr>
            <p:ph idx="2" type="pic"/>
          </p:nvPr>
        </p:nvSpPr>
        <p:spPr>
          <a:xfrm>
            <a:off x="5857702" y="1307186"/>
            <a:ext cx="5038898" cy="4598314"/>
          </a:xfrm>
          <a:prstGeom prst="rect">
            <a:avLst/>
          </a:prstGeom>
          <a:noFill/>
          <a:ln>
            <a:noFill/>
          </a:ln>
        </p:spPr>
      </p:sp>
      <p:sp>
        <p:nvSpPr>
          <p:cNvPr id="66" name="Google Shape;66;p18"/>
          <p:cNvSpPr txBox="1"/>
          <p:nvPr>
            <p:ph idx="1" type="body"/>
          </p:nvPr>
        </p:nvSpPr>
        <p:spPr>
          <a:xfrm>
            <a:off x="1306484" y="3428999"/>
            <a:ext cx="3932237" cy="2133601"/>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8"/>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8"/>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8"/>
          <p:cNvSpPr txBox="1"/>
          <p:nvPr>
            <p:ph idx="12" type="sldNum"/>
          </p:nvPr>
        </p:nvSpPr>
        <p:spPr>
          <a:xfrm>
            <a:off x="10728107" y="6199188"/>
            <a:ext cx="6191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1295400" y="842963"/>
            <a:ext cx="9601200" cy="1309687"/>
          </a:xfrm>
          <a:prstGeom prst="rect">
            <a:avLst/>
          </a:prstGeom>
          <a:noFill/>
          <a:ln>
            <a:noFill/>
          </a:ln>
        </p:spPr>
        <p:txBody>
          <a:bodyPr anchorCtr="0" anchor="ctr" bIns="45700" lIns="91425" spcFirstLastPara="1" rIns="91425" wrap="square" tIns="45700">
            <a:normAutofit/>
          </a:bodyPr>
          <a:lstStyle>
            <a:lvl1pPr lvl="0" marR="0" rtl="0" algn="l">
              <a:lnSpc>
                <a:spcPct val="120000"/>
              </a:lnSpc>
              <a:spcBef>
                <a:spcPts val="0"/>
              </a:spcBef>
              <a:spcAft>
                <a:spcPts val="0"/>
              </a:spcAft>
              <a:buClr>
                <a:schemeClr val="dk1"/>
              </a:buClr>
              <a:buSzPts val="2800"/>
              <a:buFont typeface="Sorts Mill Goudy"/>
              <a:buNone/>
              <a:defRPr b="0" i="0" sz="2800" u="none" cap="none" strike="noStrike">
                <a:solidFill>
                  <a:schemeClr val="dk1"/>
                </a:solidFill>
                <a:latin typeface="Sorts Mill Goudy"/>
                <a:ea typeface="Sorts Mill Goudy"/>
                <a:cs typeface="Sorts Mill Goudy"/>
                <a:sym typeface="Sorts Mill Goud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1295400" y="2262188"/>
            <a:ext cx="9601200" cy="3643312"/>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1pPr>
            <a:lvl2pPr indent="-330200" lvl="1" marL="9144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17500" lvl="2" marL="1371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3pPr>
            <a:lvl4pPr indent="-304800" lvl="3" marL="18288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Open Sans Light"/>
                <a:ea typeface="Open Sans Light"/>
                <a:cs typeface="Open Sans Light"/>
                <a:sym typeface="Open Sans Light"/>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8" name="Google Shape;8;p9"/>
          <p:cNvSpPr txBox="1"/>
          <p:nvPr>
            <p:ph idx="10" type="dt"/>
          </p:nvPr>
        </p:nvSpPr>
        <p:spPr>
          <a:xfrm>
            <a:off x="847726" y="6199188"/>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Sorts Mill Goudy"/>
                <a:ea typeface="Sorts Mill Goudy"/>
                <a:cs typeface="Sorts Mill Goudy"/>
                <a:sym typeface="Sorts Mill Goud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9" name="Google Shape;9;p9"/>
          <p:cNvSpPr txBox="1"/>
          <p:nvPr>
            <p:ph idx="11" type="ftr"/>
          </p:nvPr>
        </p:nvSpPr>
        <p:spPr>
          <a:xfrm>
            <a:off x="7286625" y="6199188"/>
            <a:ext cx="3409951"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Sorts Mill Goudy"/>
                <a:ea typeface="Sorts Mill Goudy"/>
                <a:cs typeface="Sorts Mill Goudy"/>
                <a:sym typeface="Sorts Mill Goud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10" name="Google Shape;10;p9"/>
          <p:cNvSpPr txBox="1"/>
          <p:nvPr>
            <p:ph idx="12" type="sldNum"/>
          </p:nvPr>
        </p:nvSpPr>
        <p:spPr>
          <a:xfrm>
            <a:off x="10728107" y="6199188"/>
            <a:ext cx="6191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dk1"/>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rive.google.com/file/d/1inCXG2GhQ1cpjOceLjlG7Gl3ZeFRaJbK/view" TargetMode="Externa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ambito.com/finanzas/amazon/despidos-masivos-las-tecnologicas-ya-se-perdieron-casi-70000-puestos-trabajo-n5639491#:~:text=En%202022%2C%20un%20total%20de,despidos%2C%20seg%C3%BAn%20el%20rastreador%20estadounidense" TargetMode="External"/><Relationship Id="rId4" Type="http://schemas.openxmlformats.org/officeDocument/2006/relationships/hyperlink" Target="https://elpais.com/economia/2023-03-14/meta-anuncia-10000-nuevos-despidos-y-la-cancelacion-de-proyectos-no-prioritarios.html" TargetMode="External"/><Relationship Id="rId5" Type="http://schemas.openxmlformats.org/officeDocument/2006/relationships/hyperlink" Target="https://www.nytimes.com/es/2023/01/23/espanol/opinion/despidos-trabajo-amazon-facebook.html" TargetMode="External"/><Relationship Id="rId6" Type="http://schemas.openxmlformats.org/officeDocument/2006/relationships/hyperlink" Target="https://www.cronista.com/apertura/empresas/los-despidos-de-google-llegaron-a-la-argentina-como-impacto-la-crisis-de-las-tecnologicas-y-que-pronostica-suceopara2023/" TargetMode="External"/><Relationship Id="rId7" Type="http://schemas.openxmlformats.org/officeDocument/2006/relationships/hyperlink" Target="https://colab.research.google.com/drive/1zES3Bp4A9zpzmPJboX-KIUrYLDnurHuN#scrollTo=G7rgaJ27VyH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pic>
        <p:nvPicPr>
          <p:cNvPr descr="Vista superior de escritorio de madera con la planta, teclado blanco, café en una taza blanca, cuaderno y bolígrafo" id="87" name="Google Shape;87;p1"/>
          <p:cNvPicPr preferRelativeResize="0"/>
          <p:nvPr/>
        </p:nvPicPr>
        <p:blipFill rotWithShape="1">
          <a:blip r:embed="rId3">
            <a:alphaModFix/>
          </a:blip>
          <a:srcRect b="15174" l="0" r="0" t="1799"/>
          <a:stretch/>
        </p:blipFill>
        <p:spPr>
          <a:xfrm>
            <a:off x="20" y="7675"/>
            <a:ext cx="12191980" cy="6858000"/>
          </a:xfrm>
          <a:prstGeom prst="rect">
            <a:avLst/>
          </a:prstGeom>
          <a:noFill/>
          <a:ln>
            <a:noFill/>
          </a:ln>
        </p:spPr>
      </p:pic>
      <p:sp>
        <p:nvSpPr>
          <p:cNvPr id="88" name="Google Shape;88;p1"/>
          <p:cNvSpPr/>
          <p:nvPr/>
        </p:nvSpPr>
        <p:spPr>
          <a:xfrm flipH="1" rot="-5400000">
            <a:off x="649468" y="-649466"/>
            <a:ext cx="6857999" cy="8156934"/>
          </a:xfrm>
          <a:prstGeom prst="rect">
            <a:avLst/>
          </a:prstGeom>
          <a:gradFill>
            <a:gsLst>
              <a:gs pos="0">
                <a:srgbClr val="000000">
                  <a:alpha val="55294"/>
                </a:srgbClr>
              </a:gs>
              <a:gs pos="56000">
                <a:srgbClr val="000000">
                  <a:alpha val="36470"/>
                </a:srgbClr>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Open Sans Light"/>
              <a:ea typeface="Open Sans Light"/>
              <a:cs typeface="Open Sans Light"/>
              <a:sym typeface="Open Sans Light"/>
            </a:endParaRPr>
          </a:p>
        </p:txBody>
      </p:sp>
      <p:sp>
        <p:nvSpPr>
          <p:cNvPr id="89" name="Google Shape;89;p1"/>
          <p:cNvSpPr/>
          <p:nvPr/>
        </p:nvSpPr>
        <p:spPr>
          <a:xfrm flipH="1" rot="10800000">
            <a:off x="952501" y="964922"/>
            <a:ext cx="4558122" cy="4943507"/>
          </a:xfrm>
          <a:custGeom>
            <a:rect b="b" l="l" r="r" t="t"/>
            <a:pathLst>
              <a:path extrusionOk="0" h="4920343" w="9985899">
                <a:moveTo>
                  <a:pt x="17584" y="1779914"/>
                </a:moveTo>
                <a:cubicBezTo>
                  <a:pt x="19329" y="1231523"/>
                  <a:pt x="-1640" y="548391"/>
                  <a:pt x="105" y="0"/>
                </a:cubicBezTo>
                <a:lnTo>
                  <a:pt x="9985899" y="0"/>
                </a:lnTo>
                <a:lnTo>
                  <a:pt x="9985899" y="4920343"/>
                </a:lnTo>
                <a:lnTo>
                  <a:pt x="105" y="4920343"/>
                </a:lnTo>
                <a:lnTo>
                  <a:pt x="105" y="4119525"/>
                </a:lnTo>
              </a:path>
            </a:pathLst>
          </a:custGeom>
          <a:no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90" name="Google Shape;90;p1"/>
          <p:cNvSpPr txBox="1"/>
          <p:nvPr>
            <p:ph idx="1" type="subTitle"/>
          </p:nvPr>
        </p:nvSpPr>
        <p:spPr>
          <a:xfrm>
            <a:off x="1440505" y="3609975"/>
            <a:ext cx="3220205" cy="1811053"/>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rgbClr val="FFFFFF"/>
              </a:buClr>
              <a:buSzPts val="1800"/>
              <a:buNone/>
            </a:pPr>
            <a:r>
              <a:rPr lang="es-AR">
                <a:solidFill>
                  <a:srgbClr val="FFFFFF"/>
                </a:solidFill>
              </a:rPr>
              <a:t>Carrizo, Dante</a:t>
            </a:r>
            <a:endParaRPr>
              <a:solidFill>
                <a:srgbClr val="FFFFFF"/>
              </a:solidFill>
            </a:endParaRPr>
          </a:p>
          <a:p>
            <a:pPr indent="0" lvl="0" marL="0" rtl="0" algn="l">
              <a:lnSpc>
                <a:spcPct val="120000"/>
              </a:lnSpc>
              <a:spcBef>
                <a:spcPts val="0"/>
              </a:spcBef>
              <a:spcAft>
                <a:spcPts val="0"/>
              </a:spcAft>
              <a:buClr>
                <a:srgbClr val="FFFFFF"/>
              </a:buClr>
              <a:buSzPts val="1800"/>
              <a:buNone/>
            </a:pPr>
            <a:r>
              <a:rPr lang="es-AR">
                <a:solidFill>
                  <a:srgbClr val="FFFFFF"/>
                </a:solidFill>
              </a:rPr>
              <a:t>Luscher, Guillermo</a:t>
            </a:r>
            <a:endParaRPr>
              <a:solidFill>
                <a:srgbClr val="FFFFFF"/>
              </a:solidFill>
            </a:endParaRPr>
          </a:p>
          <a:p>
            <a:pPr indent="0" lvl="0" marL="0" rtl="0" algn="l">
              <a:lnSpc>
                <a:spcPct val="120000"/>
              </a:lnSpc>
              <a:spcBef>
                <a:spcPts val="0"/>
              </a:spcBef>
              <a:spcAft>
                <a:spcPts val="0"/>
              </a:spcAft>
              <a:buClr>
                <a:srgbClr val="FFFFFF"/>
              </a:buClr>
              <a:buSzPts val="1800"/>
              <a:buNone/>
            </a:pPr>
            <a:r>
              <a:rPr lang="es-AR">
                <a:solidFill>
                  <a:srgbClr val="FFFFFF"/>
                </a:solidFill>
              </a:rPr>
              <a:t>Millan, Joaquín</a:t>
            </a:r>
            <a:endParaRPr/>
          </a:p>
          <a:p>
            <a:pPr indent="0" lvl="0" marL="0" rtl="0" algn="l">
              <a:lnSpc>
                <a:spcPct val="120000"/>
              </a:lnSpc>
              <a:spcBef>
                <a:spcPts val="0"/>
              </a:spcBef>
              <a:spcAft>
                <a:spcPts val="0"/>
              </a:spcAft>
              <a:buClr>
                <a:srgbClr val="FFFFFF"/>
              </a:buClr>
              <a:buSzPts val="1800"/>
              <a:buNone/>
            </a:pPr>
            <a:r>
              <a:rPr lang="es-AR">
                <a:solidFill>
                  <a:srgbClr val="FFFFFF"/>
                </a:solidFill>
              </a:rPr>
              <a:t>Palacio, Alexis</a:t>
            </a:r>
            <a:endParaRPr/>
          </a:p>
          <a:p>
            <a:pPr indent="0" lvl="0" marL="0" rtl="0" algn="l">
              <a:lnSpc>
                <a:spcPct val="120000"/>
              </a:lnSpc>
              <a:spcBef>
                <a:spcPts val="0"/>
              </a:spcBef>
              <a:spcAft>
                <a:spcPts val="0"/>
              </a:spcAft>
              <a:buClr>
                <a:srgbClr val="FFFFFF"/>
              </a:buClr>
              <a:buSzPts val="1800"/>
              <a:buNone/>
            </a:pPr>
            <a:r>
              <a:rPr lang="es-AR">
                <a:solidFill>
                  <a:srgbClr val="FFFFFF"/>
                </a:solidFill>
              </a:rPr>
              <a:t>Romero, Fernando</a:t>
            </a:r>
            <a:endParaRPr/>
          </a:p>
        </p:txBody>
      </p:sp>
      <p:sp>
        <p:nvSpPr>
          <p:cNvPr id="91" name="Google Shape;91;p1"/>
          <p:cNvSpPr txBox="1"/>
          <p:nvPr>
            <p:ph type="ctrTitle"/>
          </p:nvPr>
        </p:nvSpPr>
        <p:spPr>
          <a:xfrm>
            <a:off x="878350" y="1862175"/>
            <a:ext cx="4558200" cy="2410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FFFFFF"/>
              </a:buClr>
              <a:buSzPct val="100000"/>
              <a:buFont typeface="Sorts Mill Goudy"/>
              <a:buNone/>
            </a:pPr>
            <a:r>
              <a:rPr lang="es-AR">
                <a:solidFill>
                  <a:srgbClr val="FFFFFF"/>
                </a:solidFill>
              </a:rPr>
              <a:t>GRUPO 4 | </a:t>
            </a:r>
            <a:endParaRPr>
              <a:solidFill>
                <a:srgbClr val="FFFFFF"/>
              </a:solidFill>
            </a:endParaRPr>
          </a:p>
          <a:p>
            <a:pPr indent="0" lvl="0" marL="0" rtl="0" algn="l">
              <a:lnSpc>
                <a:spcPct val="120000"/>
              </a:lnSpc>
              <a:spcBef>
                <a:spcPts val="0"/>
              </a:spcBef>
              <a:spcAft>
                <a:spcPts val="0"/>
              </a:spcAft>
              <a:buClr>
                <a:srgbClr val="FFFFFF"/>
              </a:buClr>
              <a:buSzPts val="6827"/>
              <a:buFont typeface="Sorts Mill Goudy"/>
              <a:buNone/>
            </a:pPr>
            <a:r>
              <a:rPr lang="es-AR">
                <a:solidFill>
                  <a:srgbClr val="FFFFFF"/>
                </a:solidFill>
              </a:rPr>
              <a:t>DESPIDOS EN EL SECTOR TECNOLÓGICO</a:t>
            </a:r>
            <a:endParaRPr i="1" sz="1350">
              <a:solidFill>
                <a:srgbClr val="212121"/>
              </a:solidFill>
              <a:highlight>
                <a:srgbClr val="FFFFFF"/>
              </a:highlight>
              <a:latin typeface="Roboto"/>
              <a:ea typeface="Roboto"/>
              <a:cs typeface="Roboto"/>
              <a:sym typeface="Roboto"/>
            </a:endParaRPr>
          </a:p>
          <a:p>
            <a:pPr indent="0" lvl="0" marL="0" rtl="0" algn="l">
              <a:lnSpc>
                <a:spcPct val="120000"/>
              </a:lnSpc>
              <a:spcBef>
                <a:spcPts val="0"/>
              </a:spcBef>
              <a:spcAft>
                <a:spcPts val="0"/>
              </a:spcAft>
              <a:buClr>
                <a:srgbClr val="FFFFFF"/>
              </a:buClr>
              <a:buSzPct val="100000"/>
              <a:buFont typeface="Sorts Mill Goudy"/>
              <a:buNone/>
            </a:pPr>
            <a:br>
              <a:rPr lang="es-AR">
                <a:solidFill>
                  <a:srgbClr val="FFFFFF"/>
                </a:solidFill>
              </a:rPr>
            </a:b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7"/>
          <p:cNvSpPr txBox="1"/>
          <p:nvPr>
            <p:ph type="title"/>
          </p:nvPr>
        </p:nvSpPr>
        <p:spPr>
          <a:xfrm>
            <a:off x="1295400" y="429813"/>
            <a:ext cx="9601200" cy="13098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Sorts Mill Goudy"/>
              <a:buNone/>
            </a:pPr>
            <a:r>
              <a:rPr lang="es-AR"/>
              <a:t>RESULTADOS</a:t>
            </a:r>
            <a:endParaRPr/>
          </a:p>
        </p:txBody>
      </p:sp>
      <p:sp>
        <p:nvSpPr>
          <p:cNvPr id="157" name="Google Shape;157;p7"/>
          <p:cNvSpPr txBox="1"/>
          <p:nvPr>
            <p:ph idx="1" type="body"/>
          </p:nvPr>
        </p:nvSpPr>
        <p:spPr>
          <a:xfrm>
            <a:off x="1295400" y="1739625"/>
            <a:ext cx="9601200" cy="4549200"/>
          </a:xfrm>
          <a:prstGeom prst="rect">
            <a:avLst/>
          </a:prstGeom>
          <a:noFill/>
          <a:ln>
            <a:noFill/>
          </a:ln>
        </p:spPr>
        <p:txBody>
          <a:bodyPr anchorCtr="0" anchor="t" bIns="45700" lIns="91425" spcFirstLastPara="1" rIns="91425" wrap="square" tIns="45700">
            <a:normAutofit lnSpcReduction="20000"/>
          </a:bodyPr>
          <a:lstStyle/>
          <a:p>
            <a:pPr indent="-342900" lvl="0" marL="457200" rtl="0" algn="l">
              <a:lnSpc>
                <a:spcPct val="150000"/>
              </a:lnSpc>
              <a:spcBef>
                <a:spcPts val="0"/>
              </a:spcBef>
              <a:spcAft>
                <a:spcPts val="0"/>
              </a:spcAft>
              <a:buSzPts val="1800"/>
              <a:buChar char="●"/>
            </a:pPr>
            <a:r>
              <a:rPr lang="es-AR"/>
              <a:t>Los despidos han ido aumentando en el tiempo, llegando a su máximo en el primer mes de este año (2023), aunque la mayoría de los despidos registrados se dieron durante el 2022.</a:t>
            </a:r>
            <a:endParaRPr/>
          </a:p>
          <a:p>
            <a:pPr indent="-342900" lvl="0" marL="457200" rtl="0" algn="l">
              <a:lnSpc>
                <a:spcPct val="150000"/>
              </a:lnSpc>
              <a:spcBef>
                <a:spcPts val="0"/>
              </a:spcBef>
              <a:spcAft>
                <a:spcPts val="0"/>
              </a:spcAft>
              <a:buSzPts val="1800"/>
              <a:buChar char="●"/>
            </a:pPr>
            <a:r>
              <a:rPr lang="es-AR"/>
              <a:t>La mayoría de despidos se dieron entre los meses de Noviembre de 2022 y Enero de 2023.</a:t>
            </a:r>
            <a:endParaRPr/>
          </a:p>
          <a:p>
            <a:pPr indent="-342900" lvl="0" marL="457200" rtl="0" algn="l">
              <a:lnSpc>
                <a:spcPct val="150000"/>
              </a:lnSpc>
              <a:spcBef>
                <a:spcPts val="0"/>
              </a:spcBef>
              <a:spcAft>
                <a:spcPts val="0"/>
              </a:spcAft>
              <a:buSzPts val="1800"/>
              <a:buChar char="●"/>
            </a:pPr>
            <a:r>
              <a:rPr lang="es-AR"/>
              <a:t>La tendencia parece marcar mayores despidos a mitad de semana y a mitad de mes.</a:t>
            </a:r>
            <a:endParaRPr/>
          </a:p>
          <a:p>
            <a:pPr indent="-342900" lvl="0" marL="457200" rtl="0" algn="l">
              <a:lnSpc>
                <a:spcPct val="150000"/>
              </a:lnSpc>
              <a:spcBef>
                <a:spcPts val="0"/>
              </a:spcBef>
              <a:spcAft>
                <a:spcPts val="0"/>
              </a:spcAft>
              <a:buSzPts val="1800"/>
              <a:buChar char="●"/>
            </a:pPr>
            <a:r>
              <a:rPr lang="es-AR"/>
              <a:t>Los despidos fueron mayores en el sector privado, y las 5 compañías más afectadas fueron </a:t>
            </a:r>
            <a:r>
              <a:rPr b="1" lang="es-AR">
                <a:latin typeface="Open Sans"/>
                <a:ea typeface="Open Sans"/>
                <a:cs typeface="Open Sans"/>
                <a:sym typeface="Open Sans"/>
              </a:rPr>
              <a:t>Amazon, Alphabet, Meta, Microsoft y SalesForce</a:t>
            </a:r>
            <a:r>
              <a:rPr lang="es-AR"/>
              <a:t>, mientras que las industrias más golpeadas fueron </a:t>
            </a:r>
            <a:r>
              <a:rPr b="1" lang="es-AR">
                <a:latin typeface="Open Sans"/>
                <a:ea typeface="Open Sans"/>
                <a:cs typeface="Open Sans"/>
                <a:sym typeface="Open Sans"/>
              </a:rPr>
              <a:t>SaaS, Media, Software, Services y Fintech</a:t>
            </a:r>
            <a:r>
              <a:rPr lang="es-AR"/>
              <a:t>.</a:t>
            </a:r>
            <a:endParaRPr/>
          </a:p>
          <a:p>
            <a:pPr indent="-342900" lvl="0" marL="457200" rtl="0" algn="l">
              <a:lnSpc>
                <a:spcPct val="150000"/>
              </a:lnSpc>
              <a:spcBef>
                <a:spcPts val="0"/>
              </a:spcBef>
              <a:spcAft>
                <a:spcPts val="0"/>
              </a:spcAft>
              <a:buSzPts val="1800"/>
              <a:buChar char="●"/>
            </a:pPr>
            <a:r>
              <a:rPr lang="es-AR"/>
              <a:t>Si bien se registraron despidos en otras ciudades de otros países como (India, Suecia, Canadá e Israel), hay una significativa mayoría de despidos en ciudades importantes de EE.UU como </a:t>
            </a:r>
            <a:r>
              <a:rPr b="1" lang="es-AR">
                <a:latin typeface="Open Sans"/>
                <a:ea typeface="Open Sans"/>
                <a:cs typeface="Open Sans"/>
                <a:sym typeface="Open Sans"/>
              </a:rPr>
              <a:t>San Francisco, New York y California</a:t>
            </a:r>
            <a:r>
              <a:rPr lang="es-A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22219ad882_2_5"/>
          <p:cNvSpPr txBox="1"/>
          <p:nvPr>
            <p:ph type="title"/>
          </p:nvPr>
        </p:nvSpPr>
        <p:spPr>
          <a:xfrm>
            <a:off x="1295400" y="446373"/>
            <a:ext cx="9601200" cy="10500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800"/>
              <a:buNone/>
            </a:pPr>
            <a:r>
              <a:rPr lang="es-AR"/>
              <a:t>MODELO DE ML</a:t>
            </a:r>
            <a:endParaRPr/>
          </a:p>
        </p:txBody>
      </p:sp>
      <p:sp>
        <p:nvSpPr>
          <p:cNvPr id="163" name="Google Shape;163;g222219ad882_2_5"/>
          <p:cNvSpPr txBox="1"/>
          <p:nvPr>
            <p:ph idx="1" type="body"/>
          </p:nvPr>
        </p:nvSpPr>
        <p:spPr>
          <a:xfrm>
            <a:off x="1295400" y="1659050"/>
            <a:ext cx="9601200" cy="4754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000"/>
              </a:spcBef>
              <a:spcAft>
                <a:spcPts val="0"/>
              </a:spcAft>
              <a:buSzPts val="1800"/>
              <a:buNone/>
            </a:pPr>
            <a:r>
              <a:rPr lang="es-AR" sz="2000"/>
              <a:t>Primero, unas aclaraciones:</a:t>
            </a:r>
            <a:endParaRPr sz="2000"/>
          </a:p>
          <a:p>
            <a:pPr indent="-355600" lvl="0" marL="457200" rtl="0" algn="l">
              <a:lnSpc>
                <a:spcPct val="150000"/>
              </a:lnSpc>
              <a:spcBef>
                <a:spcPts val="1000"/>
              </a:spcBef>
              <a:spcAft>
                <a:spcPts val="0"/>
              </a:spcAft>
              <a:buSzPts val="2000"/>
              <a:buChar char="•"/>
            </a:pPr>
            <a:r>
              <a:rPr lang="es-AR" sz="2000"/>
              <a:t>Al tratarse de un dataset pequeño (489 registros y 9 columnas), y con presencia de una buena proporción de outliers, hay algunos modelos que resultan poco convenientes por lo poco </a:t>
            </a:r>
            <a:r>
              <a:rPr lang="es-AR" sz="2000"/>
              <a:t>óptimas</a:t>
            </a:r>
            <a:r>
              <a:rPr lang="es-AR" sz="2000"/>
              <a:t> que resultarían sus predicciones.</a:t>
            </a:r>
            <a:endParaRPr sz="2000"/>
          </a:p>
          <a:p>
            <a:pPr indent="-355600" lvl="0" marL="457200" rtl="0" algn="l">
              <a:lnSpc>
                <a:spcPct val="150000"/>
              </a:lnSpc>
              <a:spcBef>
                <a:spcPts val="0"/>
              </a:spcBef>
              <a:spcAft>
                <a:spcPts val="0"/>
              </a:spcAft>
              <a:buSzPts val="2000"/>
              <a:buChar char="•"/>
            </a:pPr>
            <a:r>
              <a:rPr lang="es-AR" sz="2000"/>
              <a:t>En función de lo anterior, y de haber sometido a prueba algunos modelos se descarta la posibilidad de realizar regresión lineal y no lineal.</a:t>
            </a:r>
            <a:endParaRPr sz="2000"/>
          </a:p>
          <a:p>
            <a:pPr indent="-355600" lvl="0" marL="457200" rtl="0" algn="l">
              <a:lnSpc>
                <a:spcPct val="150000"/>
              </a:lnSpc>
              <a:spcBef>
                <a:spcPts val="0"/>
              </a:spcBef>
              <a:spcAft>
                <a:spcPts val="0"/>
              </a:spcAft>
              <a:buSzPts val="2000"/>
              <a:buChar char="•"/>
            </a:pPr>
            <a:r>
              <a:rPr lang="es-AR" sz="2000"/>
              <a:t>El modelo que mejores resultados arrojó fue un modelo de Clasificación multiclase con RandomForest, el cual posteriormente se optimizó mediante hiper parámetros evaluados a través de GridSearchCV.</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22219ad882_2_0"/>
          <p:cNvSpPr txBox="1"/>
          <p:nvPr>
            <p:ph type="title"/>
          </p:nvPr>
        </p:nvSpPr>
        <p:spPr>
          <a:xfrm>
            <a:off x="1295400" y="842963"/>
            <a:ext cx="9601200" cy="13098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800"/>
              <a:buNone/>
            </a:pPr>
            <a:r>
              <a:t/>
            </a:r>
            <a:endParaRPr/>
          </a:p>
        </p:txBody>
      </p:sp>
      <p:sp>
        <p:nvSpPr>
          <p:cNvPr id="169" name="Google Shape;169;g222219ad882_2_0"/>
          <p:cNvSpPr txBox="1"/>
          <p:nvPr>
            <p:ph idx="1" type="body"/>
          </p:nvPr>
        </p:nvSpPr>
        <p:spPr>
          <a:xfrm>
            <a:off x="1295400" y="2262188"/>
            <a:ext cx="9601200" cy="36432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SzPts val="1800"/>
              <a:buNone/>
            </a:pPr>
            <a:r>
              <a:t/>
            </a:r>
            <a:endParaRPr/>
          </a:p>
        </p:txBody>
      </p:sp>
      <p:pic>
        <p:nvPicPr>
          <p:cNvPr id="170" name="Google Shape;170;g222219ad882_2_0" title="Hackaton_Tec… (5) - JupyterLab - Google Chrome 2023-03-21 17-03-12.mp4">
            <a:hlinkClick r:id="rId3"/>
          </p:cNvPr>
          <p:cNvPicPr preferRelativeResize="0"/>
          <p:nvPr/>
        </p:nvPicPr>
        <p:blipFill rotWithShape="1">
          <a:blip r:embed="rId4">
            <a:alphaModFix/>
          </a:blip>
          <a:srcRect b="0" l="0" r="0" t="0"/>
          <a:stretch/>
        </p:blipFill>
        <p:spPr>
          <a:xfrm>
            <a:off x="335280" y="0"/>
            <a:ext cx="1152144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810350" y="267897"/>
            <a:ext cx="9601200" cy="9312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Sorts Mill Goudy"/>
              <a:buNone/>
            </a:pPr>
            <a:r>
              <a:rPr lang="es-AR"/>
              <a:t>BIBLIOGRAFÍA</a:t>
            </a:r>
            <a:endParaRPr/>
          </a:p>
        </p:txBody>
      </p:sp>
      <p:sp>
        <p:nvSpPr>
          <p:cNvPr id="176" name="Google Shape;176;p8"/>
          <p:cNvSpPr txBox="1"/>
          <p:nvPr>
            <p:ph idx="1" type="body"/>
          </p:nvPr>
        </p:nvSpPr>
        <p:spPr>
          <a:xfrm>
            <a:off x="810350" y="1199100"/>
            <a:ext cx="10811700" cy="5214300"/>
          </a:xfrm>
          <a:prstGeom prst="rect">
            <a:avLst/>
          </a:prstGeom>
          <a:noFill/>
          <a:ln>
            <a:noFill/>
          </a:ln>
        </p:spPr>
        <p:txBody>
          <a:bodyPr anchorCtr="0" anchor="t" bIns="45700" lIns="91425" spcFirstLastPara="1" rIns="91425" wrap="square" tIns="45700">
            <a:normAutofit fontScale="25000" lnSpcReduction="20000"/>
          </a:bodyPr>
          <a:lstStyle/>
          <a:p>
            <a:pPr indent="-345312" lvl="0" marL="457200" rtl="0" algn="l">
              <a:lnSpc>
                <a:spcPct val="150000"/>
              </a:lnSpc>
              <a:spcBef>
                <a:spcPts val="0"/>
              </a:spcBef>
              <a:spcAft>
                <a:spcPts val="0"/>
              </a:spcAft>
              <a:buSzPct val="100000"/>
              <a:buChar char="●"/>
            </a:pPr>
            <a:r>
              <a:rPr lang="es-AR" sz="7350"/>
              <a:t>Noticias sobre la temática:</a:t>
            </a:r>
            <a:endParaRPr sz="7350"/>
          </a:p>
          <a:p>
            <a:pPr indent="-345312" lvl="1" marL="914400" rtl="0" algn="l">
              <a:lnSpc>
                <a:spcPct val="150000"/>
              </a:lnSpc>
              <a:spcBef>
                <a:spcPts val="0"/>
              </a:spcBef>
              <a:spcAft>
                <a:spcPts val="0"/>
              </a:spcAft>
              <a:buSzPct val="100000"/>
              <a:buChar char="○"/>
            </a:pPr>
            <a:r>
              <a:rPr i="1" lang="es-AR" sz="7350" u="sng">
                <a:solidFill>
                  <a:schemeClr val="hlink"/>
                </a:solidFill>
                <a:hlinkClick r:id="rId3"/>
              </a:rPr>
              <a:t>https://www.ambito.com/finanzas/amazon/despidos-masivos-las-tecnologicas-ya-se-perdieron-casi-70000-puestos-trabajo-n5639491#:~:text=En%202022%2C%20un%20total%20de,despidos%2C%20seg%C3%BAn%20el%20rastreador%20estadounidense.</a:t>
            </a:r>
            <a:endParaRPr i="1" sz="7350"/>
          </a:p>
          <a:p>
            <a:pPr indent="-345312" lvl="1" marL="914400" rtl="0" algn="l">
              <a:lnSpc>
                <a:spcPct val="150000"/>
              </a:lnSpc>
              <a:spcBef>
                <a:spcPts val="0"/>
              </a:spcBef>
              <a:spcAft>
                <a:spcPts val="0"/>
              </a:spcAft>
              <a:buSzPct val="100000"/>
              <a:buChar char="○"/>
            </a:pPr>
            <a:r>
              <a:rPr i="1" lang="es-AR" sz="7350" u="sng">
                <a:solidFill>
                  <a:schemeClr val="hlink"/>
                </a:solidFill>
                <a:hlinkClick r:id="rId4"/>
              </a:rPr>
              <a:t>https://elpais.com/economia/2023-03-14/meta-anuncia-10000-nuevos-despidos-y-la-cancelacion-de-proyectos-no-prioritarios.html</a:t>
            </a:r>
            <a:endParaRPr i="1" sz="7350"/>
          </a:p>
          <a:p>
            <a:pPr indent="-345312" lvl="1" marL="914400" rtl="0" algn="l">
              <a:lnSpc>
                <a:spcPct val="150000"/>
              </a:lnSpc>
              <a:spcBef>
                <a:spcPts val="0"/>
              </a:spcBef>
              <a:spcAft>
                <a:spcPts val="0"/>
              </a:spcAft>
              <a:buSzPct val="100000"/>
              <a:buChar char="○"/>
            </a:pPr>
            <a:r>
              <a:rPr i="1" lang="es-AR" sz="7350" u="sng">
                <a:solidFill>
                  <a:schemeClr val="hlink"/>
                </a:solidFill>
                <a:hlinkClick r:id="rId5"/>
              </a:rPr>
              <a:t>https://www.nytimes.com/es/2023/01/23/espanol/opinion/despidos-trabajo-amazon-facebook.html</a:t>
            </a:r>
            <a:endParaRPr sz="7350"/>
          </a:p>
          <a:p>
            <a:pPr indent="-345312" lvl="1" marL="914400" rtl="0" algn="l">
              <a:lnSpc>
                <a:spcPct val="150000"/>
              </a:lnSpc>
              <a:spcBef>
                <a:spcPts val="0"/>
              </a:spcBef>
              <a:spcAft>
                <a:spcPts val="0"/>
              </a:spcAft>
              <a:buSzPct val="100000"/>
              <a:buChar char="○"/>
            </a:pPr>
            <a:r>
              <a:rPr i="1" lang="es-AR" sz="7350" u="sng">
                <a:solidFill>
                  <a:schemeClr val="hlink"/>
                </a:solidFill>
                <a:hlinkClick r:id="rId6"/>
              </a:rPr>
              <a:t>https://www.cronista.com/apertura/empresas/los-despidos-de-google-llegaron-a-la-argentina-como-impacto-la-crisis-de-las-tecnologicas-y-que-pronostica-suceopara2023/</a:t>
            </a:r>
            <a:endParaRPr i="1" sz="7350"/>
          </a:p>
          <a:p>
            <a:pPr indent="0" lvl="0" marL="0" rtl="0" algn="l">
              <a:lnSpc>
                <a:spcPct val="150000"/>
              </a:lnSpc>
              <a:spcBef>
                <a:spcPts val="0"/>
              </a:spcBef>
              <a:spcAft>
                <a:spcPts val="0"/>
              </a:spcAft>
              <a:buSzPct val="97959"/>
              <a:buNone/>
            </a:pPr>
            <a:r>
              <a:t/>
            </a:r>
            <a:endParaRPr i="1" sz="7350"/>
          </a:p>
          <a:p>
            <a:pPr indent="-345312" lvl="0" marL="457200" rtl="0" algn="l">
              <a:lnSpc>
                <a:spcPct val="150000"/>
              </a:lnSpc>
              <a:spcBef>
                <a:spcPts val="0"/>
              </a:spcBef>
              <a:spcAft>
                <a:spcPts val="0"/>
              </a:spcAft>
              <a:buSzPct val="100000"/>
              <a:buChar char="●"/>
            </a:pPr>
            <a:r>
              <a:rPr i="1" lang="es-AR" sz="7350"/>
              <a:t>Link a repositorio de colab: </a:t>
            </a:r>
            <a:endParaRPr i="1" sz="7350"/>
          </a:p>
          <a:p>
            <a:pPr indent="-345312" lvl="1" marL="914400" rtl="0" algn="l">
              <a:lnSpc>
                <a:spcPct val="150000"/>
              </a:lnSpc>
              <a:spcBef>
                <a:spcPts val="0"/>
              </a:spcBef>
              <a:spcAft>
                <a:spcPts val="0"/>
              </a:spcAft>
              <a:buSzPct val="100000"/>
              <a:buChar char="○"/>
            </a:pPr>
            <a:r>
              <a:rPr i="1" lang="es-AR" sz="7350" u="sng">
                <a:solidFill>
                  <a:schemeClr val="hlink"/>
                </a:solidFill>
                <a:hlinkClick r:id="rId7"/>
              </a:rPr>
              <a:t>https://colab.research.google.com/drive/1zES3Bp4A9zpzmPJboX-KIUrYLDnurHuN#scrollTo=G7rgaJ27VyHf</a:t>
            </a:r>
            <a:endParaRPr i="1" sz="7350"/>
          </a:p>
          <a:p>
            <a:pPr indent="-114300" lvl="0" marL="228600" rtl="0" algn="l">
              <a:lnSpc>
                <a:spcPct val="120000"/>
              </a:lnSpc>
              <a:spcBef>
                <a:spcPts val="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idx="1" type="body"/>
          </p:nvPr>
        </p:nvSpPr>
        <p:spPr>
          <a:xfrm>
            <a:off x="1295400" y="2074675"/>
            <a:ext cx="9601200" cy="4362600"/>
          </a:xfrm>
          <a:prstGeom prst="rect">
            <a:avLst/>
          </a:prstGeom>
          <a:noFill/>
          <a:ln>
            <a:noFill/>
          </a:ln>
        </p:spPr>
        <p:txBody>
          <a:bodyPr anchorCtr="0" anchor="t" bIns="45700" lIns="91425" spcFirstLastPara="1" rIns="91425" wrap="square" tIns="45700">
            <a:normAutofit fontScale="85000" lnSpcReduction="20000"/>
          </a:bodyPr>
          <a:lstStyle/>
          <a:p>
            <a:pPr indent="0" lvl="0" marL="228600" rtl="0" algn="l">
              <a:lnSpc>
                <a:spcPct val="115000"/>
              </a:lnSpc>
              <a:spcBef>
                <a:spcPts val="0"/>
              </a:spcBef>
              <a:spcAft>
                <a:spcPts val="0"/>
              </a:spcAft>
              <a:buClr>
                <a:schemeClr val="dk1"/>
              </a:buClr>
              <a:buSzPct val="44000"/>
              <a:buFont typeface="Arial"/>
              <a:buNone/>
            </a:pPr>
            <a:r>
              <a:rPr lang="es-AR" sz="2500">
                <a:solidFill>
                  <a:srgbClr val="374151"/>
                </a:solidFill>
              </a:rPr>
              <a:t>Durante el último año, el sector tecnológico ha experimentado una oleada de despidos debido al escenario incierto y la recesión económica mundial, lo que ha generado preocupación entre los trabajadores del sector. En 2022, se registraron más de 160.000 despidos en más de 1.000 empresas del sector, lo que ha aumentado la incertidumbre sobre la estabilidad laboral en la industria.</a:t>
            </a:r>
            <a:endParaRPr sz="2500">
              <a:solidFill>
                <a:srgbClr val="374151"/>
              </a:solidFill>
            </a:endParaRPr>
          </a:p>
          <a:p>
            <a:pPr indent="0" lvl="0" marL="228600" rtl="0" algn="l">
              <a:lnSpc>
                <a:spcPct val="115000"/>
              </a:lnSpc>
              <a:spcBef>
                <a:spcPts val="1500"/>
              </a:spcBef>
              <a:spcAft>
                <a:spcPts val="0"/>
              </a:spcAft>
              <a:buClr>
                <a:schemeClr val="dk1"/>
              </a:buClr>
              <a:buSzPct val="44000"/>
              <a:buFont typeface="Arial"/>
              <a:buNone/>
            </a:pPr>
            <a:r>
              <a:rPr lang="es-AR" sz="2500">
                <a:solidFill>
                  <a:srgbClr val="374151"/>
                </a:solidFill>
              </a:rPr>
              <a:t>Por lo tanto, surge la necesidad de entender la tendencia de despidos en el sector tecnológico y su proyección a futuro según la industria. Esto permitirá tomar decisiones más informadas tanto para empleados como para empleadores y líderes de equipo, y contribuir a mejorar la estabilidad laboral en el sector.</a:t>
            </a:r>
            <a:endParaRPr sz="2000"/>
          </a:p>
          <a:p>
            <a:pPr indent="0" lvl="0" marL="228600" rtl="0" algn="l">
              <a:lnSpc>
                <a:spcPct val="120000"/>
              </a:lnSpc>
              <a:spcBef>
                <a:spcPts val="1000"/>
              </a:spcBef>
              <a:spcAft>
                <a:spcPts val="0"/>
              </a:spcAft>
              <a:buSzPct val="117647"/>
              <a:buNone/>
            </a:pPr>
            <a:r>
              <a:t/>
            </a:r>
            <a:endParaRPr/>
          </a:p>
        </p:txBody>
      </p:sp>
      <p:sp>
        <p:nvSpPr>
          <p:cNvPr id="97" name="Google Shape;97;p4"/>
          <p:cNvSpPr txBox="1"/>
          <p:nvPr>
            <p:ph type="title"/>
          </p:nvPr>
        </p:nvSpPr>
        <p:spPr>
          <a:xfrm>
            <a:off x="1295400" y="842963"/>
            <a:ext cx="9601200" cy="1309687"/>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Sorts Mill Goudy"/>
              <a:buNone/>
            </a:pPr>
            <a:r>
              <a:rPr lang="es-AR"/>
              <a:t>DESCRIPCIÓN DE LA PROBLEMÁTICA</a:t>
            </a:r>
            <a:endParaRPr/>
          </a:p>
        </p:txBody>
      </p:sp>
      <p:sp>
        <p:nvSpPr>
          <p:cNvPr id="98" name="Google Shape;98;p4"/>
          <p:cNvSpPr txBox="1"/>
          <p:nvPr/>
        </p:nvSpPr>
        <p:spPr>
          <a:xfrm>
            <a:off x="-63950" y="26871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1238250" y="2750875"/>
            <a:ext cx="9601200" cy="15225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20000"/>
              </a:lnSpc>
              <a:spcBef>
                <a:spcPts val="1000"/>
              </a:spcBef>
              <a:spcAft>
                <a:spcPts val="0"/>
              </a:spcAft>
              <a:buClr>
                <a:schemeClr val="dk1"/>
              </a:buClr>
              <a:buSzPts val="2000"/>
              <a:buFont typeface="Arial"/>
              <a:buChar char="•"/>
            </a:pPr>
            <a:r>
              <a:rPr b="0" i="0" lang="es-AR" sz="2000" u="none" cap="none" strike="noStrike">
                <a:solidFill>
                  <a:schemeClr val="dk1"/>
                </a:solidFill>
                <a:latin typeface="Open Sans Light"/>
                <a:ea typeface="Open Sans Light"/>
                <a:cs typeface="Open Sans Light"/>
                <a:sym typeface="Open Sans Light"/>
              </a:rPr>
              <a:t>Analizar la situación mediante la aplicación de un EDA.</a:t>
            </a:r>
            <a:endParaRPr b="0" i="0" sz="1600" u="none" cap="none" strike="noStrike">
              <a:solidFill>
                <a:srgbClr val="000000"/>
              </a:solidFill>
              <a:latin typeface="Arial"/>
              <a:ea typeface="Arial"/>
              <a:cs typeface="Arial"/>
              <a:sym typeface="Arial"/>
            </a:endParaRPr>
          </a:p>
          <a:p>
            <a:pPr indent="-228600" lvl="0" marL="228600" marR="0" rtl="0" algn="l">
              <a:lnSpc>
                <a:spcPct val="120000"/>
              </a:lnSpc>
              <a:spcBef>
                <a:spcPts val="1000"/>
              </a:spcBef>
              <a:spcAft>
                <a:spcPts val="0"/>
              </a:spcAft>
              <a:buClr>
                <a:schemeClr val="dk1"/>
              </a:buClr>
              <a:buSzPts val="2000"/>
              <a:buFont typeface="Arial"/>
              <a:buChar char="•"/>
            </a:pPr>
            <a:r>
              <a:rPr b="0" i="0" lang="es-AR" sz="2000" u="none" cap="none" strike="noStrike">
                <a:solidFill>
                  <a:schemeClr val="dk1"/>
                </a:solidFill>
                <a:latin typeface="Open Sans Light"/>
                <a:ea typeface="Open Sans Light"/>
                <a:cs typeface="Open Sans Light"/>
                <a:sym typeface="Open Sans Light"/>
              </a:rPr>
              <a:t>Desarrollar  un modelo en donde podamos predecir los movimientos de despidos por industria.</a:t>
            </a:r>
            <a:endParaRPr b="0" i="0" sz="1600" u="none" cap="none" strike="noStrike">
              <a:solidFill>
                <a:srgbClr val="000000"/>
              </a:solidFill>
              <a:latin typeface="Arial"/>
              <a:ea typeface="Arial"/>
              <a:cs typeface="Arial"/>
              <a:sym typeface="Arial"/>
            </a:endParaRPr>
          </a:p>
        </p:txBody>
      </p:sp>
      <p:sp>
        <p:nvSpPr>
          <p:cNvPr id="104" name="Google Shape;104;p3"/>
          <p:cNvSpPr txBox="1"/>
          <p:nvPr>
            <p:ph idx="1" type="body"/>
          </p:nvPr>
        </p:nvSpPr>
        <p:spPr>
          <a:xfrm>
            <a:off x="1238250" y="1121198"/>
            <a:ext cx="9601200" cy="7383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s-AR" sz="2000"/>
              <a:t> Analizar las tendencias sobre los despidos en el sector tecnológico.</a:t>
            </a:r>
            <a:endParaRPr sz="2000"/>
          </a:p>
        </p:txBody>
      </p:sp>
      <p:sp>
        <p:nvSpPr>
          <p:cNvPr id="105" name="Google Shape;105;p3"/>
          <p:cNvSpPr txBox="1"/>
          <p:nvPr>
            <p:ph type="title"/>
          </p:nvPr>
        </p:nvSpPr>
        <p:spPr>
          <a:xfrm>
            <a:off x="1040275" y="306374"/>
            <a:ext cx="9601200" cy="7383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Sorts Mill Goudy"/>
              <a:buNone/>
            </a:pPr>
            <a:r>
              <a:rPr lang="es-AR"/>
              <a:t>OBJETIVO GENERAL</a:t>
            </a:r>
            <a:endParaRPr/>
          </a:p>
        </p:txBody>
      </p:sp>
      <p:sp>
        <p:nvSpPr>
          <p:cNvPr id="106" name="Google Shape;106;p3"/>
          <p:cNvSpPr txBox="1"/>
          <p:nvPr/>
        </p:nvSpPr>
        <p:spPr>
          <a:xfrm>
            <a:off x="1040275" y="1936037"/>
            <a:ext cx="9601200" cy="738300"/>
          </a:xfrm>
          <a:prstGeom prst="rect">
            <a:avLst/>
          </a:prstGeom>
          <a:noFill/>
          <a:ln>
            <a:noFill/>
          </a:ln>
        </p:spPr>
        <p:txBody>
          <a:bodyPr anchorCtr="0" anchor="ctr" bIns="45700" lIns="91425" spcFirstLastPara="1" rIns="91425" wrap="square" tIns="45700">
            <a:normAutofit/>
          </a:bodyPr>
          <a:lstStyle/>
          <a:p>
            <a:pPr indent="0" lvl="0" marL="0" marR="0" rtl="0" algn="l">
              <a:lnSpc>
                <a:spcPct val="120000"/>
              </a:lnSpc>
              <a:spcBef>
                <a:spcPts val="0"/>
              </a:spcBef>
              <a:spcAft>
                <a:spcPts val="0"/>
              </a:spcAft>
              <a:buClr>
                <a:schemeClr val="dk1"/>
              </a:buClr>
              <a:buSzPts val="2800"/>
              <a:buFont typeface="Sorts Mill Goudy"/>
              <a:buNone/>
            </a:pPr>
            <a:r>
              <a:rPr b="0" i="0" lang="es-AR" sz="2800" u="none" cap="none" strike="noStrike">
                <a:solidFill>
                  <a:schemeClr val="dk1"/>
                </a:solidFill>
                <a:latin typeface="Sorts Mill Goudy"/>
                <a:ea typeface="Sorts Mill Goudy"/>
                <a:cs typeface="Sorts Mill Goudy"/>
                <a:sym typeface="Sorts Mill Goudy"/>
              </a:rPr>
              <a:t>ACTIVIDADES</a:t>
            </a:r>
            <a:endParaRPr b="0" i="0" sz="1400" u="none" cap="none" strike="noStrike">
              <a:solidFill>
                <a:srgbClr val="000000"/>
              </a:solidFill>
              <a:latin typeface="Arial"/>
              <a:ea typeface="Arial"/>
              <a:cs typeface="Arial"/>
              <a:sym typeface="Arial"/>
            </a:endParaRPr>
          </a:p>
        </p:txBody>
      </p:sp>
      <p:sp>
        <p:nvSpPr>
          <p:cNvPr id="107" name="Google Shape;107;p3"/>
          <p:cNvSpPr txBox="1"/>
          <p:nvPr>
            <p:ph idx="1" type="body"/>
          </p:nvPr>
        </p:nvSpPr>
        <p:spPr>
          <a:xfrm>
            <a:off x="1238250" y="5164750"/>
            <a:ext cx="10111500" cy="13008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b="1" lang="es-AR" sz="2000">
                <a:latin typeface="Open Sans"/>
                <a:ea typeface="Open Sans"/>
                <a:cs typeface="Open Sans"/>
                <a:sym typeface="Open Sans"/>
              </a:rPr>
              <a:t>Datos extraídos de Kaggle.</a:t>
            </a:r>
            <a:endParaRPr b="1" sz="2000">
              <a:latin typeface="Open Sans"/>
              <a:ea typeface="Open Sans"/>
              <a:cs typeface="Open Sans"/>
              <a:sym typeface="Open Sans"/>
            </a:endParaRPr>
          </a:p>
          <a:p>
            <a:pPr indent="0" lvl="0" marL="228600" rtl="0" algn="l">
              <a:lnSpc>
                <a:spcPct val="120000"/>
              </a:lnSpc>
              <a:spcBef>
                <a:spcPts val="1000"/>
              </a:spcBef>
              <a:spcAft>
                <a:spcPts val="0"/>
              </a:spcAft>
              <a:buSzPts val="1800"/>
              <a:buNone/>
            </a:pPr>
            <a:r>
              <a:rPr i="1" lang="es-AR" sz="2000"/>
              <a:t>https://www.kaggle.com/datasets/salimwid/technology-company-layoffs-20222023-data</a:t>
            </a:r>
            <a:endParaRPr i="1" sz="2000"/>
          </a:p>
        </p:txBody>
      </p:sp>
      <p:sp>
        <p:nvSpPr>
          <p:cNvPr id="108" name="Google Shape;108;p3"/>
          <p:cNvSpPr txBox="1"/>
          <p:nvPr>
            <p:ph type="title"/>
          </p:nvPr>
        </p:nvSpPr>
        <p:spPr>
          <a:xfrm>
            <a:off x="1040275" y="4134650"/>
            <a:ext cx="9601200" cy="8436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Sorts Mill Goudy"/>
              <a:buNone/>
            </a:pPr>
            <a:r>
              <a:rPr lang="es-AR"/>
              <a:t>FUENTE DE LOS DATOS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1295400" y="536238"/>
            <a:ext cx="9601200" cy="13098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Sorts Mill Goudy"/>
              <a:buNone/>
            </a:pPr>
            <a:r>
              <a:rPr lang="es-AR"/>
              <a:t>METODOLOGÍA</a:t>
            </a:r>
            <a:endParaRPr/>
          </a:p>
        </p:txBody>
      </p:sp>
      <p:sp>
        <p:nvSpPr>
          <p:cNvPr id="114" name="Google Shape;114;p6"/>
          <p:cNvSpPr txBox="1"/>
          <p:nvPr>
            <p:ph idx="1" type="body"/>
          </p:nvPr>
        </p:nvSpPr>
        <p:spPr>
          <a:xfrm>
            <a:off x="1295400" y="1633100"/>
            <a:ext cx="9601200" cy="45939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150000"/>
              </a:lnSpc>
              <a:spcBef>
                <a:spcPts val="0"/>
              </a:spcBef>
              <a:spcAft>
                <a:spcPts val="0"/>
              </a:spcAft>
              <a:buSzPts val="1800"/>
              <a:buAutoNum type="arabicPeriod"/>
            </a:pPr>
            <a:r>
              <a:rPr lang="es-AR"/>
              <a:t>Se realizó exploración de datos con métodos info, shape, value_counts, unique,etc.</a:t>
            </a:r>
            <a:endParaRPr/>
          </a:p>
          <a:p>
            <a:pPr indent="-342900" lvl="0" marL="457200" rtl="0" algn="l">
              <a:lnSpc>
                <a:spcPct val="150000"/>
              </a:lnSpc>
              <a:spcBef>
                <a:spcPts val="0"/>
              </a:spcBef>
              <a:spcAft>
                <a:spcPts val="0"/>
              </a:spcAft>
              <a:buSzPts val="1800"/>
              <a:buAutoNum type="arabicPeriod"/>
            </a:pPr>
            <a:r>
              <a:rPr lang="es-AR"/>
              <a:t>Se procedió a eliminar registros en columna “total_layoffs” con valores “Unclear”.</a:t>
            </a:r>
            <a:endParaRPr/>
          </a:p>
          <a:p>
            <a:pPr indent="-342900" lvl="0" marL="457200" rtl="0" algn="l">
              <a:lnSpc>
                <a:spcPct val="150000"/>
              </a:lnSpc>
              <a:spcBef>
                <a:spcPts val="0"/>
              </a:spcBef>
              <a:spcAft>
                <a:spcPts val="0"/>
              </a:spcAft>
              <a:buSzPts val="1800"/>
              <a:buAutoNum type="arabicPeriod"/>
            </a:pPr>
            <a:r>
              <a:rPr lang="es-AR"/>
              <a:t>Se procedió a reemplazar valores “Unclear” en columna “impacted_workforce_percentage” por nulos.</a:t>
            </a:r>
            <a:endParaRPr/>
          </a:p>
          <a:p>
            <a:pPr indent="-342900" lvl="0" marL="457200" rtl="0" algn="l">
              <a:lnSpc>
                <a:spcPct val="150000"/>
              </a:lnSpc>
              <a:spcBef>
                <a:spcPts val="0"/>
              </a:spcBef>
              <a:spcAft>
                <a:spcPts val="0"/>
              </a:spcAft>
              <a:buSzPts val="1800"/>
              <a:buAutoNum type="arabicPeriod"/>
            </a:pPr>
            <a:r>
              <a:rPr lang="es-AR"/>
              <a:t>Se elimnó columna “additional_notes” por poseer un 95.5% de valores faltantes y no aportar información relevante.</a:t>
            </a:r>
            <a:endParaRPr/>
          </a:p>
          <a:p>
            <a:pPr indent="-342900" lvl="0" marL="457200" rtl="0" algn="l">
              <a:lnSpc>
                <a:spcPct val="150000"/>
              </a:lnSpc>
              <a:spcBef>
                <a:spcPts val="0"/>
              </a:spcBef>
              <a:spcAft>
                <a:spcPts val="0"/>
              </a:spcAft>
              <a:buSzPts val="1800"/>
              <a:buAutoNum type="arabicPeriod"/>
            </a:pPr>
            <a:r>
              <a:rPr lang="es-AR"/>
              <a:t>Se adecuó el tipo de datos de cada columna, en especial “total_layoffs”, “impacted_workforce_percentage” y “reported_date”.</a:t>
            </a:r>
            <a:endParaRPr/>
          </a:p>
          <a:p>
            <a:pPr indent="-342900" lvl="0" marL="457200" rtl="0" algn="l">
              <a:lnSpc>
                <a:spcPct val="150000"/>
              </a:lnSpc>
              <a:spcBef>
                <a:spcPts val="0"/>
              </a:spcBef>
              <a:spcAft>
                <a:spcPts val="0"/>
              </a:spcAft>
              <a:buSzPts val="1800"/>
              <a:buAutoNum type="arabicPeriod"/>
            </a:pPr>
            <a:r>
              <a:rPr lang="es-AR"/>
              <a:t>Se realizaron tablas dinámicas del total de despidos y el % de fuerza de trabajo afectada por compañías y por también por industrias.</a:t>
            </a:r>
            <a:endParaRPr/>
          </a:p>
          <a:p>
            <a:pPr indent="-342900" lvl="0" marL="457200" rtl="0" algn="l">
              <a:lnSpc>
                <a:spcPct val="150000"/>
              </a:lnSpc>
              <a:spcBef>
                <a:spcPts val="0"/>
              </a:spcBef>
              <a:spcAft>
                <a:spcPts val="0"/>
              </a:spcAft>
              <a:buSzPts val="1800"/>
              <a:buAutoNum type="arabicPeriod"/>
            </a:pPr>
            <a:r>
              <a:rPr lang="es-AR"/>
              <a:t>Se procedió a realizar gráficas de la tendencia de despidos por compañías, por industria, por estado, por ciudades y análisis temporal.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1f659c132b_0_2"/>
          <p:cNvSpPr txBox="1"/>
          <p:nvPr>
            <p:ph type="title"/>
          </p:nvPr>
        </p:nvSpPr>
        <p:spPr>
          <a:xfrm>
            <a:off x="576025" y="-12"/>
            <a:ext cx="9601200" cy="13098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800"/>
              <a:buNone/>
            </a:pPr>
            <a:r>
              <a:rPr lang="es-AR"/>
              <a:t>DATASET</a:t>
            </a:r>
            <a:endParaRPr/>
          </a:p>
        </p:txBody>
      </p:sp>
      <p:sp>
        <p:nvSpPr>
          <p:cNvPr id="120" name="Google Shape;120;g21f659c132b_0_2"/>
          <p:cNvSpPr txBox="1"/>
          <p:nvPr>
            <p:ph idx="1" type="body"/>
          </p:nvPr>
        </p:nvSpPr>
        <p:spPr>
          <a:xfrm>
            <a:off x="576025" y="871388"/>
            <a:ext cx="9601200" cy="36432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SzPts val="1800"/>
              <a:buNone/>
            </a:pPr>
            <a:r>
              <a:rPr lang="es-AR"/>
              <a:t>Este dataset cuenta con información de más de 450 compañías tecnológicas desde el año 2022, el cual nos sirve para ver el estado y las tendencias de la industria tecnológica con respecto a los despidos</a:t>
            </a:r>
            <a:endParaRPr/>
          </a:p>
        </p:txBody>
      </p:sp>
      <p:pic>
        <p:nvPicPr>
          <p:cNvPr id="121" name="Google Shape;121;g21f659c132b_0_2"/>
          <p:cNvPicPr preferRelativeResize="0"/>
          <p:nvPr/>
        </p:nvPicPr>
        <p:blipFill rotWithShape="1">
          <a:blip r:embed="rId3">
            <a:alphaModFix/>
          </a:blip>
          <a:srcRect b="0" l="0" r="0" t="0"/>
          <a:stretch/>
        </p:blipFill>
        <p:spPr>
          <a:xfrm>
            <a:off x="576025" y="2040550"/>
            <a:ext cx="6236899" cy="1304925"/>
          </a:xfrm>
          <a:prstGeom prst="rect">
            <a:avLst/>
          </a:prstGeom>
          <a:noFill/>
          <a:ln>
            <a:noFill/>
          </a:ln>
        </p:spPr>
      </p:pic>
      <p:pic>
        <p:nvPicPr>
          <p:cNvPr id="122" name="Google Shape;122;g21f659c132b_0_2"/>
          <p:cNvPicPr preferRelativeResize="0"/>
          <p:nvPr/>
        </p:nvPicPr>
        <p:blipFill rotWithShape="1">
          <a:blip r:embed="rId4">
            <a:alphaModFix/>
          </a:blip>
          <a:srcRect b="0" l="0" r="0" t="0"/>
          <a:stretch/>
        </p:blipFill>
        <p:spPr>
          <a:xfrm>
            <a:off x="576025" y="3462025"/>
            <a:ext cx="6236900" cy="3395975"/>
          </a:xfrm>
          <a:prstGeom prst="rect">
            <a:avLst/>
          </a:prstGeom>
          <a:noFill/>
          <a:ln>
            <a:noFill/>
          </a:ln>
        </p:spPr>
      </p:pic>
      <p:pic>
        <p:nvPicPr>
          <p:cNvPr id="123" name="Google Shape;123;g21f659c132b_0_2"/>
          <p:cNvPicPr preferRelativeResize="0"/>
          <p:nvPr/>
        </p:nvPicPr>
        <p:blipFill rotWithShape="1">
          <a:blip r:embed="rId5">
            <a:alphaModFix/>
          </a:blip>
          <a:srcRect b="0" l="0" r="0" t="0"/>
          <a:stretch/>
        </p:blipFill>
        <p:spPr>
          <a:xfrm>
            <a:off x="6958325" y="2040550"/>
            <a:ext cx="4762625" cy="4661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20ad687508_0_0"/>
          <p:cNvSpPr txBox="1"/>
          <p:nvPr>
            <p:ph type="title"/>
          </p:nvPr>
        </p:nvSpPr>
        <p:spPr>
          <a:xfrm>
            <a:off x="122100" y="178850"/>
            <a:ext cx="1948200" cy="6563400"/>
          </a:xfrm>
          <a:prstGeom prst="rect">
            <a:avLst/>
          </a:prstGeom>
          <a:noFill/>
          <a:ln cap="flat" cmpd="sng" w="19050">
            <a:solidFill>
              <a:schemeClr val="accent6"/>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800"/>
              <a:buNone/>
            </a:pPr>
            <a:r>
              <a:rPr b="1" lang="es-AR"/>
              <a:t>Análisis por industria y por compañía</a:t>
            </a:r>
            <a:endParaRPr b="1"/>
          </a:p>
        </p:txBody>
      </p:sp>
      <p:pic>
        <p:nvPicPr>
          <p:cNvPr id="129" name="Google Shape;129;g220ad687508_0_0"/>
          <p:cNvPicPr preferRelativeResize="0"/>
          <p:nvPr/>
        </p:nvPicPr>
        <p:blipFill rotWithShape="1">
          <a:blip r:embed="rId3">
            <a:alphaModFix/>
          </a:blip>
          <a:srcRect b="0" l="0" r="0" t="0"/>
          <a:stretch/>
        </p:blipFill>
        <p:spPr>
          <a:xfrm>
            <a:off x="2070175" y="178850"/>
            <a:ext cx="9954174" cy="3122250"/>
          </a:xfrm>
          <a:prstGeom prst="rect">
            <a:avLst/>
          </a:prstGeom>
          <a:noFill/>
          <a:ln cap="flat" cmpd="sng" w="19050">
            <a:solidFill>
              <a:schemeClr val="accent6"/>
            </a:solidFill>
            <a:prstDash val="solid"/>
            <a:round/>
            <a:headEnd len="sm" w="sm" type="none"/>
            <a:tailEnd len="sm" w="sm" type="none"/>
          </a:ln>
        </p:spPr>
      </p:pic>
      <p:pic>
        <p:nvPicPr>
          <p:cNvPr id="130" name="Google Shape;130;g220ad687508_0_0"/>
          <p:cNvPicPr preferRelativeResize="0"/>
          <p:nvPr/>
        </p:nvPicPr>
        <p:blipFill rotWithShape="1">
          <a:blip r:embed="rId4">
            <a:alphaModFix/>
          </a:blip>
          <a:srcRect b="0" l="0" r="0" t="0"/>
          <a:stretch/>
        </p:blipFill>
        <p:spPr>
          <a:xfrm>
            <a:off x="2070175" y="3301100"/>
            <a:ext cx="9954174" cy="3441225"/>
          </a:xfrm>
          <a:prstGeom prst="rect">
            <a:avLst/>
          </a:prstGeom>
          <a:noFill/>
          <a:ln cap="flat" cmpd="sng" w="19050">
            <a:solidFill>
              <a:schemeClr val="accent6"/>
            </a:solidFill>
            <a:prstDash val="solid"/>
            <a:round/>
            <a:headEnd len="sm" w="sm" type="none"/>
            <a:tailEnd len="sm" w="sm" type="none"/>
          </a:ln>
        </p:spPr>
      </p:pic>
      <p:pic>
        <p:nvPicPr>
          <p:cNvPr id="131" name="Google Shape;131;g220ad687508_0_0"/>
          <p:cNvPicPr preferRelativeResize="0"/>
          <p:nvPr/>
        </p:nvPicPr>
        <p:blipFill rotWithShape="1">
          <a:blip r:embed="rId5">
            <a:alphaModFix/>
          </a:blip>
          <a:srcRect b="0" l="0" r="0" t="0"/>
          <a:stretch/>
        </p:blipFill>
        <p:spPr>
          <a:xfrm>
            <a:off x="6414050" y="5164900"/>
            <a:ext cx="5232600" cy="106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20e8c78ceb_0_17"/>
          <p:cNvSpPr txBox="1"/>
          <p:nvPr>
            <p:ph type="title"/>
          </p:nvPr>
        </p:nvSpPr>
        <p:spPr>
          <a:xfrm>
            <a:off x="252375" y="550325"/>
            <a:ext cx="5436900" cy="1309800"/>
          </a:xfrm>
          <a:prstGeom prst="rect">
            <a:avLst/>
          </a:prstGeom>
          <a:noFill/>
          <a:ln cap="flat" cmpd="sng" w="19050">
            <a:solidFill>
              <a:schemeClr val="accent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20000"/>
              </a:lnSpc>
              <a:spcBef>
                <a:spcPts val="0"/>
              </a:spcBef>
              <a:spcAft>
                <a:spcPts val="0"/>
              </a:spcAft>
              <a:buSzPts val="1800"/>
              <a:buNone/>
            </a:pPr>
            <a:r>
              <a:rPr b="1" lang="es-AR"/>
              <a:t>Despidos según estado</a:t>
            </a:r>
            <a:endParaRPr b="1"/>
          </a:p>
        </p:txBody>
      </p:sp>
      <p:sp>
        <p:nvSpPr>
          <p:cNvPr id="137" name="Google Shape;137;g220e8c78ceb_0_17"/>
          <p:cNvSpPr txBox="1"/>
          <p:nvPr>
            <p:ph idx="1" type="body"/>
          </p:nvPr>
        </p:nvSpPr>
        <p:spPr>
          <a:xfrm>
            <a:off x="1295400" y="2262188"/>
            <a:ext cx="9601200" cy="36432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SzPts val="1800"/>
              <a:buNone/>
            </a:pPr>
            <a:r>
              <a:t/>
            </a:r>
            <a:endParaRPr/>
          </a:p>
        </p:txBody>
      </p:sp>
      <p:pic>
        <p:nvPicPr>
          <p:cNvPr id="138" name="Google Shape;138;g220e8c78ceb_0_17"/>
          <p:cNvPicPr preferRelativeResize="0"/>
          <p:nvPr/>
        </p:nvPicPr>
        <p:blipFill rotWithShape="1">
          <a:blip r:embed="rId3">
            <a:alphaModFix/>
          </a:blip>
          <a:srcRect b="0" l="0" r="0" t="0"/>
          <a:stretch/>
        </p:blipFill>
        <p:spPr>
          <a:xfrm>
            <a:off x="252375" y="1860125"/>
            <a:ext cx="11766024" cy="4599300"/>
          </a:xfrm>
          <a:prstGeom prst="rect">
            <a:avLst/>
          </a:prstGeom>
          <a:noFill/>
          <a:ln cap="flat" cmpd="sng" w="19050">
            <a:solidFill>
              <a:schemeClr val="accent6"/>
            </a:solidFill>
            <a:prstDash val="solid"/>
            <a:round/>
            <a:headEnd len="sm" w="sm" type="none"/>
            <a:tailEnd len="sm" w="sm" type="none"/>
          </a:ln>
        </p:spPr>
      </p:pic>
      <p:sp>
        <p:nvSpPr>
          <p:cNvPr id="139" name="Google Shape;139;g220e8c78ceb_0_17"/>
          <p:cNvSpPr txBox="1"/>
          <p:nvPr>
            <p:ph type="title"/>
          </p:nvPr>
        </p:nvSpPr>
        <p:spPr>
          <a:xfrm>
            <a:off x="5689200" y="550325"/>
            <a:ext cx="6329100" cy="1309800"/>
          </a:xfrm>
          <a:prstGeom prst="rect">
            <a:avLst/>
          </a:prstGeom>
          <a:noFill/>
          <a:ln cap="flat" cmpd="sng" w="19050">
            <a:solidFill>
              <a:schemeClr val="accent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20000"/>
              </a:lnSpc>
              <a:spcBef>
                <a:spcPts val="0"/>
              </a:spcBef>
              <a:spcAft>
                <a:spcPts val="0"/>
              </a:spcAft>
              <a:buSzPts val="1800"/>
              <a:buNone/>
            </a:pPr>
            <a:r>
              <a:rPr b="1" lang="es-AR"/>
              <a:t>Despidos por ciudades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20ad687508_0_16"/>
          <p:cNvSpPr txBox="1"/>
          <p:nvPr>
            <p:ph type="title"/>
          </p:nvPr>
        </p:nvSpPr>
        <p:spPr>
          <a:xfrm>
            <a:off x="188200" y="121425"/>
            <a:ext cx="2509800" cy="6615300"/>
          </a:xfrm>
          <a:prstGeom prst="rect">
            <a:avLst/>
          </a:prstGeom>
          <a:noFill/>
          <a:ln cap="flat" cmpd="sng" w="19050">
            <a:solidFill>
              <a:srgbClr val="980000"/>
            </a:solidFill>
            <a:prstDash val="solid"/>
            <a:round/>
            <a:headEnd len="sm" w="sm" type="none"/>
            <a:tailEnd len="sm" w="sm" type="none"/>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1800"/>
              <a:buNone/>
            </a:pPr>
            <a:r>
              <a:rPr b="1" lang="es-AR"/>
              <a:t>Análisis temporal de los despidos</a:t>
            </a:r>
            <a:endParaRPr b="1"/>
          </a:p>
        </p:txBody>
      </p:sp>
      <p:pic>
        <p:nvPicPr>
          <p:cNvPr id="145" name="Google Shape;145;g220ad687508_0_16"/>
          <p:cNvPicPr preferRelativeResize="0"/>
          <p:nvPr/>
        </p:nvPicPr>
        <p:blipFill rotWithShape="1">
          <a:blip r:embed="rId3">
            <a:alphaModFix/>
          </a:blip>
          <a:srcRect b="0" l="0" r="0" t="0"/>
          <a:stretch/>
        </p:blipFill>
        <p:spPr>
          <a:xfrm>
            <a:off x="2698125" y="121425"/>
            <a:ext cx="9123825" cy="6615299"/>
          </a:xfrm>
          <a:prstGeom prst="rect">
            <a:avLst/>
          </a:prstGeom>
          <a:noFill/>
          <a:ln cap="flat" cmpd="sng" w="19050">
            <a:solidFill>
              <a:schemeClr val="accent6"/>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20e8c78ceb_0_10"/>
          <p:cNvSpPr txBox="1"/>
          <p:nvPr>
            <p:ph type="title"/>
          </p:nvPr>
        </p:nvSpPr>
        <p:spPr>
          <a:xfrm>
            <a:off x="221250" y="385775"/>
            <a:ext cx="3088200" cy="6086400"/>
          </a:xfrm>
          <a:prstGeom prst="rect">
            <a:avLst/>
          </a:prstGeom>
          <a:noFill/>
          <a:ln cap="flat" cmpd="sng" w="19050">
            <a:solidFill>
              <a:schemeClr val="accent6"/>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800"/>
              <a:buNone/>
            </a:pPr>
            <a:r>
              <a:rPr b="1" lang="es-AR"/>
              <a:t>Serie temporal de despidos por fecha</a:t>
            </a:r>
            <a:endParaRPr b="1"/>
          </a:p>
        </p:txBody>
      </p:sp>
      <p:pic>
        <p:nvPicPr>
          <p:cNvPr id="151" name="Google Shape;151;g220e8c78ceb_0_10"/>
          <p:cNvPicPr preferRelativeResize="0"/>
          <p:nvPr/>
        </p:nvPicPr>
        <p:blipFill rotWithShape="1">
          <a:blip r:embed="rId3">
            <a:alphaModFix/>
          </a:blip>
          <a:srcRect b="0" l="0" r="0" t="0"/>
          <a:stretch/>
        </p:blipFill>
        <p:spPr>
          <a:xfrm>
            <a:off x="3309548" y="385763"/>
            <a:ext cx="8669625" cy="6086475"/>
          </a:xfrm>
          <a:prstGeom prst="rect">
            <a:avLst/>
          </a:prstGeom>
          <a:noFill/>
          <a:ln cap="flat" cmpd="sng" w="19050">
            <a:solidFill>
              <a:schemeClr val="accent6"/>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Poise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2023-03-15T22:33:00Z</dcterms:created>
  <dc:creator>Lanhozo, Joaquin Millan - B2B/5</dc:creator>
</cp:coreProperties>
</file>