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3"/>
  </p:notesMasterIdLst>
  <p:sldIdLst>
    <p:sldId id="256" r:id="rId2"/>
    <p:sldId id="268" r:id="rId3"/>
    <p:sldId id="31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83" r:id="rId17"/>
    <p:sldId id="274" r:id="rId18"/>
    <p:sldId id="271" r:id="rId19"/>
    <p:sldId id="276" r:id="rId20"/>
    <p:sldId id="272" r:id="rId21"/>
    <p:sldId id="273" r:id="rId22"/>
    <p:sldId id="275" r:id="rId23"/>
    <p:sldId id="277" r:id="rId24"/>
    <p:sldId id="278" r:id="rId25"/>
    <p:sldId id="280" r:id="rId26"/>
    <p:sldId id="282" r:id="rId27"/>
    <p:sldId id="284" r:id="rId28"/>
    <p:sldId id="285" r:id="rId29"/>
    <p:sldId id="286" r:id="rId30"/>
    <p:sldId id="288" r:id="rId31"/>
    <p:sldId id="290" r:id="rId32"/>
    <p:sldId id="292" r:id="rId33"/>
    <p:sldId id="291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6" r:id="rId56"/>
    <p:sldId id="314" r:id="rId57"/>
    <p:sldId id="318" r:id="rId58"/>
    <p:sldId id="317" r:id="rId59"/>
    <p:sldId id="319" r:id="rId60"/>
    <p:sldId id="320" r:id="rId61"/>
    <p:sldId id="321" r:id="rId62"/>
    <p:sldId id="322" r:id="rId63"/>
    <p:sldId id="324" r:id="rId64"/>
    <p:sldId id="323" r:id="rId65"/>
    <p:sldId id="325" r:id="rId66"/>
    <p:sldId id="326" r:id="rId67"/>
    <p:sldId id="328" r:id="rId68"/>
    <p:sldId id="327" r:id="rId69"/>
    <p:sldId id="329" r:id="rId70"/>
    <p:sldId id="330" r:id="rId71"/>
    <p:sldId id="331" r:id="rId7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22" autoAdjust="0"/>
  </p:normalViewPr>
  <p:slideViewPr>
    <p:cSldViewPr snapToGrid="0">
      <p:cViewPr varScale="1">
        <p:scale>
          <a:sx n="65" d="100"/>
          <a:sy n="65" d="100"/>
        </p:scale>
        <p:origin x="148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CC541-99F5-49D8-B94F-0D51F5A0425F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BB050-6DB6-4952-A89E-C361D23043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752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30E0-C38F-4851-91DC-0A605AF81870}" type="datetime1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50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FBEE-DC37-4119-9985-98FBE694E9CD}" type="datetime1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40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E833-1D97-4D6C-A5E1-CC6AA17B660B}" type="datetime1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17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0958-A4C4-4EA6-B218-D779EFB06115}" type="datetime1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63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9FC1-CD27-46BF-AC40-96B346BD9303}" type="datetime1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11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2F0E-5B51-4F1A-9BAF-8208EB8161CE}" type="datetime1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96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8799-AC33-4928-A985-CC9B52F7DC8F}" type="datetime1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80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568E-A603-4130-AE73-D225726D893C}" type="datetime1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81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B3ED-B96E-43C0-9C9B-3314DB59C32C}" type="datetime1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50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9AEE-BBB5-4ED5-892E-4AE3E01774BC}" type="datetime1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72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F126-A5A8-4F85-9591-E882ADBCE196}" type="datetime1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51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A7FBD-6C55-4DAA-9ACB-4CA276E35BE1}" type="datetime1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2D7AE-93D8-4E23-A4FF-6083C7617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83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shattered.it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ni.com.tw/nani/jlearn/math/extra/e1/e1_14.htm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rchapman.org/posts/Linux_System_Call_Table_for_x86_64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15635" y="1122363"/>
            <a:ext cx="8340437" cy="23876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AIS3 2017 pre-exam </a:t>
            </a:r>
            <a:r>
              <a:rPr lang="zh-TW" altLang="en-US" dirty="0" smtClean="0">
                <a:solidFill>
                  <a:schemeClr val="bg1"/>
                </a:solidFill>
              </a:rPr>
              <a:t>題解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黃冠智 </a:t>
            </a:r>
            <a:r>
              <a:rPr lang="en-US" altLang="zh-TW" dirty="0" smtClean="0">
                <a:solidFill>
                  <a:schemeClr val="bg1"/>
                </a:solidFill>
              </a:rPr>
              <a:t>mike1636216@gmail.com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</a:rPr>
              <a:t>交大 </a:t>
            </a:r>
            <a:r>
              <a:rPr lang="en-US" altLang="zh-TW" dirty="0" err="1" smtClean="0">
                <a:solidFill>
                  <a:schemeClr val="bg1"/>
                </a:solidFill>
              </a:rPr>
              <a:t>bamboofox</a:t>
            </a:r>
            <a:r>
              <a:rPr lang="zh-TW" altLang="en-US" dirty="0" smtClean="0">
                <a:solidFill>
                  <a:schemeClr val="bg1"/>
                </a:solidFill>
              </a:rPr>
              <a:t> 成員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19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header</a:t>
            </a:r>
          </a:p>
          <a:p>
            <a:pPr lvl="1"/>
            <a:r>
              <a:rPr lang="en-US" altLang="zh-TW" dirty="0" err="1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HereItIs</a:t>
            </a:r>
            <a:r>
              <a:rPr lang="en-US" altLang="zh-TW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明顯有問題</a:t>
            </a:r>
            <a:endParaRPr lang="en-US" altLang="zh-TW" dirty="0" smtClean="0">
              <a:solidFill>
                <a:schemeClr val="bg1"/>
              </a:solidFill>
              <a:latin typeface="+mn-ea"/>
              <a:cs typeface="Consolas" panose="020B06090202040302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79" y="3104252"/>
            <a:ext cx="7740641" cy="1453894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14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Uzc0RzMyLnBocA== </a:t>
            </a:r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字串結尾有等號</a:t>
            </a:r>
            <a:endParaRPr lang="en-US" altLang="zh-TW" dirty="0" smtClean="0">
              <a:solidFill>
                <a:schemeClr val="bg1"/>
              </a:solidFill>
              <a:latin typeface="+mn-ea"/>
              <a:cs typeface="Consolas" panose="020B0609020204030204" pitchFamily="49" charset="0"/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可能是 </a:t>
            </a:r>
            <a:r>
              <a:rPr lang="en-US" altLang="zh-TW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base64 </a:t>
            </a:r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編碼過的內容，拿去解碼</a:t>
            </a:r>
            <a:endParaRPr lang="en-US" altLang="zh-TW" dirty="0" smtClean="0">
              <a:solidFill>
                <a:schemeClr val="bg1"/>
              </a:solidFill>
              <a:latin typeface="+mn-ea"/>
              <a:cs typeface="Consolas" panose="020B0609020204030204" pitchFamily="49" charset="0"/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得到 </a:t>
            </a:r>
            <a:r>
              <a:rPr lang="en-US" altLang="zh-TW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S74G32.php</a:t>
            </a:r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 這串文字，試著訪問一下</a:t>
            </a:r>
            <a:endParaRPr lang="en-US" altLang="zh-TW" dirty="0" smtClean="0">
              <a:solidFill>
                <a:schemeClr val="bg1"/>
              </a:solidFill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935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318" y="1690689"/>
            <a:ext cx="5337363" cy="4911226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412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chemeClr val="bg1"/>
                </a:solidFill>
              </a:rPr>
              <a:t>Misc </a:t>
            </a:r>
            <a:r>
              <a:rPr lang="en-US" altLang="zh-TW" dirty="0" smtClean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遇到了野生 </a:t>
            </a:r>
            <a:r>
              <a:rPr lang="en-US" altLang="zh-TW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Lv. 5 </a:t>
            </a:r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的皮卡丘，捕捉</a:t>
            </a:r>
            <a:r>
              <a:rPr lang="en-US" altLang="zh-TW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?</a:t>
            </a:r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(Yes/</a:t>
            </a:r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好</a:t>
            </a:r>
            <a:r>
              <a:rPr lang="en-US" altLang="zh-TW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)</a:t>
            </a:r>
          </a:p>
          <a:p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內容提到了皮卡丘喜歡黃色</a:t>
            </a:r>
            <a:endParaRPr lang="en-US" altLang="zh-TW" dirty="0" smtClean="0">
              <a:solidFill>
                <a:schemeClr val="bg1"/>
              </a:solidFill>
              <a:latin typeface="+mn-ea"/>
              <a:cs typeface="Consolas" panose="020B0609020204030204" pitchFamily="49" charset="0"/>
            </a:endParaRPr>
          </a:p>
          <a:p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檢查網頁原始碼，發現 </a:t>
            </a:r>
            <a:r>
              <a:rPr lang="en-US" altLang="zh-TW" dirty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&lt;body </a:t>
            </a:r>
            <a:r>
              <a:rPr lang="en-US" altLang="zh-TW" dirty="0" err="1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bgcolor</a:t>
            </a:r>
            <a:r>
              <a:rPr lang="en-US" altLang="zh-TW" dirty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="white</a:t>
            </a:r>
            <a:r>
              <a:rPr lang="en-US" altLang="zh-TW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"&gt;</a:t>
            </a:r>
          </a:p>
          <a:p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把 </a:t>
            </a:r>
            <a:r>
              <a:rPr lang="en-US" altLang="zh-TW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white </a:t>
            </a:r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改成 </a:t>
            </a:r>
            <a:r>
              <a:rPr lang="en-US" altLang="zh-TW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yellow </a:t>
            </a:r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看看</a:t>
            </a:r>
            <a:endParaRPr lang="en-US" altLang="zh-TW" dirty="0" smtClean="0">
              <a:solidFill>
                <a:schemeClr val="bg1"/>
              </a:solidFill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9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chemeClr val="bg1"/>
                </a:solidFill>
              </a:rPr>
              <a:t>Misc </a:t>
            </a:r>
            <a:r>
              <a:rPr lang="en-US" altLang="zh-TW" dirty="0" smtClean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48" y="1690689"/>
            <a:ext cx="5558103" cy="4861599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78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真．</a:t>
            </a:r>
            <a:r>
              <a:rPr lang="en-US" altLang="zh-TW" dirty="0" smtClean="0">
                <a:solidFill>
                  <a:schemeClr val="bg1"/>
                </a:solidFill>
              </a:rPr>
              <a:t>reverse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</a:rPr>
              <a:t>需要上 </a:t>
            </a:r>
            <a:r>
              <a:rPr lang="en-US" altLang="zh-TW" dirty="0" smtClean="0">
                <a:solidFill>
                  <a:schemeClr val="bg1"/>
                </a:solidFill>
              </a:rPr>
              <a:t>patch </a:t>
            </a:r>
            <a:r>
              <a:rPr lang="zh-TW" altLang="en-US" dirty="0" smtClean="0">
                <a:solidFill>
                  <a:schemeClr val="bg1"/>
                </a:solidFill>
              </a:rPr>
              <a:t>或是用 </a:t>
            </a:r>
            <a:r>
              <a:rPr lang="en-US" altLang="zh-TW" dirty="0" smtClean="0">
                <a:solidFill>
                  <a:schemeClr val="bg1"/>
                </a:solidFill>
              </a:rPr>
              <a:t>debugger)</a:t>
            </a: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大致上是這樣的，</a:t>
            </a:r>
            <a:r>
              <a:rPr lang="en-US" altLang="zh-TW" dirty="0" smtClean="0">
                <a:solidFill>
                  <a:schemeClr val="bg1"/>
                </a:solidFill>
              </a:rPr>
              <a:t>main()</a:t>
            </a:r>
            <a:r>
              <a:rPr lang="zh-TW" altLang="en-US" dirty="0" smtClean="0">
                <a:solidFill>
                  <a:schemeClr val="bg1"/>
                </a:solidFill>
              </a:rPr>
              <a:t> 讓使用者輸入一串有限制長度的字串，接著就直接結束了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裡面有其他函式存在 </a:t>
            </a:r>
            <a:r>
              <a:rPr lang="en-US" altLang="zh-TW" dirty="0" smtClean="0">
                <a:solidFill>
                  <a:schemeClr val="bg1"/>
                </a:solidFill>
              </a:rPr>
              <a:t>output</a:t>
            </a:r>
            <a:r>
              <a:rPr lang="zh-TW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TW" dirty="0" smtClean="0">
                <a:solidFill>
                  <a:schemeClr val="bg1"/>
                </a:solidFill>
              </a:rPr>
              <a:t>decrypt</a:t>
            </a:r>
            <a:r>
              <a:rPr lang="zh-TW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TW" dirty="0" smtClean="0">
                <a:solidFill>
                  <a:schemeClr val="bg1"/>
                </a:solidFill>
              </a:rPr>
              <a:t>callme1</a:t>
            </a:r>
            <a:r>
              <a:rPr lang="zh-TW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TW" dirty="0" smtClean="0">
                <a:solidFill>
                  <a:schemeClr val="bg1"/>
                </a:solidFill>
              </a:rPr>
              <a:t>callme2</a:t>
            </a:r>
            <a:r>
              <a:rPr lang="zh-TW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TW" dirty="0" smtClean="0">
                <a:solidFill>
                  <a:schemeClr val="bg1"/>
                </a:solidFill>
              </a:rPr>
              <a:t>callme3</a:t>
            </a: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其中，</a:t>
            </a:r>
            <a:r>
              <a:rPr lang="en-US" altLang="zh-TW" dirty="0" smtClean="0">
                <a:solidFill>
                  <a:schemeClr val="bg1"/>
                </a:solidFill>
              </a:rPr>
              <a:t>callme1</a:t>
            </a:r>
            <a:r>
              <a:rPr lang="zh-TW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TW" dirty="0" smtClean="0">
                <a:solidFill>
                  <a:schemeClr val="bg1"/>
                </a:solidFill>
              </a:rPr>
              <a:t>callme2</a:t>
            </a:r>
            <a:r>
              <a:rPr lang="zh-TW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TW" dirty="0" smtClean="0">
                <a:solidFill>
                  <a:schemeClr val="bg1"/>
                </a:solidFill>
              </a:rPr>
              <a:t>callme3</a:t>
            </a:r>
            <a:r>
              <a:rPr lang="zh-TW" altLang="en-US" dirty="0" smtClean="0">
                <a:solidFill>
                  <a:schemeClr val="bg1"/>
                </a:solidFill>
              </a:rPr>
              <a:t> 完全沒被其他函式呼叫到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20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根據題目</a:t>
            </a:r>
            <a:r>
              <a:rPr lang="zh-TW" altLang="en-US" dirty="0" smtClean="0">
                <a:solidFill>
                  <a:schemeClr val="bg1"/>
                </a:solidFill>
              </a:rPr>
              <a:t>名稱</a:t>
            </a:r>
            <a:r>
              <a:rPr lang="zh-TW" altLang="en-US" dirty="0">
                <a:solidFill>
                  <a:schemeClr val="bg1"/>
                </a:solidFill>
              </a:rPr>
              <a:t>、</a:t>
            </a:r>
            <a:r>
              <a:rPr lang="zh-TW" altLang="en-US" dirty="0" smtClean="0">
                <a:solidFill>
                  <a:schemeClr val="bg1"/>
                </a:solidFill>
              </a:rPr>
              <a:t>輸出以及</a:t>
            </a:r>
            <a:r>
              <a:rPr lang="zh-TW" altLang="en-US" dirty="0">
                <a:solidFill>
                  <a:schemeClr val="bg1"/>
                </a:solidFill>
              </a:rPr>
              <a:t>函式名，可以猜測要自己按照順序呼叫 </a:t>
            </a:r>
            <a:r>
              <a:rPr lang="en-US" altLang="zh-TW" dirty="0">
                <a:solidFill>
                  <a:schemeClr val="bg1"/>
                </a:solidFill>
              </a:rPr>
              <a:t>callme1</a:t>
            </a:r>
            <a:r>
              <a:rPr lang="zh-TW" altLang="en-US" dirty="0">
                <a:solidFill>
                  <a:schemeClr val="bg1"/>
                </a:solidFill>
              </a:rPr>
              <a:t>、</a:t>
            </a:r>
            <a:r>
              <a:rPr lang="en-US" altLang="zh-TW" dirty="0">
                <a:solidFill>
                  <a:schemeClr val="bg1"/>
                </a:solidFill>
              </a:rPr>
              <a:t>callme2</a:t>
            </a:r>
            <a:r>
              <a:rPr lang="zh-TW" altLang="en-US" dirty="0">
                <a:solidFill>
                  <a:schemeClr val="bg1"/>
                </a:solidFill>
              </a:rPr>
              <a:t>、</a:t>
            </a:r>
            <a:r>
              <a:rPr lang="en-US" altLang="zh-TW" dirty="0" smtClean="0">
                <a:solidFill>
                  <a:schemeClr val="bg1"/>
                </a:solidFill>
              </a:rPr>
              <a:t>callme3</a:t>
            </a: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呼叫的過程中，要想辦法滿足判斷條件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decrypt </a:t>
            </a:r>
            <a:r>
              <a:rPr lang="zh-TW" altLang="en-US" dirty="0" smtClean="0">
                <a:solidFill>
                  <a:schemeClr val="bg1"/>
                </a:solidFill>
              </a:rPr>
              <a:t>和 </a:t>
            </a:r>
            <a:r>
              <a:rPr lang="en-US" altLang="zh-TW" dirty="0" smtClean="0">
                <a:solidFill>
                  <a:schemeClr val="bg1"/>
                </a:solidFill>
              </a:rPr>
              <a:t>output</a:t>
            </a:r>
            <a:r>
              <a:rPr lang="zh-TW" altLang="en-US" dirty="0" smtClean="0">
                <a:solidFill>
                  <a:schemeClr val="bg1"/>
                </a:solidFill>
              </a:rPr>
              <a:t> 在 </a:t>
            </a:r>
            <a:r>
              <a:rPr lang="en-US" altLang="zh-TW" dirty="0" err="1" smtClean="0">
                <a:solidFill>
                  <a:schemeClr val="bg1"/>
                </a:solidFill>
              </a:rPr>
              <a:t>callme</a:t>
            </a:r>
            <a:r>
              <a:rPr lang="en-US" altLang="zh-TW" dirty="0" smtClean="0">
                <a:solidFill>
                  <a:schemeClr val="bg1"/>
                </a:solidFill>
              </a:rPr>
              <a:t>* </a:t>
            </a:r>
            <a:r>
              <a:rPr lang="zh-TW" altLang="en-US" dirty="0" smtClean="0">
                <a:solidFill>
                  <a:schemeClr val="bg1"/>
                </a:solidFill>
              </a:rPr>
              <a:t>裡面被呼叫到，與</a:t>
            </a:r>
            <a:r>
              <a:rPr lang="en-US" altLang="zh-TW" dirty="0" smtClean="0">
                <a:solidFill>
                  <a:schemeClr val="bg1"/>
                </a:solidFill>
              </a:rPr>
              <a:t>flag</a:t>
            </a:r>
            <a:r>
              <a:rPr lang="zh-TW" altLang="en-US" dirty="0" smtClean="0">
                <a:solidFill>
                  <a:schemeClr val="bg1"/>
                </a:solidFill>
              </a:rPr>
              <a:t> 解密並輸出有關，不必管它，只需要處理 </a:t>
            </a:r>
            <a:r>
              <a:rPr lang="en-US" altLang="zh-TW" dirty="0" err="1" smtClean="0">
                <a:solidFill>
                  <a:schemeClr val="bg1"/>
                </a:solidFill>
              </a:rPr>
              <a:t>callme</a:t>
            </a:r>
            <a:r>
              <a:rPr lang="en-US" altLang="zh-TW" dirty="0" smtClean="0">
                <a:solidFill>
                  <a:schemeClr val="bg1"/>
                </a:solidFill>
              </a:rPr>
              <a:t>* </a:t>
            </a:r>
            <a:r>
              <a:rPr lang="zh-TW" altLang="en-US" dirty="0" smtClean="0">
                <a:solidFill>
                  <a:schemeClr val="bg1"/>
                </a:solidFill>
              </a:rPr>
              <a:t>函式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34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全域變數有 </a:t>
            </a:r>
            <a:r>
              <a:rPr lang="en-US" altLang="zh-TW" dirty="0" smtClean="0">
                <a:solidFill>
                  <a:schemeClr val="bg1"/>
                </a:solidFill>
              </a:rPr>
              <a:t>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zh-TW" dirty="0" smtClean="0">
                <a:solidFill>
                  <a:schemeClr val="bg1"/>
                </a:solidFill>
              </a:rPr>
              <a:t>encrypted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zh-TW" dirty="0" smtClean="0">
                <a:solidFill>
                  <a:schemeClr val="bg1"/>
                </a:solidFill>
              </a:rPr>
              <a:t>table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zh-TW" dirty="0" smtClean="0">
                <a:solidFill>
                  <a:schemeClr val="bg1"/>
                </a:solidFill>
              </a:rPr>
              <a:t>data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zh-TW" dirty="0" smtClean="0">
                <a:solidFill>
                  <a:schemeClr val="bg1"/>
                </a:solidFill>
              </a:rPr>
              <a:t>input</a:t>
            </a:r>
          </a:p>
          <a:p>
            <a:pPr marL="971550" lvl="1" indent="-514350">
              <a:buFont typeface="+mj-lt"/>
              <a:buAutoNum type="arabicParenR"/>
            </a:pP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encrypted </a:t>
            </a:r>
            <a:r>
              <a:rPr lang="zh-TW" altLang="en-US" dirty="0" smtClean="0">
                <a:solidFill>
                  <a:schemeClr val="bg1"/>
                </a:solidFill>
              </a:rPr>
              <a:t>和 </a:t>
            </a:r>
            <a:r>
              <a:rPr lang="en-US" altLang="zh-TW" dirty="0" smtClean="0">
                <a:solidFill>
                  <a:schemeClr val="bg1"/>
                </a:solidFill>
              </a:rPr>
              <a:t>input </a:t>
            </a:r>
            <a:r>
              <a:rPr lang="zh-TW" altLang="en-US" dirty="0" smtClean="0">
                <a:solidFill>
                  <a:schemeClr val="bg1"/>
                </a:solidFill>
              </a:rPr>
              <a:t>在 </a:t>
            </a:r>
            <a:r>
              <a:rPr lang="en-US" altLang="zh-TW" dirty="0" err="1" smtClean="0">
                <a:solidFill>
                  <a:schemeClr val="bg1"/>
                </a:solidFill>
              </a:rPr>
              <a:t>callme</a:t>
            </a:r>
            <a:r>
              <a:rPr lang="en-US" altLang="zh-TW" dirty="0" smtClean="0">
                <a:solidFill>
                  <a:schemeClr val="bg1"/>
                </a:solidFill>
              </a:rPr>
              <a:t>* </a:t>
            </a:r>
            <a:r>
              <a:rPr lang="zh-TW" altLang="en-US" dirty="0" smtClean="0">
                <a:solidFill>
                  <a:schemeClr val="bg1"/>
                </a:solidFill>
              </a:rPr>
              <a:t>用到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table </a:t>
            </a:r>
            <a:r>
              <a:rPr lang="zh-TW" altLang="en-US" dirty="0" smtClean="0">
                <a:solidFill>
                  <a:schemeClr val="bg1"/>
                </a:solidFill>
              </a:rPr>
              <a:t>和 </a:t>
            </a:r>
            <a:r>
              <a:rPr lang="en-US" altLang="zh-TW" dirty="0" smtClean="0">
                <a:solidFill>
                  <a:schemeClr val="bg1"/>
                </a:solidFill>
              </a:rPr>
              <a:t>data </a:t>
            </a:r>
            <a:r>
              <a:rPr lang="zh-TW" altLang="en-US" dirty="0" smtClean="0">
                <a:solidFill>
                  <a:schemeClr val="bg1"/>
                </a:solidFill>
              </a:rPr>
              <a:t>在 </a:t>
            </a:r>
            <a:r>
              <a:rPr lang="en-US" altLang="zh-TW" dirty="0" smtClean="0">
                <a:solidFill>
                  <a:schemeClr val="bg1"/>
                </a:solidFill>
              </a:rPr>
              <a:t>decrypt</a:t>
            </a:r>
            <a:r>
              <a:rPr lang="zh-TW" altLang="en-US" dirty="0" smtClean="0">
                <a:solidFill>
                  <a:schemeClr val="bg1"/>
                </a:solidFill>
              </a:rPr>
              <a:t> 裡面用到，不必管它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51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main() </a:t>
            </a: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直接用 </a:t>
            </a:r>
            <a:r>
              <a:rPr lang="en-US" altLang="zh-TW" dirty="0" err="1" smtClean="0">
                <a:solidFill>
                  <a:schemeClr val="bg1"/>
                </a:solidFill>
              </a:rPr>
              <a:t>ida</a:t>
            </a:r>
            <a:r>
              <a:rPr lang="en-US" altLang="zh-TW" dirty="0" smtClean="0">
                <a:solidFill>
                  <a:schemeClr val="bg1"/>
                </a:solidFill>
              </a:rPr>
              <a:t> pro hex rays </a:t>
            </a:r>
            <a:r>
              <a:rPr lang="en-US" altLang="zh-TW" dirty="0" err="1" smtClean="0">
                <a:solidFill>
                  <a:schemeClr val="bg1"/>
                </a:solidFill>
              </a:rPr>
              <a:t>decompiler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翻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>
                <a:solidFill>
                  <a:schemeClr val="bg1"/>
                </a:solidFill>
              </a:rPr>
              <a:t> 請支持正版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509413"/>
            <a:ext cx="7727894" cy="1780175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80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main()</a:t>
            </a:r>
            <a:r>
              <a:rPr lang="zh-TW" altLang="en-US" dirty="0" smtClean="0">
                <a:solidFill>
                  <a:schemeClr val="bg1"/>
                </a:solidFill>
              </a:rPr>
              <a:t> 裡面幾乎沒有做什麼有意義的事，隨便找個地方跳到 </a:t>
            </a:r>
            <a:r>
              <a:rPr lang="en-US" altLang="zh-TW" dirty="0" smtClean="0">
                <a:solidFill>
                  <a:schemeClr val="bg1"/>
                </a:solidFill>
              </a:rPr>
              <a:t>callme1() </a:t>
            </a:r>
            <a:r>
              <a:rPr lang="zh-TW" altLang="en-US" dirty="0" smtClean="0">
                <a:solidFill>
                  <a:schemeClr val="bg1"/>
                </a:solidFill>
              </a:rPr>
              <a:t>就行了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在 </a:t>
            </a:r>
            <a:r>
              <a:rPr lang="en-US" altLang="zh-TW" dirty="0" smtClean="0">
                <a:solidFill>
                  <a:schemeClr val="bg1"/>
                </a:solidFill>
              </a:rPr>
              <a:t>0x08048EFD</a:t>
            </a:r>
            <a:r>
              <a:rPr lang="zh-TW" altLang="en-US" dirty="0" smtClean="0">
                <a:solidFill>
                  <a:schemeClr val="bg1"/>
                </a:solidFill>
              </a:rPr>
              <a:t> 設中斷點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執行到這個中斷點的時候，把 </a:t>
            </a:r>
            <a:r>
              <a:rPr lang="en-US" altLang="zh-TW" dirty="0" err="1" smtClean="0">
                <a:solidFill>
                  <a:schemeClr val="bg1"/>
                </a:solidFill>
              </a:rPr>
              <a:t>eip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設為 </a:t>
            </a:r>
            <a:r>
              <a:rPr lang="en-US" altLang="zh-TW" dirty="0" smtClean="0">
                <a:solidFill>
                  <a:schemeClr val="bg1"/>
                </a:solidFill>
              </a:rPr>
              <a:t>callme1 </a:t>
            </a:r>
            <a:r>
              <a:rPr lang="zh-TW" altLang="en-US" dirty="0" smtClean="0">
                <a:solidFill>
                  <a:schemeClr val="bg1"/>
                </a:solidFill>
              </a:rPr>
              <a:t>的位置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80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List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2~3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crypto 1~4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reverse 1~3</a:t>
            </a: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pwn</a:t>
            </a:r>
            <a:r>
              <a:rPr lang="en-US" altLang="zh-TW" dirty="0" smtClean="0">
                <a:solidFill>
                  <a:schemeClr val="bg1"/>
                </a:solidFill>
              </a:rPr>
              <a:t> 1~3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web 1~3</a:t>
            </a:r>
          </a:p>
          <a:p>
            <a:pPr marL="0" indent="0">
              <a:buNone/>
            </a:pP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88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callme1()</a:t>
            </a:r>
            <a:r>
              <a:rPr lang="zh-TW" altLang="en-US" dirty="0" smtClean="0">
                <a:solidFill>
                  <a:schemeClr val="bg1"/>
                </a:solidFill>
              </a:rPr>
              <a:t> 如果直接用 </a:t>
            </a:r>
            <a:r>
              <a:rPr lang="en-US" altLang="zh-TW" dirty="0" err="1" smtClean="0">
                <a:solidFill>
                  <a:schemeClr val="bg1"/>
                </a:solidFill>
              </a:rPr>
              <a:t>ida</a:t>
            </a:r>
            <a:r>
              <a:rPr lang="en-US" altLang="zh-TW" dirty="0" smtClean="0">
                <a:solidFill>
                  <a:schemeClr val="bg1"/>
                </a:solidFill>
              </a:rPr>
              <a:t> pro hex rays </a:t>
            </a:r>
            <a:r>
              <a:rPr lang="en-US" altLang="zh-TW" dirty="0" err="1" smtClean="0">
                <a:solidFill>
                  <a:schemeClr val="bg1"/>
                </a:solidFill>
              </a:rPr>
              <a:t>decompiler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翻回 </a:t>
            </a:r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r>
              <a:rPr lang="zh-TW" altLang="en-US" dirty="0" smtClean="0">
                <a:solidFill>
                  <a:schemeClr val="bg1"/>
                </a:solidFill>
              </a:rPr>
              <a:t> 程式碼，得到的可能是翻錯的程式碼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</a:rPr>
              <a:t>除非你拿到的是筋骨</a:t>
            </a:r>
            <a:r>
              <a:rPr lang="zh-TW" altLang="en-US" dirty="0">
                <a:solidFill>
                  <a:schemeClr val="bg1"/>
                </a:solidFill>
              </a:rPr>
              <a:t>奇特， </a:t>
            </a:r>
            <a:r>
              <a:rPr lang="zh-TW" altLang="en-US" dirty="0" smtClean="0">
                <a:solidFill>
                  <a:schemeClr val="bg1"/>
                </a:solidFill>
              </a:rPr>
              <a:t>百年</a:t>
            </a:r>
            <a:r>
              <a:rPr lang="zh-TW" altLang="en-US" dirty="0">
                <a:solidFill>
                  <a:schemeClr val="bg1"/>
                </a:solidFill>
              </a:rPr>
              <a:t>難得一見</a:t>
            </a:r>
            <a:r>
              <a:rPr lang="zh-TW" altLang="en-US" dirty="0" smtClean="0">
                <a:solidFill>
                  <a:schemeClr val="bg1"/>
                </a:solidFill>
              </a:rPr>
              <a:t>的反編譯插件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實際上應該長得像下一頁的程式碼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22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454727"/>
            <a:ext cx="78867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600" dirty="0" err="1" smtClean="0">
                <a:solidFill>
                  <a:schemeClr val="bg1"/>
                </a:solidFill>
              </a:rPr>
              <a:t>int</a:t>
            </a:r>
            <a:r>
              <a:rPr lang="en-US" altLang="zh-TW" sz="1600" dirty="0" smtClean="0">
                <a:solidFill>
                  <a:schemeClr val="bg1"/>
                </a:solidFill>
              </a:rPr>
              <a:t> a = 1;</a:t>
            </a:r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FF0000"/>
                </a:solidFill>
              </a:rPr>
              <a:t>if </a:t>
            </a:r>
            <a:r>
              <a:rPr lang="en-US" altLang="zh-TW" sz="1600" dirty="0">
                <a:solidFill>
                  <a:srgbClr val="FF0000"/>
                </a:solidFill>
              </a:rPr>
              <a:t>( </a:t>
            </a:r>
            <a:r>
              <a:rPr lang="en-US" altLang="zh-TW" sz="1600" dirty="0" err="1">
                <a:solidFill>
                  <a:srgbClr val="FF0000"/>
                </a:solidFill>
              </a:rPr>
              <a:t>strcmp</a:t>
            </a:r>
            <a:r>
              <a:rPr lang="en-US" altLang="zh-TW" sz="1600" dirty="0">
                <a:solidFill>
                  <a:srgbClr val="FF0000"/>
                </a:solidFill>
              </a:rPr>
              <a:t>(input, "HELLOWORLD") </a:t>
            </a:r>
            <a:r>
              <a:rPr lang="en-US" altLang="zh-TW" sz="1600" dirty="0" smtClean="0">
                <a:solidFill>
                  <a:srgbClr val="FF0000"/>
                </a:solidFill>
              </a:rPr>
              <a:t>)</a:t>
            </a:r>
            <a:r>
              <a:rPr lang="zh-TW" altLang="en-US" sz="1600" dirty="0" smtClean="0">
                <a:solidFill>
                  <a:srgbClr val="FF0000"/>
                </a:solidFill>
              </a:rPr>
              <a:t>  </a:t>
            </a:r>
            <a:r>
              <a:rPr lang="en-US" altLang="zh-TW" sz="1600" dirty="0" smtClean="0">
                <a:solidFill>
                  <a:srgbClr val="FF0000"/>
                </a:solidFill>
              </a:rPr>
              <a:t>// </a:t>
            </a:r>
            <a:r>
              <a:rPr lang="zh-TW" altLang="en-US" sz="1600" dirty="0" smtClean="0">
                <a:solidFill>
                  <a:srgbClr val="FF0000"/>
                </a:solidFill>
              </a:rPr>
              <a:t>不能進去，所以 </a:t>
            </a:r>
            <a:r>
              <a:rPr lang="en-US" altLang="zh-TW" sz="1600" dirty="0" smtClean="0">
                <a:solidFill>
                  <a:srgbClr val="FF0000"/>
                </a:solidFill>
              </a:rPr>
              <a:t>input </a:t>
            </a:r>
            <a:r>
              <a:rPr lang="zh-TW" altLang="en-US" sz="1600" dirty="0" smtClean="0">
                <a:solidFill>
                  <a:srgbClr val="FF0000"/>
                </a:solidFill>
              </a:rPr>
              <a:t>要等於 </a:t>
            </a:r>
            <a:r>
              <a:rPr lang="en-US" altLang="zh-TW" sz="1600" dirty="0">
                <a:solidFill>
                  <a:srgbClr val="FF0000"/>
                </a:solidFill>
              </a:rPr>
              <a:t>"HELLOWORLD"</a:t>
            </a: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1"/>
                </a:solidFill>
              </a:rPr>
              <a:t>{</a:t>
            </a:r>
            <a:endParaRPr lang="en-US" altLang="zh-TW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1"/>
                </a:solidFill>
              </a:rPr>
              <a:t>    puts</a:t>
            </a:r>
            <a:r>
              <a:rPr lang="en-US" altLang="zh-TW" sz="1600" dirty="0">
                <a:solidFill>
                  <a:schemeClr val="bg1"/>
                </a:solidFill>
              </a:rPr>
              <a:t>("Wrong password</a:t>
            </a:r>
            <a:r>
              <a:rPr lang="en-US" altLang="zh-TW" sz="1600" dirty="0" smtClean="0">
                <a:solidFill>
                  <a:schemeClr val="bg1"/>
                </a:solidFill>
              </a:rPr>
              <a:t>");</a:t>
            </a: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1"/>
                </a:solidFill>
              </a:rPr>
              <a:t>    exit(1</a:t>
            </a:r>
            <a:r>
              <a:rPr lang="en-US" altLang="zh-TW" sz="1600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1"/>
                </a:solidFill>
              </a:rPr>
              <a:t>}</a:t>
            </a:r>
            <a:endParaRPr lang="en-US" altLang="zh-TW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1"/>
                </a:solidFill>
              </a:rPr>
              <a:t>a </a:t>
            </a:r>
            <a:r>
              <a:rPr lang="en-US" altLang="zh-TW" sz="1600" dirty="0">
                <a:solidFill>
                  <a:schemeClr val="bg1"/>
                </a:solidFill>
              </a:rPr>
              <a:t>= </a:t>
            </a:r>
            <a:r>
              <a:rPr lang="en-US" altLang="zh-TW" sz="1600" dirty="0" smtClean="0">
                <a:solidFill>
                  <a:schemeClr val="bg1"/>
                </a:solidFill>
              </a:rPr>
              <a:t>2;</a:t>
            </a:r>
            <a:endParaRPr lang="en-US" altLang="zh-TW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FF0000"/>
                </a:solidFill>
              </a:rPr>
              <a:t>if(a == 2)</a:t>
            </a:r>
            <a:r>
              <a:rPr lang="zh-TW" altLang="en-US" sz="1600" dirty="0" smtClean="0">
                <a:solidFill>
                  <a:srgbClr val="FF0000"/>
                </a:solidFill>
              </a:rPr>
              <a:t>  </a:t>
            </a:r>
            <a:r>
              <a:rPr lang="en-US" altLang="zh-TW" sz="1600" dirty="0" smtClean="0">
                <a:solidFill>
                  <a:srgbClr val="FF0000"/>
                </a:solidFill>
              </a:rPr>
              <a:t>// </a:t>
            </a:r>
            <a:r>
              <a:rPr lang="zh-TW" altLang="en-US" sz="1600" dirty="0" smtClean="0">
                <a:solidFill>
                  <a:srgbClr val="FF0000"/>
                </a:solidFill>
              </a:rPr>
              <a:t>不能進去，所以 </a:t>
            </a:r>
            <a:r>
              <a:rPr lang="en-US" altLang="zh-TW" sz="1600" dirty="0" smtClean="0">
                <a:solidFill>
                  <a:srgbClr val="FF0000"/>
                </a:solidFill>
              </a:rPr>
              <a:t>a </a:t>
            </a:r>
            <a:r>
              <a:rPr lang="zh-TW" altLang="en-US" sz="1600" dirty="0" smtClean="0">
                <a:solidFill>
                  <a:srgbClr val="FF0000"/>
                </a:solidFill>
              </a:rPr>
              <a:t>要等於 </a:t>
            </a:r>
            <a:r>
              <a:rPr lang="en-US" altLang="zh-TW" sz="1600" dirty="0" smtClean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1"/>
                </a:solidFill>
              </a:rPr>
              <a:t>{</a:t>
            </a:r>
            <a:endParaRPr lang="en-US" altLang="zh-TW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1"/>
                </a:solidFill>
              </a:rPr>
              <a:t>    puts</a:t>
            </a:r>
            <a:r>
              <a:rPr lang="en-US" altLang="zh-TW" sz="1600" dirty="0">
                <a:solidFill>
                  <a:schemeClr val="bg1"/>
                </a:solidFill>
              </a:rPr>
              <a:t>("It should be 1</a:t>
            </a:r>
            <a:r>
              <a:rPr lang="en-US" altLang="zh-TW" sz="1600" dirty="0" smtClean="0">
                <a:solidFill>
                  <a:schemeClr val="bg1"/>
                </a:solidFill>
              </a:rPr>
              <a:t>!");</a:t>
            </a: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1"/>
                </a:solidFill>
              </a:rPr>
              <a:t>    exit(1);</a:t>
            </a: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1"/>
                </a:solidFill>
              </a:rPr>
              <a:t>decrypt(a, input, 1);</a:t>
            </a: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1"/>
                </a:solidFill>
              </a:rPr>
              <a:t>output(1);</a:t>
            </a:r>
            <a:endParaRPr lang="en-US" altLang="zh-TW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1"/>
                </a:solidFill>
              </a:rPr>
              <a:t>exit(1);</a:t>
            </a:r>
            <a:endParaRPr lang="en-US" altLang="zh-TW" sz="1600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64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執行 </a:t>
            </a:r>
            <a:r>
              <a:rPr lang="en-US" altLang="zh-TW" dirty="0" err="1" smtClean="0">
                <a:solidFill>
                  <a:schemeClr val="bg1"/>
                </a:solidFill>
              </a:rPr>
              <a:t>strcmp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前，要把 </a:t>
            </a:r>
            <a:r>
              <a:rPr lang="en-US" altLang="zh-TW" dirty="0" smtClean="0">
                <a:solidFill>
                  <a:schemeClr val="bg1"/>
                </a:solidFill>
              </a:rPr>
              <a:t>input </a:t>
            </a:r>
            <a:r>
              <a:rPr lang="zh-TW" altLang="en-US" dirty="0" smtClean="0">
                <a:solidFill>
                  <a:schemeClr val="bg1"/>
                </a:solidFill>
              </a:rPr>
              <a:t>改成 </a:t>
            </a:r>
            <a:r>
              <a:rPr lang="en-US" altLang="zh-TW" dirty="0">
                <a:solidFill>
                  <a:srgbClr val="FF0000"/>
                </a:solidFill>
              </a:rPr>
              <a:t>"HELLOWORLD"</a:t>
            </a: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執行 </a:t>
            </a:r>
            <a:r>
              <a:rPr lang="en-US" altLang="zh-TW" dirty="0" smtClean="0">
                <a:solidFill>
                  <a:schemeClr val="bg1"/>
                </a:solidFill>
              </a:rPr>
              <a:t>a == 2 </a:t>
            </a:r>
            <a:r>
              <a:rPr lang="zh-TW" altLang="en-US" dirty="0" smtClean="0">
                <a:solidFill>
                  <a:schemeClr val="bg1"/>
                </a:solidFill>
              </a:rPr>
              <a:t>的判斷之前，要把 </a:t>
            </a:r>
            <a:r>
              <a:rPr lang="en-US" altLang="zh-TW" dirty="0" smtClean="0">
                <a:solidFill>
                  <a:schemeClr val="bg1"/>
                </a:solidFill>
              </a:rPr>
              <a:t>a </a:t>
            </a:r>
            <a:r>
              <a:rPr lang="zh-TW" altLang="en-US" dirty="0" smtClean="0">
                <a:solidFill>
                  <a:schemeClr val="bg1"/>
                </a:solidFill>
              </a:rPr>
              <a:t>改成 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zh-TW" altLang="en-US" dirty="0" smtClean="0">
                <a:solidFill>
                  <a:schemeClr val="bg1"/>
                </a:solidFill>
              </a:rPr>
              <a:t>，或是乾脆跳過 </a:t>
            </a:r>
            <a:r>
              <a:rPr lang="en-US" altLang="zh-TW" dirty="0" smtClean="0">
                <a:solidFill>
                  <a:schemeClr val="bg1"/>
                </a:solidFill>
              </a:rPr>
              <a:t>a = 2 </a:t>
            </a:r>
            <a:r>
              <a:rPr lang="zh-TW" altLang="en-US" dirty="0" smtClean="0">
                <a:solidFill>
                  <a:schemeClr val="bg1"/>
                </a:solidFill>
              </a:rPr>
              <a:t>那一行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離開前把 </a:t>
            </a:r>
            <a:r>
              <a:rPr lang="en-US" altLang="zh-TW" dirty="0" err="1" smtClean="0">
                <a:solidFill>
                  <a:schemeClr val="bg1"/>
                </a:solidFill>
              </a:rPr>
              <a:t>eip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設成 </a:t>
            </a:r>
            <a:r>
              <a:rPr lang="en-US" altLang="zh-TW" dirty="0" smtClean="0">
                <a:solidFill>
                  <a:schemeClr val="bg1"/>
                </a:solidFill>
              </a:rPr>
              <a:t>callme2 </a:t>
            </a:r>
            <a:r>
              <a:rPr lang="zh-TW" altLang="en-US" dirty="0" smtClean="0">
                <a:solidFill>
                  <a:schemeClr val="bg1"/>
                </a:solidFill>
              </a:rPr>
              <a:t>的位置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5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callme2()</a:t>
            </a: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與 </a:t>
            </a:r>
            <a:r>
              <a:rPr lang="en-US" altLang="zh-TW" dirty="0" smtClean="0">
                <a:solidFill>
                  <a:schemeClr val="bg1"/>
                </a:solidFill>
              </a:rPr>
              <a:t>callme1 </a:t>
            </a:r>
            <a:r>
              <a:rPr lang="zh-TW" altLang="en-US" dirty="0" smtClean="0">
                <a:solidFill>
                  <a:schemeClr val="bg1"/>
                </a:solidFill>
              </a:rPr>
              <a:t>類似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265113">
              <a:buNone/>
            </a:pPr>
            <a:r>
              <a:rPr lang="zh-TW" altLang="en-US" dirty="0" smtClean="0">
                <a:solidFill>
                  <a:schemeClr val="bg1"/>
                </a:solidFill>
              </a:rPr>
              <a:t>在執行 </a:t>
            </a:r>
            <a:r>
              <a:rPr lang="en-US" altLang="zh-TW" dirty="0" err="1" smtClean="0">
                <a:solidFill>
                  <a:schemeClr val="bg1"/>
                </a:solidFill>
              </a:rPr>
              <a:t>strcmp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前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265113">
              <a:buNone/>
            </a:pPr>
            <a:r>
              <a:rPr lang="zh-TW" altLang="en-US" dirty="0" smtClean="0">
                <a:solidFill>
                  <a:schemeClr val="bg1"/>
                </a:solidFill>
              </a:rPr>
              <a:t>修改 </a:t>
            </a:r>
            <a:r>
              <a:rPr lang="en-US" altLang="zh-TW" dirty="0" smtClean="0">
                <a:solidFill>
                  <a:schemeClr val="bg1"/>
                </a:solidFill>
              </a:rPr>
              <a:t>input</a:t>
            </a:r>
          </a:p>
          <a:p>
            <a:pPr marL="0" indent="265113">
              <a:buNone/>
            </a:pP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離開</a:t>
            </a:r>
            <a:r>
              <a:rPr lang="zh-TW" altLang="en-US" dirty="0">
                <a:solidFill>
                  <a:schemeClr val="bg1"/>
                </a:solidFill>
              </a:rPr>
              <a:t>前把 </a:t>
            </a:r>
            <a:r>
              <a:rPr lang="en-US" altLang="zh-TW" dirty="0" err="1">
                <a:solidFill>
                  <a:schemeClr val="bg1"/>
                </a:solidFill>
              </a:rPr>
              <a:t>eip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chemeClr val="bg1"/>
                </a:solidFill>
              </a:rPr>
              <a:t>設</a:t>
            </a:r>
            <a:r>
              <a:rPr lang="zh-TW" altLang="en-US" dirty="0" smtClean="0">
                <a:solidFill>
                  <a:schemeClr val="bg1"/>
                </a:solidFill>
              </a:rPr>
              <a:t>成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265113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callme3 </a:t>
            </a:r>
            <a:r>
              <a:rPr lang="zh-TW" altLang="en-US" dirty="0">
                <a:solidFill>
                  <a:schemeClr val="bg1"/>
                </a:solidFill>
              </a:rPr>
              <a:t>的位置</a:t>
            </a:r>
            <a:endParaRPr lang="en-US" altLang="zh-TW" dirty="0">
              <a:solidFill>
                <a:schemeClr val="bg1"/>
              </a:solidFill>
            </a:endParaRPr>
          </a:p>
          <a:p>
            <a:pPr marL="0" indent="265113">
              <a:buNone/>
            </a:pPr>
            <a:endParaRPr lang="en-US" altLang="zh-TW" dirty="0" smtClean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19" y="365126"/>
            <a:ext cx="4802332" cy="6048613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93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callme3()</a:t>
            </a: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與 </a:t>
            </a:r>
            <a:r>
              <a:rPr lang="en-US" altLang="zh-TW" dirty="0" smtClean="0">
                <a:solidFill>
                  <a:schemeClr val="bg1"/>
                </a:solidFill>
              </a:rPr>
              <a:t>callme1 </a:t>
            </a:r>
            <a:r>
              <a:rPr lang="zh-TW" altLang="en-US" dirty="0" smtClean="0">
                <a:solidFill>
                  <a:schemeClr val="bg1"/>
                </a:solidFill>
              </a:rPr>
              <a:t>類似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265113">
              <a:buNone/>
            </a:pPr>
            <a:r>
              <a:rPr lang="zh-TW" altLang="en-US" dirty="0" smtClean="0">
                <a:solidFill>
                  <a:schemeClr val="bg1"/>
                </a:solidFill>
              </a:rPr>
              <a:t>在執行 </a:t>
            </a:r>
            <a:r>
              <a:rPr lang="en-US" altLang="zh-TW" dirty="0" err="1" smtClean="0">
                <a:solidFill>
                  <a:schemeClr val="bg1"/>
                </a:solidFill>
              </a:rPr>
              <a:t>strcmp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與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265113">
              <a:buNone/>
            </a:pPr>
            <a:r>
              <a:rPr lang="en-US" altLang="zh-TW" dirty="0" err="1" smtClean="0">
                <a:solidFill>
                  <a:schemeClr val="bg1"/>
                </a:solidFill>
              </a:rPr>
              <a:t>memcmp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之前，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265113">
              <a:buNone/>
            </a:pPr>
            <a:r>
              <a:rPr lang="zh-TW" altLang="en-US" dirty="0" smtClean="0">
                <a:solidFill>
                  <a:schemeClr val="bg1"/>
                </a:solidFill>
              </a:rPr>
              <a:t>修改 </a:t>
            </a:r>
            <a:r>
              <a:rPr lang="en-US" altLang="zh-TW" dirty="0" smtClean="0">
                <a:solidFill>
                  <a:schemeClr val="bg1"/>
                </a:solidFill>
              </a:rPr>
              <a:t>input </a:t>
            </a:r>
            <a:r>
              <a:rPr lang="zh-TW" altLang="en-US" dirty="0" smtClean="0">
                <a:solidFill>
                  <a:schemeClr val="bg1"/>
                </a:solidFill>
              </a:rPr>
              <a:t>或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265113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encrypted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524" y="670511"/>
            <a:ext cx="5285725" cy="5346831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20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觀察後會發現，除了 </a:t>
            </a:r>
            <a:r>
              <a:rPr lang="en-US" altLang="zh-TW" dirty="0" smtClean="0">
                <a:solidFill>
                  <a:schemeClr val="bg1"/>
                </a:solidFill>
              </a:rPr>
              <a:t>callme1()</a:t>
            </a:r>
            <a:r>
              <a:rPr lang="zh-TW" altLang="en-US" dirty="0" smtClean="0">
                <a:solidFill>
                  <a:schemeClr val="bg1"/>
                </a:solidFill>
              </a:rPr>
              <a:t> 有個 </a:t>
            </a:r>
            <a:r>
              <a:rPr lang="en-US" altLang="zh-TW" dirty="0" smtClean="0">
                <a:solidFill>
                  <a:schemeClr val="bg1"/>
                </a:solidFill>
              </a:rPr>
              <a:t>a = 1</a:t>
            </a:r>
            <a:r>
              <a:rPr lang="zh-TW" altLang="en-US" dirty="0" smtClean="0">
                <a:solidFill>
                  <a:schemeClr val="bg1"/>
                </a:solidFill>
              </a:rPr>
              <a:t> 要處理  其他都是由 </a:t>
            </a:r>
            <a:r>
              <a:rPr lang="en-US" altLang="zh-TW" dirty="0" err="1" smtClean="0">
                <a:solidFill>
                  <a:schemeClr val="bg1"/>
                </a:solidFill>
              </a:rPr>
              <a:t>strcmp</a:t>
            </a:r>
            <a:r>
              <a:rPr lang="zh-TW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TW" dirty="0" err="1" smtClean="0">
                <a:solidFill>
                  <a:schemeClr val="bg1"/>
                </a:solidFill>
              </a:rPr>
              <a:t>memcmp</a:t>
            </a:r>
            <a:r>
              <a:rPr lang="zh-TW" altLang="en-US" dirty="0" smtClean="0">
                <a:solidFill>
                  <a:schemeClr val="bg1"/>
                </a:solidFill>
              </a:rPr>
              <a:t> 判斷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而所有的 </a:t>
            </a:r>
            <a:r>
              <a:rPr lang="en-US" altLang="zh-TW" dirty="0" err="1" smtClean="0">
                <a:solidFill>
                  <a:schemeClr val="bg1"/>
                </a:solidFill>
              </a:rPr>
              <a:t>strcmp</a:t>
            </a:r>
            <a:r>
              <a:rPr lang="zh-TW" altLang="en-US" dirty="0" smtClean="0">
                <a:solidFill>
                  <a:schemeClr val="bg1"/>
                </a:solidFill>
              </a:rPr>
              <a:t> 以及 </a:t>
            </a:r>
            <a:r>
              <a:rPr lang="en-US" altLang="zh-TW" dirty="0" err="1" smtClean="0">
                <a:solidFill>
                  <a:schemeClr val="bg1"/>
                </a:solidFill>
              </a:rPr>
              <a:t>memcmp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的第</a:t>
            </a:r>
            <a:r>
              <a:rPr lang="zh-TW" altLang="en-US" dirty="0">
                <a:solidFill>
                  <a:schemeClr val="bg1"/>
                </a:solidFill>
              </a:rPr>
              <a:t>一個</a:t>
            </a:r>
            <a:r>
              <a:rPr lang="zh-TW" altLang="en-US" dirty="0" smtClean="0">
                <a:solidFill>
                  <a:schemeClr val="bg1"/>
                </a:solidFill>
              </a:rPr>
              <a:t>參數都是我們要改的變數，所以可以 </a:t>
            </a:r>
            <a:r>
              <a:rPr lang="en-US" altLang="zh-TW" dirty="0" smtClean="0">
                <a:solidFill>
                  <a:schemeClr val="bg1"/>
                </a:solidFill>
              </a:rPr>
              <a:t>hook </a:t>
            </a:r>
            <a:r>
              <a:rPr lang="en-US" altLang="zh-TW" dirty="0" err="1" smtClean="0">
                <a:solidFill>
                  <a:schemeClr val="bg1"/>
                </a:solidFill>
              </a:rPr>
              <a:t>strcmp</a:t>
            </a:r>
            <a:r>
              <a:rPr lang="zh-TW" altLang="en-US" dirty="0" smtClean="0">
                <a:solidFill>
                  <a:schemeClr val="bg1"/>
                </a:solidFill>
              </a:rPr>
              <a:t> 與 </a:t>
            </a:r>
            <a:r>
              <a:rPr lang="en-US" altLang="zh-TW" dirty="0" err="1" smtClean="0">
                <a:solidFill>
                  <a:schemeClr val="bg1"/>
                </a:solidFill>
              </a:rPr>
              <a:t>memcmp</a:t>
            </a:r>
            <a:r>
              <a:rPr lang="zh-TW" altLang="en-US" dirty="0" smtClean="0">
                <a:solidFill>
                  <a:schemeClr val="bg1"/>
                </a:solidFill>
              </a:rPr>
              <a:t>，讓他自動執行 </a:t>
            </a:r>
            <a:r>
              <a:rPr lang="en-US" altLang="zh-TW" dirty="0" err="1" smtClean="0">
                <a:solidFill>
                  <a:schemeClr val="bg1"/>
                </a:solidFill>
              </a:rPr>
              <a:t>strcpy</a:t>
            </a:r>
            <a:r>
              <a:rPr lang="zh-TW" altLang="en-US" dirty="0" smtClean="0">
                <a:solidFill>
                  <a:schemeClr val="bg1"/>
                </a:solidFill>
              </a:rPr>
              <a:t> 與 </a:t>
            </a:r>
            <a:r>
              <a:rPr lang="en-US" altLang="zh-TW" smtClean="0">
                <a:solidFill>
                  <a:schemeClr val="bg1"/>
                </a:solidFill>
              </a:rPr>
              <a:t>memcpy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18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g++ -m32 -shared -</a:t>
            </a:r>
            <a:r>
              <a:rPr lang="en-US" altLang="zh-TW" dirty="0" err="1">
                <a:solidFill>
                  <a:schemeClr val="bg1"/>
                </a:solidFill>
              </a:rPr>
              <a:t>fPIC</a:t>
            </a:r>
            <a:r>
              <a:rPr lang="en-US" altLang="zh-TW" dirty="0">
                <a:solidFill>
                  <a:schemeClr val="bg1"/>
                </a:solidFill>
              </a:rPr>
              <a:t> -o hook </a:t>
            </a:r>
            <a:r>
              <a:rPr lang="en-US" altLang="zh-TW" dirty="0" smtClean="0">
                <a:solidFill>
                  <a:schemeClr val="bg1"/>
                </a:solidFill>
              </a:rPr>
              <a:t>hook.cpp</a:t>
            </a:r>
          </a:p>
          <a:p>
            <a:pPr lvl="1"/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</a:rPr>
              <a:t>如果是要編成 </a:t>
            </a:r>
            <a:r>
              <a:rPr lang="en-US" altLang="zh-TW" dirty="0" smtClean="0">
                <a:solidFill>
                  <a:schemeClr val="bg1"/>
                </a:solidFill>
              </a:rPr>
              <a:t>64-bit</a:t>
            </a:r>
            <a:r>
              <a:rPr lang="zh-TW" altLang="en-US" dirty="0" smtClean="0">
                <a:solidFill>
                  <a:schemeClr val="bg1"/>
                </a:solidFill>
              </a:rPr>
              <a:t>，不要加 </a:t>
            </a:r>
            <a:r>
              <a:rPr lang="en-US" altLang="zh-TW" dirty="0" smtClean="0">
                <a:solidFill>
                  <a:schemeClr val="bg1"/>
                </a:solidFill>
              </a:rPr>
              <a:t>-m32)</a:t>
            </a:r>
          </a:p>
          <a:p>
            <a:pPr lvl="1"/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gdb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可以設環境變數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en-US" altLang="zh-TW" dirty="0">
                <a:solidFill>
                  <a:schemeClr val="bg1"/>
                </a:solidFill>
              </a:rPr>
              <a:t>set environment LD_PRELOAD=./</a:t>
            </a:r>
            <a:r>
              <a:rPr lang="en-US" altLang="zh-TW" dirty="0" smtClean="0">
                <a:solidFill>
                  <a:schemeClr val="bg1"/>
                </a:solidFill>
              </a:rPr>
              <a:t>hook</a:t>
            </a:r>
          </a:p>
          <a:p>
            <a:pPr lvl="1"/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剩下只需要處理呼叫 </a:t>
            </a:r>
            <a:r>
              <a:rPr lang="en-US" altLang="zh-TW" dirty="0" smtClean="0">
                <a:solidFill>
                  <a:schemeClr val="bg1"/>
                </a:solidFill>
              </a:rPr>
              <a:t>callme1</a:t>
            </a:r>
            <a:r>
              <a:rPr lang="zh-TW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TW" dirty="0" smtClean="0">
                <a:solidFill>
                  <a:schemeClr val="bg1"/>
                </a:solidFill>
              </a:rPr>
              <a:t>callme2</a:t>
            </a:r>
            <a:r>
              <a:rPr lang="zh-TW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TW" dirty="0" smtClean="0">
                <a:solidFill>
                  <a:schemeClr val="bg1"/>
                </a:solidFill>
              </a:rPr>
              <a:t>callme3 </a:t>
            </a:r>
            <a:r>
              <a:rPr lang="zh-TW" altLang="en-US" dirty="0" smtClean="0">
                <a:solidFill>
                  <a:schemeClr val="bg1"/>
                </a:solidFill>
              </a:rPr>
              <a:t>以及 </a:t>
            </a:r>
            <a:r>
              <a:rPr lang="en-US" altLang="zh-TW" dirty="0" smtClean="0">
                <a:solidFill>
                  <a:schemeClr val="bg1"/>
                </a:solidFill>
              </a:rPr>
              <a:t>callme1 </a:t>
            </a:r>
            <a:r>
              <a:rPr lang="zh-TW" altLang="en-US" dirty="0" smtClean="0">
                <a:solidFill>
                  <a:schemeClr val="bg1"/>
                </a:solidFill>
              </a:rPr>
              <a:t>裡面的 </a:t>
            </a:r>
            <a:r>
              <a:rPr lang="en-US" altLang="zh-TW" dirty="0" smtClean="0">
                <a:solidFill>
                  <a:schemeClr val="bg1"/>
                </a:solidFill>
              </a:rPr>
              <a:t>a = 1</a:t>
            </a:r>
            <a:r>
              <a:rPr lang="zh-TW" altLang="en-US" dirty="0" smtClean="0">
                <a:solidFill>
                  <a:schemeClr val="bg1"/>
                </a:solidFill>
              </a:rPr>
              <a:t> 這四件事情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07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處理呼叫 </a:t>
            </a:r>
            <a:r>
              <a:rPr lang="en-US" altLang="zh-TW" dirty="0" smtClean="0">
                <a:solidFill>
                  <a:schemeClr val="bg1"/>
                </a:solidFill>
              </a:rPr>
              <a:t>callme1</a:t>
            </a:r>
            <a:r>
              <a:rPr lang="zh-TW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TW" dirty="0" smtClean="0">
                <a:solidFill>
                  <a:schemeClr val="bg1"/>
                </a:solidFill>
              </a:rPr>
              <a:t>callme2</a:t>
            </a:r>
            <a:r>
              <a:rPr lang="zh-TW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TW" dirty="0" smtClean="0">
                <a:solidFill>
                  <a:schemeClr val="bg1"/>
                </a:solidFill>
              </a:rPr>
              <a:t>callme3</a:t>
            </a:r>
            <a:r>
              <a:rPr lang="zh-TW" altLang="en-US" dirty="0" smtClean="0">
                <a:solidFill>
                  <a:schemeClr val="bg1"/>
                </a:solidFill>
              </a:rPr>
              <a:t>，只需要在執行完 </a:t>
            </a:r>
            <a:r>
              <a:rPr lang="en-US" altLang="zh-TW" dirty="0" smtClean="0">
                <a:solidFill>
                  <a:schemeClr val="bg1"/>
                </a:solidFill>
              </a:rPr>
              <a:t>decrypt </a:t>
            </a:r>
            <a:r>
              <a:rPr lang="zh-TW" altLang="en-US" dirty="0" smtClean="0">
                <a:solidFill>
                  <a:schemeClr val="bg1"/>
                </a:solidFill>
              </a:rPr>
              <a:t>和 </a:t>
            </a:r>
            <a:r>
              <a:rPr lang="en-US" altLang="zh-TW" dirty="0" smtClean="0">
                <a:solidFill>
                  <a:schemeClr val="bg1"/>
                </a:solidFill>
              </a:rPr>
              <a:t>output </a:t>
            </a:r>
            <a:r>
              <a:rPr lang="zh-TW" altLang="en-US" dirty="0" smtClean="0">
                <a:solidFill>
                  <a:schemeClr val="bg1"/>
                </a:solidFill>
              </a:rPr>
              <a:t>之後、執行 </a:t>
            </a:r>
            <a:r>
              <a:rPr lang="en-US" altLang="zh-TW" dirty="0" smtClean="0">
                <a:solidFill>
                  <a:schemeClr val="bg1"/>
                </a:solidFill>
              </a:rPr>
              <a:t>exit </a:t>
            </a:r>
            <a:r>
              <a:rPr lang="zh-TW" altLang="en-US" dirty="0" smtClean="0">
                <a:solidFill>
                  <a:schemeClr val="bg1"/>
                </a:solidFill>
              </a:rPr>
              <a:t>之前跳過去就可以了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en-US" altLang="zh-TW" dirty="0">
                <a:solidFill>
                  <a:schemeClr val="bg1"/>
                </a:solidFill>
              </a:rPr>
              <a:t>b *</a:t>
            </a:r>
            <a:r>
              <a:rPr lang="en-US" altLang="zh-TW" dirty="0" smtClean="0">
                <a:solidFill>
                  <a:schemeClr val="bg1"/>
                </a:solidFill>
              </a:rPr>
              <a:t>0x08048EFD</a:t>
            </a:r>
          </a:p>
          <a:p>
            <a:pPr lvl="2"/>
            <a:r>
              <a:rPr lang="zh-TW" altLang="en-US" dirty="0" smtClean="0">
                <a:solidFill>
                  <a:schemeClr val="bg1"/>
                </a:solidFill>
              </a:rPr>
              <a:t>執行到這邊時，</a:t>
            </a:r>
            <a:r>
              <a:rPr lang="en-US" altLang="zh-TW" dirty="0">
                <a:solidFill>
                  <a:schemeClr val="bg1"/>
                </a:solidFill>
              </a:rPr>
              <a:t>set $</a:t>
            </a:r>
            <a:r>
              <a:rPr lang="en-US" altLang="zh-TW" dirty="0" err="1" smtClean="0">
                <a:solidFill>
                  <a:schemeClr val="bg1"/>
                </a:solidFill>
              </a:rPr>
              <a:t>eip</a:t>
            </a:r>
            <a:r>
              <a:rPr lang="en-US" altLang="zh-TW" dirty="0" smtClean="0">
                <a:solidFill>
                  <a:schemeClr val="bg1"/>
                </a:solidFill>
              </a:rPr>
              <a:t>=callme1</a:t>
            </a:r>
          </a:p>
          <a:p>
            <a:pPr lvl="2"/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en-US" altLang="zh-TW" dirty="0">
                <a:solidFill>
                  <a:schemeClr val="bg1"/>
                </a:solidFill>
              </a:rPr>
              <a:t>b *</a:t>
            </a:r>
            <a:r>
              <a:rPr lang="en-US" altLang="zh-TW" dirty="0" smtClean="0">
                <a:solidFill>
                  <a:schemeClr val="bg1"/>
                </a:solidFill>
              </a:rPr>
              <a:t>0x08048CAC</a:t>
            </a:r>
          </a:p>
          <a:p>
            <a:pPr lvl="2"/>
            <a:r>
              <a:rPr lang="zh-TW" altLang="en-US" dirty="0">
                <a:solidFill>
                  <a:schemeClr val="bg1"/>
                </a:solidFill>
              </a:rPr>
              <a:t>執行到這邊時，</a:t>
            </a:r>
            <a:r>
              <a:rPr lang="en-US" altLang="zh-TW" dirty="0">
                <a:solidFill>
                  <a:schemeClr val="bg1"/>
                </a:solidFill>
              </a:rPr>
              <a:t>set $</a:t>
            </a:r>
            <a:r>
              <a:rPr lang="en-US" altLang="zh-TW" dirty="0" err="1" smtClean="0">
                <a:solidFill>
                  <a:schemeClr val="bg1"/>
                </a:solidFill>
              </a:rPr>
              <a:t>eip</a:t>
            </a:r>
            <a:r>
              <a:rPr lang="en-US" altLang="zh-TW" dirty="0" smtClean="0">
                <a:solidFill>
                  <a:schemeClr val="bg1"/>
                </a:solidFill>
              </a:rPr>
              <a:t>=callme2</a:t>
            </a:r>
            <a:endParaRPr lang="en-US" altLang="zh-TW" dirty="0">
              <a:solidFill>
                <a:schemeClr val="bg1"/>
              </a:solidFill>
            </a:endParaRPr>
          </a:p>
          <a:p>
            <a:pPr lvl="2"/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en-US" altLang="zh-TW" dirty="0">
                <a:solidFill>
                  <a:schemeClr val="bg1"/>
                </a:solidFill>
              </a:rPr>
              <a:t>b *</a:t>
            </a:r>
            <a:r>
              <a:rPr lang="en-US" altLang="zh-TW" dirty="0" smtClean="0">
                <a:solidFill>
                  <a:schemeClr val="bg1"/>
                </a:solidFill>
              </a:rPr>
              <a:t>0x08048EC1</a:t>
            </a:r>
          </a:p>
          <a:p>
            <a:pPr lvl="2"/>
            <a:r>
              <a:rPr lang="zh-TW" altLang="en-US" dirty="0">
                <a:solidFill>
                  <a:schemeClr val="bg1"/>
                </a:solidFill>
              </a:rPr>
              <a:t>執行到這邊時，</a:t>
            </a:r>
            <a:r>
              <a:rPr lang="en-US" altLang="zh-TW" dirty="0">
                <a:solidFill>
                  <a:schemeClr val="bg1"/>
                </a:solidFill>
              </a:rPr>
              <a:t>set $</a:t>
            </a:r>
            <a:r>
              <a:rPr lang="en-US" altLang="zh-TW" dirty="0" err="1" smtClean="0">
                <a:solidFill>
                  <a:schemeClr val="bg1"/>
                </a:solidFill>
              </a:rPr>
              <a:t>eip</a:t>
            </a:r>
            <a:r>
              <a:rPr lang="en-US" altLang="zh-TW" dirty="0" smtClean="0">
                <a:solidFill>
                  <a:schemeClr val="bg1"/>
                </a:solidFill>
              </a:rPr>
              <a:t>=callme3</a:t>
            </a:r>
            <a:endParaRPr lang="en-US" altLang="zh-TW" dirty="0">
              <a:solidFill>
                <a:schemeClr val="bg1"/>
              </a:solidFill>
            </a:endParaRPr>
          </a:p>
          <a:p>
            <a:pPr lvl="2"/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94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要讓 </a:t>
            </a:r>
            <a:r>
              <a:rPr lang="en-US" altLang="zh-TW" dirty="0">
                <a:solidFill>
                  <a:schemeClr val="bg1"/>
                </a:solidFill>
              </a:rPr>
              <a:t>a = 1</a:t>
            </a:r>
            <a:r>
              <a:rPr lang="zh-TW" altLang="en-US" dirty="0">
                <a:solidFill>
                  <a:schemeClr val="bg1"/>
                </a:solidFill>
              </a:rPr>
              <a:t>，可以讓 </a:t>
            </a:r>
            <a:r>
              <a:rPr lang="en-US" altLang="zh-TW" dirty="0">
                <a:solidFill>
                  <a:schemeClr val="bg1"/>
                </a:solidFill>
              </a:rPr>
              <a:t>0x08048C4F</a:t>
            </a:r>
            <a:r>
              <a:rPr lang="zh-TW" altLang="en-US" dirty="0">
                <a:solidFill>
                  <a:schemeClr val="bg1"/>
                </a:solidFill>
              </a:rPr>
              <a:t> 的 </a:t>
            </a:r>
            <a:r>
              <a:rPr lang="en-US" altLang="zh-TW" dirty="0">
                <a:solidFill>
                  <a:schemeClr val="bg1"/>
                </a:solidFill>
              </a:rPr>
              <a:t>a = </a:t>
            </a:r>
            <a:r>
              <a:rPr lang="en-US" altLang="zh-TW" dirty="0" smtClean="0">
                <a:solidFill>
                  <a:schemeClr val="bg1"/>
                </a:solidFill>
              </a:rPr>
              <a:t>2 </a:t>
            </a:r>
            <a:r>
              <a:rPr lang="zh-TW" altLang="en-US" dirty="0" smtClean="0">
                <a:solidFill>
                  <a:schemeClr val="bg1"/>
                </a:solidFill>
              </a:rPr>
              <a:t>指令</a:t>
            </a:r>
            <a:r>
              <a:rPr lang="zh-TW" altLang="en-US" dirty="0">
                <a:solidFill>
                  <a:schemeClr val="bg1"/>
                </a:solidFill>
              </a:rPr>
              <a:t>跳</a:t>
            </a:r>
            <a:r>
              <a:rPr lang="zh-TW" altLang="en-US" dirty="0" smtClean="0">
                <a:solidFill>
                  <a:schemeClr val="bg1"/>
                </a:solidFill>
              </a:rPr>
              <a:t>過去 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</a:rPr>
              <a:t>也可以在判斷前改 </a:t>
            </a:r>
            <a:r>
              <a:rPr lang="en-US" altLang="zh-TW" dirty="0" smtClean="0">
                <a:solidFill>
                  <a:schemeClr val="bg1"/>
                </a:solidFill>
              </a:rPr>
              <a:t>a </a:t>
            </a:r>
            <a:r>
              <a:rPr lang="zh-TW" altLang="en-US" dirty="0" smtClean="0">
                <a:solidFill>
                  <a:schemeClr val="bg1"/>
                </a:solidFill>
              </a:rPr>
              <a:t>的值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  <a:endParaRPr lang="en-US" altLang="zh-TW" dirty="0">
              <a:solidFill>
                <a:schemeClr val="bg1"/>
              </a:solidFill>
            </a:endParaRPr>
          </a:p>
          <a:p>
            <a:pPr lvl="2"/>
            <a:r>
              <a:rPr lang="en-US" altLang="zh-TW" dirty="0">
                <a:solidFill>
                  <a:schemeClr val="bg1"/>
                </a:solidFill>
              </a:rPr>
              <a:t>b *</a:t>
            </a:r>
            <a:r>
              <a:rPr lang="en-US" altLang="zh-TW" dirty="0" smtClean="0">
                <a:solidFill>
                  <a:schemeClr val="bg1"/>
                </a:solidFill>
              </a:rPr>
              <a:t>0x08048C4F</a:t>
            </a:r>
          </a:p>
          <a:p>
            <a:pPr lvl="3"/>
            <a:r>
              <a:rPr lang="zh-TW" altLang="en-US" dirty="0">
                <a:solidFill>
                  <a:schemeClr val="bg1"/>
                </a:solidFill>
              </a:rPr>
              <a:t>執行到這邊時</a:t>
            </a:r>
            <a:r>
              <a:rPr lang="zh-TW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TW" dirty="0">
                <a:solidFill>
                  <a:schemeClr val="bg1"/>
                </a:solidFill>
              </a:rPr>
              <a:t>set $</a:t>
            </a:r>
            <a:r>
              <a:rPr lang="en-US" altLang="zh-TW" dirty="0" err="1">
                <a:solidFill>
                  <a:schemeClr val="bg1"/>
                </a:solidFill>
              </a:rPr>
              <a:t>eip</a:t>
            </a:r>
            <a:r>
              <a:rPr lang="en-US" altLang="zh-TW" dirty="0">
                <a:solidFill>
                  <a:schemeClr val="bg1"/>
                </a:solidFill>
              </a:rPr>
              <a:t>=0x08048C56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02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8710" y="1825625"/>
            <a:ext cx="8146640" cy="4351338"/>
          </a:xfrm>
        </p:spPr>
        <p:txBody>
          <a:bodyPr>
            <a:noAutofit/>
          </a:bodyPr>
          <a:lstStyle/>
          <a:p>
            <a:r>
              <a:rPr lang="zh-TW" altLang="en-US" sz="1800" dirty="0" smtClean="0">
                <a:solidFill>
                  <a:schemeClr val="bg1"/>
                </a:solidFill>
              </a:rPr>
              <a:t>一系列的 </a:t>
            </a:r>
            <a:r>
              <a:rPr lang="en-US" altLang="zh-TW" sz="1800" dirty="0" err="1" smtClean="0">
                <a:solidFill>
                  <a:schemeClr val="bg1"/>
                </a:solidFill>
              </a:rPr>
              <a:t>gdb</a:t>
            </a:r>
            <a:r>
              <a:rPr lang="en-US" altLang="zh-TW" sz="1800" dirty="0" smtClean="0">
                <a:solidFill>
                  <a:schemeClr val="bg1"/>
                </a:solidFill>
              </a:rPr>
              <a:t> </a:t>
            </a:r>
            <a:r>
              <a:rPr lang="zh-TW" altLang="en-US" sz="1800" dirty="0" smtClean="0">
                <a:solidFill>
                  <a:schemeClr val="bg1"/>
                </a:solidFill>
              </a:rPr>
              <a:t>指令長這樣 </a:t>
            </a:r>
            <a:endParaRPr lang="en-US" altLang="zh-TW" sz="1800" dirty="0" smtClean="0">
              <a:solidFill>
                <a:schemeClr val="bg1"/>
              </a:solidFill>
            </a:endParaRPr>
          </a:p>
          <a:p>
            <a:pPr marL="0" indent="176213">
              <a:buNone/>
            </a:pPr>
            <a:r>
              <a:rPr lang="en-US" altLang="zh-TW" sz="1800" dirty="0" smtClean="0">
                <a:solidFill>
                  <a:schemeClr val="bg1"/>
                </a:solidFill>
              </a:rPr>
              <a:t>(</a:t>
            </a:r>
            <a:r>
              <a:rPr lang="zh-TW" altLang="en-US" sz="1800" dirty="0" smtClean="0">
                <a:solidFill>
                  <a:schemeClr val="bg1"/>
                </a:solidFill>
              </a:rPr>
              <a:t>為了讓輸出好看，</a:t>
            </a:r>
            <a:endParaRPr lang="en-US" altLang="zh-TW" sz="1800" dirty="0" smtClean="0">
              <a:solidFill>
                <a:schemeClr val="bg1"/>
              </a:solidFill>
            </a:endParaRPr>
          </a:p>
          <a:p>
            <a:pPr marL="0" indent="176213">
              <a:buNone/>
            </a:pPr>
            <a:r>
              <a:rPr lang="zh-TW" altLang="en-US" sz="1800" dirty="0" smtClean="0">
                <a:solidFill>
                  <a:schemeClr val="bg1"/>
                </a:solidFill>
              </a:rPr>
              <a:t>執行時把輸出導向到檔案</a:t>
            </a:r>
            <a:r>
              <a:rPr lang="en-US" altLang="zh-TW" sz="1800" dirty="0" smtClean="0">
                <a:solidFill>
                  <a:schemeClr val="bg1"/>
                </a:solidFill>
              </a:rPr>
              <a:t>)</a:t>
            </a:r>
          </a:p>
          <a:p>
            <a:pPr marL="0" indent="176213">
              <a:buNone/>
            </a:pPr>
            <a:endParaRPr lang="en-US" altLang="zh-TW" sz="1800" dirty="0">
              <a:solidFill>
                <a:schemeClr val="bg1"/>
              </a:solidFill>
            </a:endParaRPr>
          </a:p>
          <a:p>
            <a:r>
              <a:rPr lang="en-US" altLang="zh-TW" sz="1800" dirty="0">
                <a:solidFill>
                  <a:schemeClr val="bg1"/>
                </a:solidFill>
              </a:rPr>
              <a:t>g++ -m32 -shared -</a:t>
            </a:r>
            <a:r>
              <a:rPr lang="en-US" altLang="zh-TW" sz="1800" dirty="0" err="1">
                <a:solidFill>
                  <a:schemeClr val="bg1"/>
                </a:solidFill>
              </a:rPr>
              <a:t>fPIC</a:t>
            </a:r>
            <a:r>
              <a:rPr lang="en-US" altLang="zh-TW" sz="1800" dirty="0">
                <a:solidFill>
                  <a:schemeClr val="bg1"/>
                </a:solidFill>
              </a:rPr>
              <a:t> -o hook </a:t>
            </a:r>
            <a:r>
              <a:rPr lang="en-US" altLang="zh-TW" sz="1800" dirty="0" smtClean="0">
                <a:solidFill>
                  <a:schemeClr val="bg1"/>
                </a:solidFill>
              </a:rPr>
              <a:t>hook.cpp</a:t>
            </a:r>
          </a:p>
          <a:p>
            <a:r>
              <a:rPr lang="en-US" altLang="zh-TW" sz="1800" dirty="0" err="1" smtClean="0">
                <a:solidFill>
                  <a:schemeClr val="bg1"/>
                </a:solidFill>
              </a:rPr>
              <a:t>gdb</a:t>
            </a:r>
            <a:r>
              <a:rPr lang="en-US" altLang="zh-TW" sz="1800" dirty="0" smtClean="0">
                <a:solidFill>
                  <a:schemeClr val="bg1"/>
                </a:solidFill>
              </a:rPr>
              <a:t> ./callme_32 &lt; gdb_command.txt</a:t>
            </a:r>
          </a:p>
          <a:p>
            <a:r>
              <a:rPr lang="en-US" altLang="zh-TW" sz="1800" dirty="0" smtClean="0">
                <a:solidFill>
                  <a:schemeClr val="bg1"/>
                </a:solidFill>
              </a:rPr>
              <a:t>cat flag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778476" y="1076632"/>
            <a:ext cx="41737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set environment LD_PRELOAD=./hook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b *0x08048EFD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b *0x08048C4F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b *0x08048CAC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b *0x08048EC1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r &gt; </a:t>
            </a:r>
            <a:r>
              <a:rPr lang="en-US" altLang="zh-TW" sz="2000" dirty="0" smtClean="0">
                <a:solidFill>
                  <a:schemeClr val="bg1"/>
                </a:solidFill>
              </a:rPr>
              <a:t>flag</a:t>
            </a:r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en-US" altLang="zh-TW" sz="2000" dirty="0">
                <a:solidFill>
                  <a:srgbClr val="00B050"/>
                </a:solidFill>
              </a:rPr>
              <a:t>set $</a:t>
            </a:r>
            <a:r>
              <a:rPr lang="en-US" altLang="zh-TW" sz="2000" dirty="0" err="1" smtClean="0">
                <a:solidFill>
                  <a:srgbClr val="00B050"/>
                </a:solidFill>
              </a:rPr>
              <a:t>eip</a:t>
            </a:r>
            <a:r>
              <a:rPr lang="en-US" altLang="zh-TW" sz="2000" dirty="0" smtClean="0">
                <a:solidFill>
                  <a:srgbClr val="00B050"/>
                </a:solidFill>
              </a:rPr>
              <a:t>=callme1</a:t>
            </a:r>
            <a:endParaRPr lang="en-US" altLang="zh-TW" sz="2000" dirty="0">
              <a:solidFill>
                <a:srgbClr val="00B050"/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c</a:t>
            </a:r>
          </a:p>
          <a:p>
            <a:r>
              <a:rPr lang="en-US" altLang="zh-TW" sz="2000" dirty="0">
                <a:solidFill>
                  <a:srgbClr val="00B050"/>
                </a:solidFill>
              </a:rPr>
              <a:t>set $</a:t>
            </a:r>
            <a:r>
              <a:rPr lang="en-US" altLang="zh-TW" sz="2000" dirty="0" err="1">
                <a:solidFill>
                  <a:srgbClr val="00B050"/>
                </a:solidFill>
              </a:rPr>
              <a:t>eip</a:t>
            </a:r>
            <a:r>
              <a:rPr lang="en-US" altLang="zh-TW" sz="2000" dirty="0">
                <a:solidFill>
                  <a:srgbClr val="00B050"/>
                </a:solidFill>
              </a:rPr>
              <a:t>=0x08048C56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c</a:t>
            </a:r>
          </a:p>
          <a:p>
            <a:r>
              <a:rPr lang="en-US" altLang="zh-TW" sz="2000" dirty="0">
                <a:solidFill>
                  <a:srgbClr val="00B050"/>
                </a:solidFill>
              </a:rPr>
              <a:t>set $</a:t>
            </a:r>
            <a:r>
              <a:rPr lang="en-US" altLang="zh-TW" sz="2000" dirty="0" err="1">
                <a:solidFill>
                  <a:srgbClr val="00B050"/>
                </a:solidFill>
              </a:rPr>
              <a:t>eip</a:t>
            </a:r>
            <a:r>
              <a:rPr lang="en-US" altLang="zh-TW" sz="2000" dirty="0">
                <a:solidFill>
                  <a:srgbClr val="00B050"/>
                </a:solidFill>
              </a:rPr>
              <a:t>=callme2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c</a:t>
            </a:r>
          </a:p>
          <a:p>
            <a:r>
              <a:rPr lang="en-US" altLang="zh-TW" sz="2000" dirty="0">
                <a:solidFill>
                  <a:srgbClr val="00B050"/>
                </a:solidFill>
              </a:rPr>
              <a:t>set $</a:t>
            </a:r>
            <a:r>
              <a:rPr lang="en-US" altLang="zh-TW" sz="2000" dirty="0" err="1">
                <a:solidFill>
                  <a:srgbClr val="00B050"/>
                </a:solidFill>
              </a:rPr>
              <a:t>eip</a:t>
            </a:r>
            <a:r>
              <a:rPr lang="en-US" altLang="zh-TW" sz="2000" dirty="0">
                <a:solidFill>
                  <a:srgbClr val="00B050"/>
                </a:solidFill>
              </a:rPr>
              <a:t>=callme3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c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q</a:t>
            </a:r>
          </a:p>
          <a:p>
            <a:endParaRPr lang="zh-TW" altLang="en-US" sz="20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34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要用到的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1695450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</a:rPr>
              <a:t>Linux	(</a:t>
            </a:r>
            <a:r>
              <a:rPr lang="zh-TW" altLang="en-US" sz="2000" dirty="0" smtClean="0">
                <a:solidFill>
                  <a:schemeClr val="bg1"/>
                </a:solidFill>
              </a:rPr>
              <a:t>不少指令都是在 </a:t>
            </a:r>
            <a:r>
              <a:rPr lang="en-US" altLang="zh-TW" sz="2000" dirty="0" smtClean="0">
                <a:solidFill>
                  <a:schemeClr val="bg1"/>
                </a:solidFill>
              </a:rPr>
              <a:t>Linux </a:t>
            </a:r>
            <a:r>
              <a:rPr lang="zh-TW" altLang="en-US" sz="2000" dirty="0" smtClean="0">
                <a:solidFill>
                  <a:schemeClr val="bg1"/>
                </a:solidFill>
              </a:rPr>
              <a:t>下執行的，強烈建議</a:t>
            </a:r>
            <a:r>
              <a:rPr lang="en-US" altLang="zh-TW" sz="2000" dirty="0" smtClean="0">
                <a:solidFill>
                  <a:schemeClr val="bg1"/>
                </a:solidFill>
              </a:rPr>
              <a:t>)</a:t>
            </a:r>
            <a:endParaRPr lang="en-US" altLang="zh-TW" sz="2000" dirty="0">
              <a:solidFill>
                <a:schemeClr val="bg1"/>
              </a:solidFill>
            </a:endParaRPr>
          </a:p>
          <a:p>
            <a:pPr>
              <a:tabLst>
                <a:tab pos="1695450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</a:rPr>
              <a:t>Windows 	(</a:t>
            </a:r>
            <a:r>
              <a:rPr lang="zh-TW" altLang="en-US" sz="2000" dirty="0" smtClean="0">
                <a:solidFill>
                  <a:schemeClr val="bg1"/>
                </a:solidFill>
              </a:rPr>
              <a:t>如果能跑 </a:t>
            </a:r>
            <a:r>
              <a:rPr lang="en-US" altLang="zh-TW" sz="2000" dirty="0" smtClean="0">
                <a:solidFill>
                  <a:schemeClr val="bg1"/>
                </a:solidFill>
              </a:rPr>
              <a:t>rev1</a:t>
            </a:r>
            <a:r>
              <a:rPr lang="zh-TW" altLang="en-US" sz="2000" dirty="0" smtClean="0">
                <a:solidFill>
                  <a:schemeClr val="bg1"/>
                </a:solidFill>
              </a:rPr>
              <a:t> 就不用</a:t>
            </a:r>
            <a:r>
              <a:rPr lang="en-US" altLang="zh-TW" sz="2000" dirty="0" smtClean="0">
                <a:solidFill>
                  <a:schemeClr val="bg1"/>
                </a:solidFill>
              </a:rPr>
              <a:t>)</a:t>
            </a:r>
          </a:p>
          <a:p>
            <a:pPr>
              <a:tabLst>
                <a:tab pos="1695450" algn="l"/>
              </a:tabLst>
            </a:pPr>
            <a:endParaRPr lang="en-US" altLang="zh-TW" sz="2000" dirty="0" smtClean="0">
              <a:solidFill>
                <a:schemeClr val="bg1"/>
              </a:solidFill>
            </a:endParaRPr>
          </a:p>
          <a:p>
            <a:r>
              <a:rPr lang="zh-TW" altLang="en-US" sz="2000" dirty="0" smtClean="0">
                <a:solidFill>
                  <a:schemeClr val="bg1"/>
                </a:solidFill>
              </a:rPr>
              <a:t>瀏覽器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pPr>
              <a:tabLst>
                <a:tab pos="1695450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</a:rPr>
              <a:t>curl</a:t>
            </a:r>
            <a:r>
              <a:rPr lang="zh-TW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</a:rPr>
              <a:t>	(Windows</a:t>
            </a:r>
            <a:r>
              <a:rPr lang="zh-TW" altLang="en-US" sz="2000" dirty="0" smtClean="0">
                <a:solidFill>
                  <a:schemeClr val="bg1"/>
                </a:solidFill>
              </a:rPr>
              <a:t> 下 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cygwin</a:t>
            </a:r>
            <a:r>
              <a:rPr lang="zh-TW" altLang="en-US" sz="2000" dirty="0" smtClean="0">
                <a:solidFill>
                  <a:schemeClr val="bg1"/>
                </a:solidFill>
              </a:rPr>
              <a:t> 裡面有</a:t>
            </a:r>
            <a:r>
              <a:rPr lang="en-US" altLang="zh-TW" sz="20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2000" dirty="0" smtClean="0">
                <a:solidFill>
                  <a:schemeClr val="bg1"/>
                </a:solidFill>
              </a:rPr>
              <a:t>IDA pro </a:t>
            </a:r>
            <a:r>
              <a:rPr lang="zh-TW" altLang="en-US" sz="2000" dirty="0" smtClean="0">
                <a:solidFill>
                  <a:schemeClr val="bg1"/>
                </a:solidFill>
              </a:rPr>
              <a:t>或 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objudmp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zh-TW" altLang="en-US" sz="2000" dirty="0" smtClean="0">
                <a:solidFill>
                  <a:schemeClr val="bg1"/>
                </a:solidFill>
              </a:rPr>
              <a:t>等可以反組譯的工具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r>
              <a:rPr lang="en-US" altLang="zh-TW" sz="2000" dirty="0" smtClean="0">
                <a:solidFill>
                  <a:schemeClr val="bg1"/>
                </a:solidFill>
              </a:rPr>
              <a:t>python3 </a:t>
            </a:r>
            <a:r>
              <a:rPr lang="zh-TW" altLang="en-US" sz="2000" dirty="0" smtClean="0">
                <a:solidFill>
                  <a:schemeClr val="bg1"/>
                </a:solidFill>
              </a:rPr>
              <a:t>套</a:t>
            </a:r>
            <a:r>
              <a:rPr lang="zh-TW" altLang="en-US" sz="2000" dirty="0">
                <a:solidFill>
                  <a:schemeClr val="bg1"/>
                </a:solidFill>
              </a:rPr>
              <a:t>件</a:t>
            </a:r>
            <a:r>
              <a:rPr lang="zh-TW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</a:rPr>
              <a:t>requests</a:t>
            </a:r>
            <a:r>
              <a:rPr lang="zh-TW" altLang="en-US" sz="2000" dirty="0" smtClean="0">
                <a:solidFill>
                  <a:schemeClr val="bg1"/>
                </a:solidFill>
              </a:rPr>
              <a:t>、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pwntools</a:t>
            </a:r>
            <a:r>
              <a:rPr lang="en-US" altLang="zh-TW" sz="2000" dirty="0" smtClean="0">
                <a:solidFill>
                  <a:schemeClr val="bg1"/>
                </a:solidFill>
              </a:rPr>
              <a:t> (</a:t>
            </a:r>
            <a:r>
              <a:rPr lang="zh-TW" altLang="en-US" sz="2000" dirty="0" smtClean="0">
                <a:solidFill>
                  <a:schemeClr val="bg1"/>
                </a:solidFill>
              </a:rPr>
              <a:t>或是不用這些自己寫也行</a:t>
            </a:r>
            <a:r>
              <a:rPr lang="en-US" altLang="zh-TW" sz="20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2000" dirty="0" err="1" smtClean="0">
                <a:solidFill>
                  <a:schemeClr val="bg1"/>
                </a:solidFill>
              </a:rPr>
              <a:t>gdb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endParaRPr lang="en-US" altLang="zh-TW" sz="2000" dirty="0" smtClean="0">
              <a:solidFill>
                <a:schemeClr val="bg1"/>
              </a:solidFill>
            </a:endParaRPr>
          </a:p>
          <a:p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Crypto 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四個未知數 </a:t>
            </a:r>
            <a:r>
              <a:rPr lang="en-US" altLang="zh-TW" dirty="0" smtClean="0">
                <a:solidFill>
                  <a:schemeClr val="bg1"/>
                </a:solidFill>
              </a:rPr>
              <a:t>+</a:t>
            </a:r>
            <a:r>
              <a:rPr lang="zh-TW" altLang="en-US" dirty="0" smtClean="0">
                <a:solidFill>
                  <a:schemeClr val="bg1"/>
                </a:solidFill>
              </a:rPr>
              <a:t> 一個未知的 </a:t>
            </a:r>
            <a:r>
              <a:rPr lang="en-US" altLang="zh-TW" dirty="0" smtClean="0">
                <a:solidFill>
                  <a:schemeClr val="bg1"/>
                </a:solidFill>
              </a:rPr>
              <a:t>flag (</a:t>
            </a:r>
            <a:r>
              <a:rPr lang="zh-TW" altLang="en-US" dirty="0" smtClean="0">
                <a:solidFill>
                  <a:schemeClr val="bg1"/>
                </a:solidFill>
              </a:rPr>
              <a:t>開頭是 </a:t>
            </a:r>
            <a:r>
              <a:rPr lang="en-US" altLang="zh-TW" dirty="0" smtClean="0">
                <a:solidFill>
                  <a:schemeClr val="bg1"/>
                </a:solidFill>
              </a:rPr>
              <a:t>AIS3)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知道各個輸出 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</a:rPr>
              <a:t>就是註解部分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flag </a:t>
            </a:r>
            <a:r>
              <a:rPr lang="zh-TW" altLang="en-US" dirty="0">
                <a:solidFill>
                  <a:schemeClr val="bg1"/>
                </a:solidFill>
              </a:rPr>
              <a:t>每 </a:t>
            </a:r>
            <a:r>
              <a:rPr lang="en-US" altLang="zh-TW" dirty="0">
                <a:solidFill>
                  <a:schemeClr val="bg1"/>
                </a:solidFill>
              </a:rPr>
              <a:t>4</a:t>
            </a:r>
            <a:r>
              <a:rPr lang="zh-TW" altLang="en-US" dirty="0">
                <a:solidFill>
                  <a:schemeClr val="bg1"/>
                </a:solidFill>
              </a:rPr>
              <a:t> 個 </a:t>
            </a:r>
            <a:r>
              <a:rPr lang="en-US" altLang="zh-TW" dirty="0">
                <a:solidFill>
                  <a:schemeClr val="bg1"/>
                </a:solidFill>
              </a:rPr>
              <a:t>byte </a:t>
            </a:r>
            <a:r>
              <a:rPr lang="zh-TW" altLang="en-US" dirty="0">
                <a:solidFill>
                  <a:schemeClr val="bg1"/>
                </a:solidFill>
              </a:rPr>
              <a:t>被當作一個 </a:t>
            </a:r>
            <a:r>
              <a:rPr lang="en-US" altLang="zh-TW" dirty="0" err="1">
                <a:solidFill>
                  <a:schemeClr val="bg1"/>
                </a:solidFill>
              </a:rPr>
              <a:t>int</a:t>
            </a:r>
            <a:r>
              <a:rPr lang="zh-TW" altLang="en-US" dirty="0">
                <a:solidFill>
                  <a:schemeClr val="bg1"/>
                </a:solidFill>
              </a:rPr>
              <a:t>，與 </a:t>
            </a:r>
            <a:r>
              <a:rPr lang="en-US" altLang="zh-TW" dirty="0">
                <a:solidFill>
                  <a:schemeClr val="bg1"/>
                </a:solidFill>
              </a:rPr>
              <a:t>val1</a:t>
            </a:r>
            <a:r>
              <a:rPr lang="zh-TW" altLang="en-US" dirty="0">
                <a:solidFill>
                  <a:schemeClr val="bg1"/>
                </a:solidFill>
              </a:rPr>
              <a:t>、</a:t>
            </a:r>
            <a:r>
              <a:rPr lang="en-US" altLang="zh-TW" dirty="0">
                <a:solidFill>
                  <a:schemeClr val="bg1"/>
                </a:solidFill>
              </a:rPr>
              <a:t>val2</a:t>
            </a:r>
            <a:r>
              <a:rPr lang="zh-TW" altLang="en-US" dirty="0">
                <a:solidFill>
                  <a:schemeClr val="bg1"/>
                </a:solidFill>
              </a:rPr>
              <a:t>、</a:t>
            </a:r>
            <a:r>
              <a:rPr lang="en-US" altLang="zh-TW" dirty="0">
                <a:solidFill>
                  <a:schemeClr val="bg1"/>
                </a:solidFill>
              </a:rPr>
              <a:t>val3</a:t>
            </a:r>
            <a:r>
              <a:rPr lang="zh-TW" altLang="en-US" dirty="0">
                <a:solidFill>
                  <a:schemeClr val="bg1"/>
                </a:solidFill>
              </a:rPr>
              <a:t>、</a:t>
            </a:r>
            <a:r>
              <a:rPr lang="en-US" altLang="zh-TW" dirty="0">
                <a:solidFill>
                  <a:schemeClr val="bg1"/>
                </a:solidFill>
              </a:rPr>
              <a:t>val4 </a:t>
            </a:r>
            <a:r>
              <a:rPr lang="zh-TW" altLang="en-US" dirty="0">
                <a:solidFill>
                  <a:schemeClr val="bg1"/>
                </a:solidFill>
              </a:rPr>
              <a:t>做 </a:t>
            </a:r>
            <a:r>
              <a:rPr lang="en-US" altLang="zh-TW" dirty="0" err="1">
                <a:solidFill>
                  <a:schemeClr val="bg1"/>
                </a:solidFill>
              </a:rPr>
              <a:t>xor</a:t>
            </a:r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53" y="3708827"/>
            <a:ext cx="7749293" cy="3031186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08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Crypto 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xor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的性質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/>
                </a:solidFill>
              </a:rPr>
              <a:t>A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xor</a:t>
            </a:r>
            <a:r>
              <a:rPr lang="en-US" altLang="zh-TW" dirty="0" smtClean="0">
                <a:solidFill>
                  <a:schemeClr val="bg1"/>
                </a:solidFill>
              </a:rPr>
              <a:t> 0 = A</a:t>
            </a:r>
          </a:p>
          <a:p>
            <a:pPr lvl="1"/>
            <a:r>
              <a:rPr lang="en-US" altLang="zh-TW" dirty="0">
                <a:solidFill>
                  <a:schemeClr val="bg1"/>
                </a:solidFill>
              </a:rPr>
              <a:t>A </a:t>
            </a:r>
            <a:r>
              <a:rPr lang="en-US" altLang="zh-TW" dirty="0" err="1">
                <a:solidFill>
                  <a:schemeClr val="bg1"/>
                </a:solidFill>
              </a:rPr>
              <a:t>xor</a:t>
            </a:r>
            <a:r>
              <a:rPr lang="en-US" altLang="zh-TW" dirty="0">
                <a:solidFill>
                  <a:schemeClr val="bg1"/>
                </a:solidFill>
              </a:rPr>
              <a:t> A = </a:t>
            </a:r>
            <a:r>
              <a:rPr lang="en-US" altLang="zh-TW" dirty="0" smtClean="0">
                <a:solidFill>
                  <a:schemeClr val="bg1"/>
                </a:solidFill>
              </a:rPr>
              <a:t>0</a:t>
            </a:r>
          </a:p>
          <a:p>
            <a:pPr lvl="1"/>
            <a:r>
              <a:rPr lang="en-US" altLang="zh-TW" dirty="0" smtClean="0">
                <a:solidFill>
                  <a:schemeClr val="bg1"/>
                </a:solidFill>
              </a:rPr>
              <a:t>(A </a:t>
            </a:r>
            <a:r>
              <a:rPr lang="en-US" altLang="zh-TW" dirty="0" err="1" smtClean="0">
                <a:solidFill>
                  <a:schemeClr val="bg1"/>
                </a:solidFill>
              </a:rPr>
              <a:t>xor</a:t>
            </a:r>
            <a:r>
              <a:rPr lang="en-US" altLang="zh-TW" dirty="0" smtClean="0">
                <a:solidFill>
                  <a:schemeClr val="bg1"/>
                </a:solidFill>
              </a:rPr>
              <a:t> B) </a:t>
            </a:r>
            <a:r>
              <a:rPr lang="en-US" altLang="zh-TW" dirty="0" err="1" smtClean="0">
                <a:solidFill>
                  <a:schemeClr val="bg1"/>
                </a:solidFill>
              </a:rPr>
              <a:t>xor</a:t>
            </a:r>
            <a:r>
              <a:rPr lang="en-US" altLang="zh-TW" dirty="0" smtClean="0">
                <a:solidFill>
                  <a:schemeClr val="bg1"/>
                </a:solidFill>
              </a:rPr>
              <a:t> C = (A </a:t>
            </a:r>
            <a:r>
              <a:rPr lang="en-US" altLang="zh-TW" dirty="0" err="1" smtClean="0">
                <a:solidFill>
                  <a:schemeClr val="bg1"/>
                </a:solidFill>
              </a:rPr>
              <a:t>xor</a:t>
            </a:r>
            <a:r>
              <a:rPr lang="en-US" altLang="zh-TW" dirty="0" smtClean="0">
                <a:solidFill>
                  <a:schemeClr val="bg1"/>
                </a:solidFill>
              </a:rPr>
              <a:t> C) </a:t>
            </a:r>
            <a:r>
              <a:rPr lang="en-US" altLang="zh-TW" dirty="0" err="1" smtClean="0">
                <a:solidFill>
                  <a:schemeClr val="bg1"/>
                </a:solidFill>
              </a:rPr>
              <a:t>xor</a:t>
            </a:r>
            <a:r>
              <a:rPr lang="en-US" altLang="zh-TW" dirty="0" smtClean="0">
                <a:solidFill>
                  <a:schemeClr val="bg1"/>
                </a:solidFill>
              </a:rPr>
              <a:t> B</a:t>
            </a:r>
            <a:endParaRPr lang="en-US" altLang="zh-TW" dirty="0">
              <a:solidFill>
                <a:schemeClr val="bg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bg1"/>
                </a:solidFill>
              </a:rPr>
              <a:t> (A </a:t>
            </a:r>
            <a:r>
              <a:rPr lang="en-US" altLang="zh-TW" dirty="0" err="1" smtClean="0">
                <a:solidFill>
                  <a:schemeClr val="bg1"/>
                </a:solidFill>
              </a:rPr>
              <a:t>xor</a:t>
            </a:r>
            <a:r>
              <a:rPr lang="en-US" altLang="zh-TW" dirty="0" smtClean="0">
                <a:solidFill>
                  <a:schemeClr val="bg1"/>
                </a:solidFill>
              </a:rPr>
              <a:t> B) </a:t>
            </a:r>
            <a:r>
              <a:rPr lang="en-US" altLang="zh-TW" dirty="0" err="1" smtClean="0">
                <a:solidFill>
                  <a:schemeClr val="bg1"/>
                </a:solidFill>
              </a:rPr>
              <a:t>xor</a:t>
            </a:r>
            <a:r>
              <a:rPr lang="en-US" altLang="zh-TW" dirty="0" smtClean="0">
                <a:solidFill>
                  <a:schemeClr val="bg1"/>
                </a:solidFill>
              </a:rPr>
              <a:t> B = A </a:t>
            </a:r>
            <a:r>
              <a:rPr lang="en-US" altLang="zh-TW" dirty="0" err="1" smtClean="0">
                <a:solidFill>
                  <a:schemeClr val="bg1"/>
                </a:solidFill>
              </a:rPr>
              <a:t>xor</a:t>
            </a:r>
            <a:r>
              <a:rPr lang="en-US" altLang="zh-TW" dirty="0" smtClean="0">
                <a:solidFill>
                  <a:schemeClr val="bg1"/>
                </a:solidFill>
              </a:rPr>
              <a:t> (B </a:t>
            </a:r>
            <a:r>
              <a:rPr lang="en-US" altLang="zh-TW" dirty="0" err="1" smtClean="0">
                <a:solidFill>
                  <a:schemeClr val="bg1"/>
                </a:solidFill>
              </a:rPr>
              <a:t>xor</a:t>
            </a:r>
            <a:r>
              <a:rPr lang="en-US" altLang="zh-TW" dirty="0" smtClean="0">
                <a:solidFill>
                  <a:schemeClr val="bg1"/>
                </a:solidFill>
              </a:rPr>
              <a:t> B) = A </a:t>
            </a:r>
            <a:r>
              <a:rPr lang="en-US" altLang="zh-TW" dirty="0" err="1" smtClean="0">
                <a:solidFill>
                  <a:schemeClr val="bg1"/>
                </a:solidFill>
              </a:rPr>
              <a:t>xor</a:t>
            </a:r>
            <a:r>
              <a:rPr lang="en-US" altLang="zh-TW" dirty="0" smtClean="0">
                <a:solidFill>
                  <a:schemeClr val="bg1"/>
                </a:solidFill>
              </a:rPr>
              <a:t> 0 = 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所以輸出與 </a:t>
            </a:r>
            <a:r>
              <a:rPr lang="en-US" altLang="zh-TW" dirty="0" smtClean="0">
                <a:solidFill>
                  <a:schemeClr val="bg1"/>
                </a:solidFill>
              </a:rPr>
              <a:t>val1~val4 </a:t>
            </a:r>
            <a:r>
              <a:rPr lang="zh-TW" altLang="en-US" dirty="0" smtClean="0">
                <a:solidFill>
                  <a:schemeClr val="bg1"/>
                </a:solidFill>
              </a:rPr>
              <a:t>各做一次 </a:t>
            </a:r>
            <a:r>
              <a:rPr lang="en-US" altLang="zh-TW" dirty="0" err="1" smtClean="0">
                <a:solidFill>
                  <a:schemeClr val="bg1"/>
                </a:solidFill>
              </a:rPr>
              <a:t>xor</a:t>
            </a:r>
            <a:r>
              <a:rPr lang="zh-TW" altLang="en-US" dirty="0" smtClean="0">
                <a:solidFill>
                  <a:schemeClr val="bg1"/>
                </a:solidFill>
              </a:rPr>
              <a:t>，就得到原</a:t>
            </a:r>
            <a:r>
              <a:rPr lang="zh-TW" altLang="en-US" dirty="0">
                <a:solidFill>
                  <a:schemeClr val="bg1"/>
                </a:solidFill>
              </a:rPr>
              <a:t>本內容</a:t>
            </a:r>
            <a:r>
              <a:rPr lang="zh-TW" altLang="en-US" dirty="0" smtClean="0">
                <a:solidFill>
                  <a:schemeClr val="bg1"/>
                </a:solidFill>
              </a:rPr>
              <a:t>了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04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Crypto 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flag </a:t>
            </a:r>
            <a:r>
              <a:rPr lang="zh-TW" altLang="en-US" dirty="0" smtClean="0">
                <a:solidFill>
                  <a:schemeClr val="bg1"/>
                </a:solidFill>
              </a:rPr>
              <a:t>開頭是 </a:t>
            </a:r>
            <a:r>
              <a:rPr lang="en-US" altLang="zh-TW" dirty="0" smtClean="0">
                <a:solidFill>
                  <a:schemeClr val="bg1"/>
                </a:solidFill>
              </a:rPr>
              <a:t>AIS3</a:t>
            </a:r>
            <a:r>
              <a:rPr lang="zh-TW" altLang="en-US" dirty="0" smtClean="0">
                <a:solidFill>
                  <a:schemeClr val="bg1"/>
                </a:solidFill>
              </a:rPr>
              <a:t>，所以可以知道第一個 </a:t>
            </a:r>
            <a:r>
              <a:rPr lang="en-US" altLang="zh-TW" dirty="0" err="1" smtClean="0">
                <a:solidFill>
                  <a:schemeClr val="bg1"/>
                </a:solidFill>
              </a:rPr>
              <a:t>int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長什麼樣子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val1~val4 </a:t>
            </a:r>
            <a:r>
              <a:rPr lang="zh-TW" altLang="en-US" dirty="0" smtClean="0">
                <a:solidFill>
                  <a:schemeClr val="bg1"/>
                </a:solidFill>
              </a:rPr>
              <a:t>的值各是多少呢</a:t>
            </a:r>
            <a:r>
              <a:rPr lang="en-US" altLang="zh-TW" dirty="0" smtClean="0">
                <a:solidFill>
                  <a:schemeClr val="bg1"/>
                </a:solidFill>
              </a:rPr>
              <a:t>?</a:t>
            </a:r>
            <a:endParaRPr lang="en-US" altLang="zh-TW" dirty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暴力跑需要 </a:t>
            </a:r>
            <a:r>
              <a:rPr lang="en-US" altLang="zh-TW" dirty="0" smtClean="0">
                <a:solidFill>
                  <a:schemeClr val="bg1"/>
                </a:solidFill>
              </a:rPr>
              <a:t>2</a:t>
            </a:r>
            <a:r>
              <a:rPr lang="zh-TW" altLang="en-US" dirty="0" smtClean="0">
                <a:solidFill>
                  <a:schemeClr val="bg1"/>
                </a:solidFill>
              </a:rPr>
              <a:t> 的 </a:t>
            </a:r>
            <a:r>
              <a:rPr lang="en-US" altLang="zh-TW" dirty="0" smtClean="0">
                <a:solidFill>
                  <a:schemeClr val="bg1"/>
                </a:solidFill>
              </a:rPr>
              <a:t>128</a:t>
            </a:r>
            <a:r>
              <a:rPr lang="zh-TW" altLang="en-US" dirty="0" smtClean="0">
                <a:solidFill>
                  <a:schemeClr val="bg1"/>
                </a:solidFill>
              </a:rPr>
              <a:t> 次，當然不可能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其實，</a:t>
            </a:r>
            <a:r>
              <a:rPr lang="en-US" altLang="zh-TW" dirty="0" smtClean="0">
                <a:solidFill>
                  <a:schemeClr val="bg1"/>
                </a:solidFill>
              </a:rPr>
              <a:t>val1 ^ val2 ^ val3 ^ val4 </a:t>
            </a:r>
            <a:r>
              <a:rPr lang="zh-TW" altLang="en-US" dirty="0" smtClean="0">
                <a:solidFill>
                  <a:schemeClr val="bg1"/>
                </a:solidFill>
              </a:rPr>
              <a:t>可以當成一個變數 </a:t>
            </a:r>
            <a:r>
              <a:rPr lang="en-US" altLang="zh-TW" dirty="0" smtClean="0">
                <a:solidFill>
                  <a:schemeClr val="bg1"/>
                </a:solidFill>
              </a:rPr>
              <a:t>V</a:t>
            </a: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輸出 </a:t>
            </a:r>
            <a:r>
              <a:rPr lang="en-US" altLang="zh-TW" dirty="0" smtClean="0">
                <a:solidFill>
                  <a:schemeClr val="bg1"/>
                </a:solidFill>
              </a:rPr>
              <a:t>output[</a:t>
            </a:r>
            <a:r>
              <a:rPr lang="en-US" altLang="zh-TW" dirty="0" err="1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] </a:t>
            </a:r>
            <a:r>
              <a:rPr lang="zh-TW" altLang="en-US" dirty="0" smtClean="0">
                <a:solidFill>
                  <a:schemeClr val="bg1"/>
                </a:solidFill>
              </a:rPr>
              <a:t>是所有的 </a:t>
            </a:r>
            <a:r>
              <a:rPr lang="en-US" altLang="zh-TW" dirty="0" err="1" smtClean="0">
                <a:solidFill>
                  <a:schemeClr val="bg1"/>
                </a:solidFill>
              </a:rPr>
              <a:t>ptr</a:t>
            </a:r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en-US" altLang="zh-TW" dirty="0" err="1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] ^ V</a:t>
            </a: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我們只要知道 </a:t>
            </a:r>
            <a:r>
              <a:rPr lang="en-US" altLang="zh-TW" dirty="0" smtClean="0">
                <a:solidFill>
                  <a:schemeClr val="bg1"/>
                </a:solidFill>
              </a:rPr>
              <a:t>V</a:t>
            </a:r>
            <a:r>
              <a:rPr lang="zh-TW" altLang="en-US" dirty="0" smtClean="0">
                <a:solidFill>
                  <a:schemeClr val="bg1"/>
                </a:solidFill>
              </a:rPr>
              <a:t> 就能得 </a:t>
            </a:r>
            <a:r>
              <a:rPr lang="en-US" altLang="zh-TW" dirty="0" err="1" smtClean="0">
                <a:solidFill>
                  <a:schemeClr val="bg1"/>
                </a:solidFill>
              </a:rPr>
              <a:t>ptr</a:t>
            </a:r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en-US" altLang="zh-TW" dirty="0" err="1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] = output[</a:t>
            </a:r>
            <a:r>
              <a:rPr lang="en-US" altLang="zh-TW" dirty="0" err="1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] ^ V</a:t>
            </a:r>
          </a:p>
          <a:p>
            <a:pPr lvl="1"/>
            <a:r>
              <a:rPr lang="en-US" altLang="zh-TW" dirty="0" err="1" smtClean="0">
                <a:solidFill>
                  <a:schemeClr val="bg1"/>
                </a:solidFill>
              </a:rPr>
              <a:t>ptr</a:t>
            </a:r>
            <a:r>
              <a:rPr lang="en-US" altLang="zh-TW" dirty="0" smtClean="0">
                <a:solidFill>
                  <a:schemeClr val="bg1"/>
                </a:solidFill>
              </a:rPr>
              <a:t>[0] </a:t>
            </a:r>
            <a:r>
              <a:rPr lang="zh-TW" altLang="en-US" dirty="0" smtClean="0">
                <a:solidFill>
                  <a:schemeClr val="bg1"/>
                </a:solidFill>
              </a:rPr>
              <a:t>知道是 </a:t>
            </a:r>
            <a:r>
              <a:rPr lang="en-US" altLang="zh-TW" dirty="0" smtClean="0">
                <a:solidFill>
                  <a:schemeClr val="bg1"/>
                </a:solidFill>
              </a:rPr>
              <a:t>AIS3 </a:t>
            </a:r>
            <a:r>
              <a:rPr lang="zh-TW" altLang="en-US" dirty="0" smtClean="0">
                <a:solidFill>
                  <a:schemeClr val="bg1"/>
                </a:solidFill>
              </a:rPr>
              <a:t>當成一個 </a:t>
            </a:r>
            <a:r>
              <a:rPr lang="en-US" altLang="zh-TW" dirty="0" err="1" smtClean="0">
                <a:solidFill>
                  <a:schemeClr val="bg1"/>
                </a:solidFill>
              </a:rPr>
              <a:t>int</a:t>
            </a:r>
            <a:r>
              <a:rPr lang="zh-TW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TW" dirty="0" smtClean="0">
                <a:solidFill>
                  <a:schemeClr val="bg1"/>
                </a:solidFill>
              </a:rPr>
              <a:t>output[</a:t>
            </a:r>
            <a:r>
              <a:rPr lang="en-US" altLang="zh-TW" dirty="0">
                <a:solidFill>
                  <a:schemeClr val="bg1"/>
                </a:solidFill>
              </a:rPr>
              <a:t>0</a:t>
            </a:r>
            <a:r>
              <a:rPr lang="en-US" altLang="zh-TW" dirty="0" smtClean="0">
                <a:solidFill>
                  <a:schemeClr val="bg1"/>
                </a:solidFill>
              </a:rPr>
              <a:t>] </a:t>
            </a:r>
            <a:r>
              <a:rPr lang="zh-TW" altLang="en-US" dirty="0" smtClean="0">
                <a:solidFill>
                  <a:schemeClr val="bg1"/>
                </a:solidFill>
              </a:rPr>
              <a:t>也知道，所以 </a:t>
            </a:r>
            <a:r>
              <a:rPr lang="en-US" altLang="zh-TW" dirty="0" smtClean="0">
                <a:solidFill>
                  <a:schemeClr val="bg1"/>
                </a:solidFill>
              </a:rPr>
              <a:t>V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=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ptr</a:t>
            </a:r>
            <a:r>
              <a:rPr lang="en-US" altLang="zh-TW" dirty="0" smtClean="0">
                <a:solidFill>
                  <a:schemeClr val="bg1"/>
                </a:solidFill>
              </a:rPr>
              <a:t>[0] ^ output[0]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63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Crypto 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dirty="0" err="1">
                <a:solidFill>
                  <a:schemeClr val="bg1"/>
                </a:solidFill>
              </a:rPr>
              <a:t>int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i</a:t>
            </a:r>
            <a:r>
              <a:rPr lang="en-US" altLang="zh-TW" dirty="0">
                <a:solidFill>
                  <a:schemeClr val="bg1"/>
                </a:solidFill>
              </a:rPr>
              <a:t>, *</a:t>
            </a:r>
            <a:r>
              <a:rPr lang="en-US" altLang="zh-TW" dirty="0" err="1">
                <a:solidFill>
                  <a:schemeClr val="bg1"/>
                </a:solidFill>
              </a:rPr>
              <a:t>ptr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char </a:t>
            </a:r>
            <a:r>
              <a:rPr lang="en-US" altLang="zh-TW" dirty="0">
                <a:solidFill>
                  <a:schemeClr val="bg1"/>
                </a:solidFill>
              </a:rPr>
              <a:t>flag[29] = {}; // Hint: The flag begins with AIS3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chemeClr val="bg1"/>
                </a:solidFill>
              </a:rPr>
              <a:t>int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output[] = {964600246, 1376627084, 1208859320, 1482862807, 1326295511, 1181531558, 2003814564};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for(</a:t>
            </a:r>
            <a:r>
              <a:rPr lang="en-US" altLang="zh-TW" dirty="0" err="1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= 0, </a:t>
            </a:r>
            <a:r>
              <a:rPr lang="en-US" altLang="zh-TW" dirty="0" err="1">
                <a:solidFill>
                  <a:schemeClr val="bg1"/>
                </a:solidFill>
              </a:rPr>
              <a:t>ptr</a:t>
            </a:r>
            <a:r>
              <a:rPr lang="en-US" altLang="zh-TW" dirty="0">
                <a:solidFill>
                  <a:schemeClr val="bg1"/>
                </a:solidFill>
              </a:rPr>
              <a:t> = (</a:t>
            </a:r>
            <a:r>
              <a:rPr lang="en-US" altLang="zh-TW" dirty="0" err="1">
                <a:solidFill>
                  <a:schemeClr val="bg1"/>
                </a:solidFill>
              </a:rPr>
              <a:t>int</a:t>
            </a:r>
            <a:r>
              <a:rPr lang="en-US" altLang="zh-TW" dirty="0">
                <a:solidFill>
                  <a:schemeClr val="bg1"/>
                </a:solidFill>
              </a:rPr>
              <a:t>*)flag ; </a:t>
            </a:r>
            <a:r>
              <a:rPr lang="en-US" altLang="zh-TW" dirty="0" err="1">
                <a:solidFill>
                  <a:schemeClr val="bg1"/>
                </a:solidFill>
              </a:rPr>
              <a:t>i</a:t>
            </a:r>
            <a:r>
              <a:rPr lang="en-US" altLang="zh-TW" dirty="0">
                <a:solidFill>
                  <a:schemeClr val="bg1"/>
                </a:solidFill>
              </a:rPr>
              <a:t> &lt; 7 ; ++</a:t>
            </a:r>
            <a:r>
              <a:rPr lang="en-US" altLang="zh-TW" dirty="0" err="1">
                <a:solidFill>
                  <a:schemeClr val="bg1"/>
                </a:solidFill>
              </a:rPr>
              <a:t>i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err="1" smtClean="0">
                <a:solidFill>
                  <a:schemeClr val="bg1"/>
                </a:solidFill>
              </a:rPr>
              <a:t>ptr</a:t>
            </a:r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en-US" altLang="zh-TW" dirty="0" err="1" smtClean="0">
                <a:solidFill>
                  <a:schemeClr val="bg1"/>
                </a:solidFill>
              </a:rPr>
              <a:t>i</a:t>
            </a:r>
            <a:r>
              <a:rPr lang="en-US" altLang="zh-TW" dirty="0">
                <a:solidFill>
                  <a:schemeClr val="bg1"/>
                </a:solidFill>
              </a:rPr>
              <a:t>] = output[</a:t>
            </a:r>
            <a:r>
              <a:rPr lang="en-US" altLang="zh-TW" dirty="0" err="1">
                <a:solidFill>
                  <a:schemeClr val="bg1"/>
                </a:solidFill>
              </a:rPr>
              <a:t>i</a:t>
            </a:r>
            <a:r>
              <a:rPr lang="en-US" altLang="zh-TW" dirty="0">
                <a:solidFill>
                  <a:schemeClr val="bg1"/>
                </a:solidFill>
              </a:rPr>
              <a:t>] ^ ( output[0] ^ *((</a:t>
            </a:r>
            <a:r>
              <a:rPr lang="en-US" altLang="zh-TW" dirty="0" err="1">
                <a:solidFill>
                  <a:schemeClr val="bg1"/>
                </a:solidFill>
              </a:rPr>
              <a:t>int</a:t>
            </a:r>
            <a:r>
              <a:rPr lang="en-US" altLang="zh-TW" dirty="0">
                <a:solidFill>
                  <a:schemeClr val="bg1"/>
                </a:solidFill>
              </a:rPr>
              <a:t>*)"AIS3"));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puts(flag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8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Crypto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從程式碼中的 </a:t>
            </a:r>
            <a:r>
              <a:rPr lang="en-US" altLang="zh-TW" dirty="0" smtClean="0">
                <a:solidFill>
                  <a:schemeClr val="bg1"/>
                </a:solidFill>
              </a:rPr>
              <a:t>AES.MODE_ECB</a:t>
            </a:r>
            <a:r>
              <a:rPr lang="zh-TW" altLang="en-US" dirty="0" smtClean="0">
                <a:solidFill>
                  <a:schemeClr val="bg1"/>
                </a:solidFill>
              </a:rPr>
              <a:t> 可以知道是 </a:t>
            </a:r>
            <a:r>
              <a:rPr lang="en-US" altLang="zh-TW" dirty="0" smtClean="0">
                <a:solidFill>
                  <a:schemeClr val="bg1"/>
                </a:solidFill>
              </a:rPr>
              <a:t>ECB</a:t>
            </a:r>
            <a:r>
              <a:rPr lang="zh-TW" altLang="en-US" dirty="0" smtClean="0">
                <a:solidFill>
                  <a:schemeClr val="bg1"/>
                </a:solidFill>
              </a:rPr>
              <a:t> 加密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68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Crypto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ECB</a:t>
            </a:r>
            <a:r>
              <a:rPr lang="zh-TW" altLang="en-US" dirty="0" smtClean="0">
                <a:solidFill>
                  <a:schemeClr val="bg1"/>
                </a:solidFill>
              </a:rPr>
              <a:t> 加解密以 </a:t>
            </a:r>
            <a:r>
              <a:rPr lang="en-US" altLang="zh-TW" dirty="0" smtClean="0">
                <a:solidFill>
                  <a:schemeClr val="bg1"/>
                </a:solidFill>
              </a:rPr>
              <a:t>block </a:t>
            </a:r>
            <a:r>
              <a:rPr lang="zh-TW" altLang="en-US" dirty="0" smtClean="0">
                <a:solidFill>
                  <a:schemeClr val="bg1"/>
                </a:solidFill>
              </a:rPr>
              <a:t>為單位，個別獨立互不影響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每個 </a:t>
            </a:r>
            <a:r>
              <a:rPr lang="en-US" altLang="zh-TW" dirty="0" smtClean="0">
                <a:solidFill>
                  <a:schemeClr val="bg1"/>
                </a:solidFill>
              </a:rPr>
              <a:t>block </a:t>
            </a:r>
            <a:r>
              <a:rPr lang="zh-TW" altLang="en-US" dirty="0" smtClean="0">
                <a:solidFill>
                  <a:schemeClr val="bg1"/>
                </a:solidFill>
              </a:rPr>
              <a:t>加密用的是同一把 </a:t>
            </a:r>
            <a:r>
              <a:rPr lang="en-US" altLang="zh-TW" dirty="0" smtClean="0">
                <a:solidFill>
                  <a:schemeClr val="bg1"/>
                </a:solidFill>
              </a:rPr>
              <a:t>key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39" y="3076002"/>
            <a:ext cx="7596122" cy="310096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0" y="652031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400" dirty="0">
                <a:solidFill>
                  <a:schemeClr val="bg1"/>
                </a:solidFill>
              </a:rPr>
              <a:t>https://en.wikipedia.org/wiki/Block_cipher_mode_of_operation#Electronic_Codebook_.28ECB.29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43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Crypto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因為用的是同樣的 </a:t>
            </a:r>
            <a:r>
              <a:rPr lang="en-US" altLang="zh-TW" dirty="0" smtClean="0">
                <a:solidFill>
                  <a:schemeClr val="bg1"/>
                </a:solidFill>
              </a:rPr>
              <a:t>key</a:t>
            </a:r>
            <a:r>
              <a:rPr lang="zh-TW" altLang="en-US" dirty="0" smtClean="0">
                <a:solidFill>
                  <a:schemeClr val="bg1"/>
                </a:solidFill>
              </a:rPr>
              <a:t>，所以相同的內容，加密後是一樣的；相同的密文，解密回去也會是一樣的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341997"/>
            <a:ext cx="7886700" cy="2969902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0" y="6503627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400" dirty="0">
                <a:solidFill>
                  <a:schemeClr val="bg1"/>
                </a:solidFill>
              </a:rPr>
              <a:t>https://en.wikipedia.org/wiki/Block_cipher_mode_of_operation#Electronic_Codebook_.28ECB.29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09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Crypto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密文 </a:t>
            </a:r>
            <a:r>
              <a:rPr lang="en-US" altLang="zh-TW" dirty="0" smtClean="0">
                <a:solidFill>
                  <a:schemeClr val="bg1"/>
                </a:solidFill>
              </a:rPr>
              <a:t>block </a:t>
            </a:r>
            <a:r>
              <a:rPr lang="zh-TW" altLang="en-US" dirty="0" smtClean="0">
                <a:solidFill>
                  <a:schemeClr val="bg1"/>
                </a:solidFill>
              </a:rPr>
              <a:t>互換，明文也是整個 </a:t>
            </a:r>
            <a:r>
              <a:rPr lang="en-US" altLang="zh-TW" dirty="0" smtClean="0">
                <a:solidFill>
                  <a:schemeClr val="bg1"/>
                </a:solidFill>
              </a:rPr>
              <a:t>block </a:t>
            </a:r>
            <a:r>
              <a:rPr lang="zh-TW" altLang="en-US" dirty="0" smtClean="0">
                <a:solidFill>
                  <a:schemeClr val="bg1"/>
                </a:solidFill>
              </a:rPr>
              <a:t>互換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題目 </a:t>
            </a:r>
            <a:r>
              <a:rPr lang="en-US" altLang="zh-TW" dirty="0" smtClean="0">
                <a:solidFill>
                  <a:schemeClr val="bg1"/>
                </a:solidFill>
              </a:rPr>
              <a:t>block </a:t>
            </a:r>
            <a:r>
              <a:rPr lang="zh-TW" altLang="en-US" dirty="0" smtClean="0">
                <a:solidFill>
                  <a:schemeClr val="bg1"/>
                </a:solidFill>
              </a:rPr>
              <a:t>大小為 </a:t>
            </a:r>
            <a:r>
              <a:rPr lang="en-US" altLang="zh-TW" dirty="0" smtClean="0">
                <a:solidFill>
                  <a:schemeClr val="bg1"/>
                </a:solidFill>
              </a:rPr>
              <a:t>16</a:t>
            </a:r>
            <a:endParaRPr lang="zh-TW" altLang="en-US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題目的註冊明文長這樣</a:t>
            </a:r>
            <a:r>
              <a:rPr lang="en-US" altLang="zh-TW" dirty="0" smtClean="0">
                <a:solidFill>
                  <a:schemeClr val="bg1"/>
                </a:solidFill>
              </a:rPr>
              <a:t>: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name=</a:t>
            </a:r>
            <a:r>
              <a:rPr lang="zh-TW" altLang="en-US" dirty="0" smtClean="0">
                <a:solidFill>
                  <a:schemeClr val="bg1"/>
                </a:solidFill>
              </a:rPr>
              <a:t>某個名字</a:t>
            </a:r>
            <a:r>
              <a:rPr lang="en-US" altLang="zh-TW" dirty="0" smtClean="0">
                <a:solidFill>
                  <a:schemeClr val="bg1"/>
                </a:solidFill>
              </a:rPr>
              <a:t>&amp;role=</a:t>
            </a:r>
            <a:r>
              <a:rPr lang="en-US" altLang="zh-TW" dirty="0" err="1" smtClean="0">
                <a:solidFill>
                  <a:schemeClr val="bg1"/>
                </a:solidFill>
              </a:rPr>
              <a:t>student&amp;password</a:t>
            </a:r>
            <a:r>
              <a:rPr lang="en-US" altLang="zh-TW" dirty="0" smtClean="0">
                <a:solidFill>
                  <a:schemeClr val="bg1"/>
                </a:solidFill>
              </a:rPr>
              <a:t>=</a:t>
            </a:r>
            <a:r>
              <a:rPr lang="zh-TW" altLang="en-US" dirty="0" smtClean="0">
                <a:solidFill>
                  <a:schemeClr val="bg1"/>
                </a:solidFill>
              </a:rPr>
              <a:t>某個密碼</a:t>
            </a:r>
            <a:endParaRPr lang="en-US" altLang="zh-TW" dirty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名字和密碼只接受英文字母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註冊時的 </a:t>
            </a:r>
            <a:r>
              <a:rPr lang="en-US" altLang="zh-TW" b="1" dirty="0" smtClean="0">
                <a:solidFill>
                  <a:srgbClr val="FF0000"/>
                </a:solidFill>
              </a:rPr>
              <a:t>role</a:t>
            </a:r>
            <a:r>
              <a:rPr lang="zh-TW" altLang="en-US" b="1" dirty="0" smtClean="0">
                <a:solidFill>
                  <a:srgbClr val="FF0000"/>
                </a:solidFill>
              </a:rPr>
              <a:t> 固定為 </a:t>
            </a:r>
            <a:r>
              <a:rPr lang="en-US" altLang="zh-TW" b="1" dirty="0" smtClean="0">
                <a:solidFill>
                  <a:srgbClr val="FF0000"/>
                </a:solidFill>
              </a:rPr>
              <a:t>student</a:t>
            </a:r>
          </a:p>
          <a:p>
            <a:pPr lvl="1"/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解回去的明文，</a:t>
            </a:r>
            <a:r>
              <a:rPr lang="en-US" altLang="zh-TW" b="1" dirty="0" smtClean="0">
                <a:solidFill>
                  <a:srgbClr val="FF0000"/>
                </a:solidFill>
              </a:rPr>
              <a:t>role </a:t>
            </a:r>
            <a:r>
              <a:rPr lang="zh-TW" altLang="en-US" b="1" dirty="0" smtClean="0">
                <a:solidFill>
                  <a:srgbClr val="FF0000"/>
                </a:solidFill>
              </a:rPr>
              <a:t>卻必須是 </a:t>
            </a:r>
            <a:r>
              <a:rPr lang="en-US" altLang="zh-TW" b="1" dirty="0" smtClean="0">
                <a:solidFill>
                  <a:srgbClr val="FF0000"/>
                </a:solidFill>
              </a:rPr>
              <a:t>admin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傳給用戶的 </a:t>
            </a:r>
            <a:r>
              <a:rPr lang="en-US" altLang="zh-TW" dirty="0" smtClean="0">
                <a:solidFill>
                  <a:schemeClr val="bg1"/>
                </a:solidFill>
              </a:rPr>
              <a:t>token </a:t>
            </a:r>
            <a:r>
              <a:rPr lang="zh-TW" altLang="en-US" dirty="0" smtClean="0">
                <a:solidFill>
                  <a:schemeClr val="bg1"/>
                </a:solidFill>
              </a:rPr>
              <a:t>是 </a:t>
            </a:r>
            <a:r>
              <a:rPr lang="en-US" altLang="zh-TW" dirty="0" smtClean="0">
                <a:solidFill>
                  <a:schemeClr val="bg1"/>
                </a:solidFill>
              </a:rPr>
              <a:t>base64 </a:t>
            </a:r>
            <a:r>
              <a:rPr lang="zh-TW" altLang="en-US" dirty="0" smtClean="0">
                <a:solidFill>
                  <a:schemeClr val="bg1"/>
                </a:solidFill>
              </a:rPr>
              <a:t>編碼過的 </a:t>
            </a:r>
            <a:r>
              <a:rPr lang="en-US" altLang="zh-TW" dirty="0" smtClean="0">
                <a:solidFill>
                  <a:schemeClr val="bg1"/>
                </a:solidFill>
              </a:rPr>
              <a:t>ECB</a:t>
            </a:r>
            <a:r>
              <a:rPr lang="zh-TW" altLang="en-US" dirty="0" smtClean="0">
                <a:solidFill>
                  <a:schemeClr val="bg1"/>
                </a:solidFill>
              </a:rPr>
              <a:t> 密文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5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Crypto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要把 </a:t>
            </a:r>
            <a:r>
              <a:rPr lang="en-US" altLang="zh-TW" dirty="0" smtClean="0">
                <a:solidFill>
                  <a:schemeClr val="bg1"/>
                </a:solidFill>
              </a:rPr>
              <a:t>role=student </a:t>
            </a:r>
            <a:r>
              <a:rPr lang="zh-TW" altLang="en-US" dirty="0" smtClean="0">
                <a:solidFill>
                  <a:schemeClr val="bg1"/>
                </a:solidFill>
              </a:rPr>
              <a:t>換成 </a:t>
            </a:r>
            <a:r>
              <a:rPr lang="en-US" altLang="zh-TW" dirty="0" smtClean="0">
                <a:solidFill>
                  <a:schemeClr val="bg1"/>
                </a:solidFill>
              </a:rPr>
              <a:t>role=admin</a:t>
            </a:r>
            <a:r>
              <a:rPr lang="zh-TW" altLang="en-US" dirty="0" smtClean="0">
                <a:solidFill>
                  <a:schemeClr val="bg1"/>
                </a:solidFill>
              </a:rPr>
              <a:t>，可以利用密文互換等於明文互換的特性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因為互換是以 </a:t>
            </a:r>
            <a:r>
              <a:rPr lang="en-US" altLang="zh-TW" dirty="0" smtClean="0">
                <a:solidFill>
                  <a:schemeClr val="bg1"/>
                </a:solidFill>
              </a:rPr>
              <a:t>block </a:t>
            </a:r>
            <a:r>
              <a:rPr lang="zh-TW" altLang="en-US" dirty="0" smtClean="0">
                <a:solidFill>
                  <a:schemeClr val="bg1"/>
                </a:solidFill>
              </a:rPr>
              <a:t>為單位，所以 </a:t>
            </a:r>
            <a:r>
              <a:rPr lang="en-US" altLang="zh-TW" dirty="0" smtClean="0">
                <a:solidFill>
                  <a:schemeClr val="bg1"/>
                </a:solidFill>
              </a:rPr>
              <a:t>student </a:t>
            </a:r>
            <a:r>
              <a:rPr lang="zh-TW" altLang="en-US" dirty="0" smtClean="0">
                <a:solidFill>
                  <a:schemeClr val="bg1"/>
                </a:solidFill>
              </a:rPr>
              <a:t>和 </a:t>
            </a:r>
            <a:r>
              <a:rPr lang="en-US" altLang="zh-TW" dirty="0" smtClean="0">
                <a:solidFill>
                  <a:schemeClr val="bg1"/>
                </a:solidFill>
              </a:rPr>
              <a:t>admin </a:t>
            </a:r>
            <a:r>
              <a:rPr lang="zh-TW" altLang="en-US" dirty="0" smtClean="0">
                <a:solidFill>
                  <a:schemeClr val="bg1"/>
                </a:solidFill>
              </a:rPr>
              <a:t>都要在某個 </a:t>
            </a:r>
            <a:r>
              <a:rPr lang="en-US" altLang="zh-TW" dirty="0" smtClean="0">
                <a:solidFill>
                  <a:schemeClr val="bg1"/>
                </a:solidFill>
              </a:rPr>
              <a:t>block </a:t>
            </a:r>
            <a:r>
              <a:rPr lang="zh-TW" altLang="en-US" dirty="0" smtClean="0">
                <a:solidFill>
                  <a:schemeClr val="bg1"/>
                </a:solidFill>
              </a:rPr>
              <a:t>的開頭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45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Crypto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互換前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互換</a:t>
            </a:r>
            <a:r>
              <a:rPr lang="zh-TW" altLang="en-US" dirty="0">
                <a:solidFill>
                  <a:schemeClr val="bg1"/>
                </a:solidFill>
              </a:rPr>
              <a:t>後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116519" y="1778205"/>
            <a:ext cx="35303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name=AAAAAAAAAAA</a:t>
            </a:r>
          </a:p>
          <a:p>
            <a:r>
              <a:rPr lang="en-US" altLang="zh-TW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AAAAAAAAAA&amp;role</a:t>
            </a:r>
            <a:r>
              <a:rPr lang="en-US" altLang="zh-TW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en-US" altLang="zh-TW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student&amp;password</a:t>
            </a:r>
            <a:endParaRPr lang="en-US" altLang="zh-TW" sz="24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=AAAAAAAAAAAAAAA</a:t>
            </a:r>
          </a:p>
          <a:p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endParaRPr lang="zh-TW" alt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116519" y="4332951"/>
            <a:ext cx="35303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name=AAAAAAAAAAA</a:t>
            </a:r>
          </a:p>
          <a:p>
            <a:r>
              <a:rPr lang="en-US" altLang="zh-TW" sz="24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student&amp;password</a:t>
            </a:r>
            <a:endParaRPr lang="en-US" altLang="zh-TW" sz="2400" dirty="0" smtClean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2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AAAAAAAAAAAAAAA</a:t>
            </a:r>
          </a:p>
          <a:p>
            <a:r>
              <a:rPr lang="en-US" altLang="zh-TW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AAAAAAAAAA&amp;role</a:t>
            </a:r>
            <a:r>
              <a:rPr lang="en-US" altLang="zh-TW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en-US" altLang="zh-TW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endParaRPr lang="zh-TW" alt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06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04" y="2260583"/>
            <a:ext cx="7780992" cy="2626917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476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Crypto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密文互換前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160765" y="1825625"/>
            <a:ext cx="55997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 is your name? </a:t>
            </a:r>
            <a:r>
              <a:rPr lang="en-US" altLang="zh-TW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AAAAAAAAAAAAAAAAAAAAA</a:t>
            </a:r>
          </a:p>
          <a:p>
            <a:r>
              <a:rPr lang="en-US" altLang="zh-TW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Give me your password: </a:t>
            </a:r>
            <a:r>
              <a:rPr lang="en-US" altLang="zh-TW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AAAAAAAAAAAAAAAadmin</a:t>
            </a:r>
            <a:endParaRPr lang="en-US" altLang="zh-TW" sz="2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your token: </a:t>
            </a:r>
            <a:r>
              <a:rPr lang="en-US" altLang="zh-TW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E/hX8jq2hjougCCt1/t3sKJ8Kof9gihmkFGMoa6bVZB24mRvjDCs4aopIOB2u/UPwmq7D8Mm4G6BGsDMstJR+1PciyCxIp/+vz1vi0ZViys=</a:t>
            </a:r>
            <a:endParaRPr lang="en-US" altLang="zh-TW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41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Crypto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密文互換後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160765" y="1825625"/>
            <a:ext cx="559977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Give me your token: 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E/hX8jq2hjougCCt1/t3sHbiZG+MMKzhqikg4Ha79Q/CarsPwybgboEawMyy0lH7onwqh/2CKGaQUYyhrptVkFPciyCxIp/+vz1vi0ZViys=</a:t>
            </a:r>
          </a:p>
          <a:p>
            <a:r>
              <a:rPr lang="en-US" altLang="zh-TW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Give me your username: </a:t>
            </a:r>
            <a:r>
              <a:rPr lang="en-US" altLang="zh-TW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AAAAAAAAAAAstudent</a:t>
            </a:r>
            <a:endParaRPr lang="en-US" altLang="zh-TW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Give me your password: </a:t>
            </a:r>
            <a:r>
              <a:rPr lang="en-US" altLang="zh-TW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AAAAAAAAAAAAAAAAAAAAAAAAA</a:t>
            </a:r>
          </a:p>
          <a:p>
            <a:r>
              <a:rPr lang="en-US" altLang="zh-TW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</a:t>
            </a:r>
            <a:r>
              <a:rPr lang="en-US" altLang="zh-TW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AAAAAAAAAAAstudent</a:t>
            </a:r>
            <a:endParaRPr lang="en-US" altLang="zh-TW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admin:</a:t>
            </a:r>
          </a:p>
          <a:p>
            <a:r>
              <a:rPr lang="en-US" altLang="zh-TW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ais3{ABCDEFGHIJKLMNOPQRSTUVWXYZZZZZZZ</a:t>
            </a:r>
            <a:r>
              <a:rPr lang="en-US" altLang="zh-TW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TW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56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Crypto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這題要做的事情是傳過去的 </a:t>
            </a:r>
            <a:r>
              <a:rPr lang="en-US" altLang="zh-TW" dirty="0" smtClean="0">
                <a:solidFill>
                  <a:schemeClr val="bg1"/>
                </a:solidFill>
              </a:rPr>
              <a:t>username</a:t>
            </a:r>
            <a:r>
              <a:rPr lang="zh-TW" altLang="en-US" dirty="0" smtClean="0">
                <a:solidFill>
                  <a:schemeClr val="bg1"/>
                </a:solidFill>
              </a:rPr>
              <a:t> 與 </a:t>
            </a:r>
            <a:r>
              <a:rPr lang="en-US" altLang="zh-TW" dirty="0" smtClean="0">
                <a:solidFill>
                  <a:schemeClr val="bg1"/>
                </a:solidFill>
              </a:rPr>
              <a:t>password</a:t>
            </a:r>
            <a:r>
              <a:rPr lang="zh-TW" altLang="en-US" dirty="0" smtClean="0">
                <a:solidFill>
                  <a:schemeClr val="bg1"/>
                </a:solidFill>
              </a:rPr>
              <a:t> 不同，但 </a:t>
            </a:r>
            <a:r>
              <a:rPr lang="en-US" altLang="zh-TW" dirty="0" smtClean="0">
                <a:solidFill>
                  <a:schemeClr val="bg1"/>
                </a:solidFill>
              </a:rPr>
              <a:t>sha1 </a:t>
            </a:r>
            <a:r>
              <a:rPr lang="zh-TW" altLang="en-US" dirty="0" smtClean="0">
                <a:solidFill>
                  <a:schemeClr val="bg1"/>
                </a:solidFill>
              </a:rPr>
              <a:t>的值一樣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取出 </a:t>
            </a:r>
            <a:r>
              <a:rPr lang="en-US" altLang="zh-TW" dirty="0" smtClean="0">
                <a:solidFill>
                  <a:schemeClr val="bg1"/>
                </a:solidFill>
              </a:rPr>
              <a:t>POST </a:t>
            </a:r>
            <a:r>
              <a:rPr lang="zh-TW" altLang="en-US" dirty="0" smtClean="0">
                <a:solidFill>
                  <a:schemeClr val="bg1"/>
                </a:solidFill>
              </a:rPr>
              <a:t>內容後轉型為 </a:t>
            </a:r>
            <a:r>
              <a:rPr lang="en-US" altLang="zh-TW" dirty="0" smtClean="0">
                <a:solidFill>
                  <a:schemeClr val="bg1"/>
                </a:solidFill>
              </a:rPr>
              <a:t>string</a:t>
            </a:r>
            <a:r>
              <a:rPr lang="zh-TW" altLang="en-US" dirty="0" smtClean="0">
                <a:solidFill>
                  <a:schemeClr val="bg1"/>
                </a:solidFill>
              </a:rPr>
              <a:t>，所以以前傳入 </a:t>
            </a:r>
            <a:r>
              <a:rPr lang="en-US" altLang="zh-TW" dirty="0" smtClean="0">
                <a:solidFill>
                  <a:schemeClr val="bg1"/>
                </a:solidFill>
              </a:rPr>
              <a:t>array </a:t>
            </a:r>
            <a:r>
              <a:rPr lang="zh-TW" altLang="en-US" dirty="0">
                <a:solidFill>
                  <a:schemeClr val="bg1"/>
                </a:solidFill>
              </a:rPr>
              <a:t>的</a:t>
            </a:r>
            <a:r>
              <a:rPr lang="zh-TW" altLang="en-US" dirty="0" smtClean="0">
                <a:solidFill>
                  <a:schemeClr val="bg1"/>
                </a:solidFill>
              </a:rPr>
              <a:t>方式無效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如果有打過 </a:t>
            </a:r>
            <a:r>
              <a:rPr lang="en-US" altLang="zh-TW" dirty="0" smtClean="0">
                <a:solidFill>
                  <a:schemeClr val="bg1"/>
                </a:solidFill>
              </a:rPr>
              <a:t>Boston </a:t>
            </a:r>
            <a:r>
              <a:rPr lang="en-US" altLang="zh-TW" dirty="0">
                <a:solidFill>
                  <a:schemeClr val="bg1"/>
                </a:solidFill>
              </a:rPr>
              <a:t>Key Party CTF </a:t>
            </a:r>
            <a:r>
              <a:rPr lang="en-US" altLang="zh-TW" dirty="0" smtClean="0">
                <a:solidFill>
                  <a:schemeClr val="bg1"/>
                </a:solidFill>
              </a:rPr>
              <a:t>2017</a:t>
            </a:r>
            <a:r>
              <a:rPr lang="zh-TW" altLang="en-US" dirty="0" smtClean="0">
                <a:solidFill>
                  <a:schemeClr val="bg1"/>
                </a:solidFill>
              </a:rPr>
              <a:t>，裡面有一題就是這個！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04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Crypto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前陣子的新聞，史上第一例 </a:t>
            </a:r>
            <a:r>
              <a:rPr lang="en-US" altLang="zh-TW" dirty="0" smtClean="0">
                <a:solidFill>
                  <a:schemeClr val="bg1"/>
                </a:solidFill>
              </a:rPr>
              <a:t>sha1 </a:t>
            </a:r>
            <a:r>
              <a:rPr lang="zh-TW" altLang="en-US" dirty="0" smtClean="0">
                <a:solidFill>
                  <a:schemeClr val="bg1"/>
                </a:solidFill>
              </a:rPr>
              <a:t>碰撞被找到了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en-US" altLang="zh-TW" dirty="0">
                <a:solidFill>
                  <a:schemeClr val="bg1"/>
                </a:solidFill>
                <a:hlinkClick r:id="rId2"/>
              </a:rPr>
              <a:t>https://shattered.it</a:t>
            </a:r>
            <a:r>
              <a:rPr lang="en-US" altLang="zh-TW" dirty="0" smtClean="0">
                <a:solidFill>
                  <a:schemeClr val="bg1"/>
                </a:solidFill>
                <a:hlinkClick r:id="rId2"/>
              </a:rPr>
              <a:t>/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裡面有兩個 </a:t>
            </a:r>
            <a:r>
              <a:rPr lang="en-US" altLang="zh-TW" dirty="0" smtClean="0">
                <a:solidFill>
                  <a:schemeClr val="bg1"/>
                </a:solidFill>
              </a:rPr>
              <a:t>pdf</a:t>
            </a:r>
            <a:r>
              <a:rPr lang="zh-TW" altLang="en-US" dirty="0" smtClean="0">
                <a:solidFill>
                  <a:schemeClr val="bg1"/>
                </a:solidFill>
              </a:rPr>
              <a:t>，內容沒有完全一樣，但是 </a:t>
            </a:r>
            <a:r>
              <a:rPr lang="en-US" altLang="zh-TW" dirty="0" smtClean="0">
                <a:solidFill>
                  <a:schemeClr val="bg1"/>
                </a:solidFill>
              </a:rPr>
              <a:t>sha1 </a:t>
            </a:r>
            <a:r>
              <a:rPr lang="zh-TW" altLang="en-US" dirty="0" smtClean="0">
                <a:solidFill>
                  <a:schemeClr val="bg1"/>
                </a:solidFill>
              </a:rPr>
              <a:t>是一樣的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下</a:t>
            </a:r>
            <a:r>
              <a:rPr lang="zh-TW" altLang="en-US" dirty="0">
                <a:solidFill>
                  <a:schemeClr val="bg1"/>
                </a:solidFill>
              </a:rPr>
              <a:t>載</a:t>
            </a:r>
            <a:r>
              <a:rPr lang="zh-TW" altLang="en-US" dirty="0" smtClean="0">
                <a:solidFill>
                  <a:schemeClr val="bg1"/>
                </a:solidFill>
              </a:rPr>
              <a:t>兩個 </a:t>
            </a:r>
            <a:r>
              <a:rPr lang="en-US" altLang="zh-TW" dirty="0" smtClean="0">
                <a:solidFill>
                  <a:schemeClr val="bg1"/>
                </a:solidFill>
              </a:rPr>
              <a:t>pdf </a:t>
            </a:r>
            <a:r>
              <a:rPr lang="zh-TW" altLang="en-US" dirty="0" smtClean="0">
                <a:solidFill>
                  <a:schemeClr val="bg1"/>
                </a:solidFill>
              </a:rPr>
              <a:t>，寫個 </a:t>
            </a:r>
            <a:r>
              <a:rPr lang="en-US" altLang="zh-TW" dirty="0" smtClean="0">
                <a:solidFill>
                  <a:schemeClr val="bg1"/>
                </a:solidFill>
              </a:rPr>
              <a:t>script </a:t>
            </a:r>
            <a:r>
              <a:rPr lang="zh-TW" altLang="en-US" dirty="0" smtClean="0">
                <a:solidFill>
                  <a:schemeClr val="bg1"/>
                </a:solidFill>
              </a:rPr>
              <a:t>填入 </a:t>
            </a:r>
            <a:r>
              <a:rPr lang="en-US" altLang="zh-TW" dirty="0" smtClean="0">
                <a:solidFill>
                  <a:schemeClr val="bg1"/>
                </a:solidFill>
              </a:rPr>
              <a:t>username </a:t>
            </a:r>
            <a:r>
              <a:rPr lang="zh-TW" altLang="en-US" dirty="0" smtClean="0">
                <a:solidFill>
                  <a:schemeClr val="bg1"/>
                </a:solidFill>
              </a:rPr>
              <a:t>和 </a:t>
            </a:r>
            <a:r>
              <a:rPr lang="en-US" altLang="zh-TW" dirty="0" smtClean="0">
                <a:solidFill>
                  <a:schemeClr val="bg1"/>
                </a:solidFill>
              </a:rPr>
              <a:t>password </a:t>
            </a:r>
            <a:r>
              <a:rPr lang="zh-TW" altLang="en-US" dirty="0" smtClean="0">
                <a:solidFill>
                  <a:schemeClr val="bg1"/>
                </a:solidFill>
              </a:rPr>
              <a:t>送過去即可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pt-BR" altLang="zh-TW" dirty="0">
                <a:solidFill>
                  <a:schemeClr val="bg1"/>
                </a:solidFill>
              </a:rPr>
              <a:t>curl -s -S --data-urlencode 'username@shattered-1.pdf' --data-urlencode 'password@shattered-2.pdf' 'https://quiz.zoolab.org:32670/' | grep -i 'ais3'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57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Crypto 4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跟前一題一樣，但是 </a:t>
            </a:r>
            <a:r>
              <a:rPr lang="en-US" altLang="zh-TW" dirty="0" smtClean="0">
                <a:solidFill>
                  <a:schemeClr val="bg1"/>
                </a:solidFill>
              </a:rPr>
              <a:t>username </a:t>
            </a:r>
            <a:r>
              <a:rPr lang="zh-TW" altLang="en-US" dirty="0" smtClean="0">
                <a:solidFill>
                  <a:schemeClr val="bg1"/>
                </a:solidFill>
              </a:rPr>
              <a:t>裡面要有字串 </a:t>
            </a:r>
            <a:r>
              <a:rPr lang="en-US" altLang="zh-TW" dirty="0">
                <a:solidFill>
                  <a:schemeClr val="bg1"/>
                </a:solidFill>
              </a:rPr>
              <a:t>"</a:t>
            </a:r>
            <a:r>
              <a:rPr lang="en-US" altLang="zh-TW" dirty="0" err="1">
                <a:solidFill>
                  <a:schemeClr val="bg1"/>
                </a:solidFill>
              </a:rPr>
              <a:t>Snoopy_do_not_like_cats_hahahaha</a:t>
            </a:r>
            <a:r>
              <a:rPr lang="en-US" altLang="zh-TW" dirty="0" smtClean="0">
                <a:solidFill>
                  <a:schemeClr val="bg1"/>
                </a:solidFill>
              </a:rPr>
              <a:t>"</a:t>
            </a:r>
            <a:r>
              <a:rPr lang="zh-TW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TW" dirty="0" smtClean="0">
                <a:solidFill>
                  <a:schemeClr val="bg1"/>
                </a:solidFill>
              </a:rPr>
              <a:t>password</a:t>
            </a:r>
            <a:r>
              <a:rPr lang="zh-TW" altLang="en-US" dirty="0" smtClean="0">
                <a:solidFill>
                  <a:schemeClr val="bg1"/>
                </a:solidFill>
              </a:rPr>
              <a:t> 裡面要有字串 </a:t>
            </a:r>
            <a:r>
              <a:rPr lang="en-US" altLang="zh-TW" dirty="0">
                <a:solidFill>
                  <a:schemeClr val="bg1"/>
                </a:solidFill>
              </a:rPr>
              <a:t>"</a:t>
            </a:r>
            <a:r>
              <a:rPr lang="en-US" altLang="zh-TW" dirty="0" err="1">
                <a:solidFill>
                  <a:schemeClr val="bg1"/>
                </a:solidFill>
              </a:rPr>
              <a:t>ddaa_is_PHD</a:t>
            </a:r>
            <a:r>
              <a:rPr lang="en-US" altLang="zh-TW" dirty="0" smtClean="0">
                <a:solidFill>
                  <a:schemeClr val="bg1"/>
                </a:solidFill>
              </a:rPr>
              <a:t>"</a:t>
            </a:r>
            <a:r>
              <a:rPr lang="zh-TW" altLang="en-US" dirty="0" smtClean="0">
                <a:solidFill>
                  <a:schemeClr val="bg1"/>
                </a:solidFill>
              </a:rPr>
              <a:t>，而算出來的 </a:t>
            </a:r>
            <a:r>
              <a:rPr lang="en-US" altLang="zh-TW" dirty="0" smtClean="0">
                <a:solidFill>
                  <a:schemeClr val="bg1"/>
                </a:solidFill>
              </a:rPr>
              <a:t>sha1 </a:t>
            </a:r>
            <a:r>
              <a:rPr lang="zh-TW" altLang="en-US" dirty="0" smtClean="0">
                <a:solidFill>
                  <a:schemeClr val="bg1"/>
                </a:solidFill>
              </a:rPr>
              <a:t>十六進位表示字串開頭要是 </a:t>
            </a:r>
            <a:r>
              <a:rPr lang="en-US" altLang="zh-TW" dirty="0" smtClean="0">
                <a:solidFill>
                  <a:schemeClr val="bg1"/>
                </a:solidFill>
              </a:rPr>
              <a:t>f00d</a:t>
            </a: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觀察那兩個 </a:t>
            </a:r>
            <a:r>
              <a:rPr lang="en-US" altLang="zh-TW" dirty="0" smtClean="0">
                <a:solidFill>
                  <a:schemeClr val="bg1"/>
                </a:solidFill>
              </a:rPr>
              <a:t>pdf</a:t>
            </a:r>
            <a:r>
              <a:rPr lang="zh-TW" altLang="en-US" dirty="0" smtClean="0">
                <a:solidFill>
                  <a:schemeClr val="bg1"/>
                </a:solidFill>
              </a:rPr>
              <a:t>，發現只有前面不同，由於 </a:t>
            </a:r>
            <a:r>
              <a:rPr lang="en-US" altLang="zh-TW" dirty="0" smtClean="0">
                <a:solidFill>
                  <a:schemeClr val="bg1"/>
                </a:solidFill>
              </a:rPr>
              <a:t>sha1 </a:t>
            </a:r>
            <a:r>
              <a:rPr lang="zh-TW" altLang="en-US" dirty="0" smtClean="0">
                <a:solidFill>
                  <a:schemeClr val="bg1"/>
                </a:solidFill>
              </a:rPr>
              <a:t>是每輪取 </a:t>
            </a:r>
            <a:r>
              <a:rPr lang="en-US" altLang="zh-TW" dirty="0" smtClean="0">
                <a:solidFill>
                  <a:schemeClr val="bg1"/>
                </a:solidFill>
              </a:rPr>
              <a:t>block </a:t>
            </a:r>
            <a:r>
              <a:rPr lang="zh-TW" altLang="en-US" dirty="0" smtClean="0">
                <a:solidFill>
                  <a:schemeClr val="bg1"/>
                </a:solidFill>
              </a:rPr>
              <a:t>運算，前面算出來的結果一樣，後面若是內容相同，算出來也會一樣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兩個 </a:t>
            </a:r>
            <a:r>
              <a:rPr lang="en-US" altLang="zh-TW" dirty="0" smtClean="0">
                <a:solidFill>
                  <a:schemeClr val="bg1"/>
                </a:solidFill>
              </a:rPr>
              <a:t>pdf </a:t>
            </a:r>
            <a:r>
              <a:rPr lang="zh-TW" altLang="en-US" dirty="0" smtClean="0">
                <a:solidFill>
                  <a:schemeClr val="bg1"/>
                </a:solidFill>
              </a:rPr>
              <a:t>後方都加上</a:t>
            </a: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>"</a:t>
            </a:r>
            <a:r>
              <a:rPr lang="en-US" altLang="zh-TW" dirty="0" err="1" smtClean="0">
                <a:solidFill>
                  <a:schemeClr val="bg1"/>
                </a:solidFill>
              </a:rPr>
              <a:t>Snoopy_do_not_like_cats_hahahahaddaa_is_PHD</a:t>
            </a:r>
            <a:r>
              <a:rPr lang="en-US" altLang="zh-TW" dirty="0" smtClean="0">
                <a:solidFill>
                  <a:schemeClr val="bg1"/>
                </a:solidFill>
              </a:rPr>
              <a:t>"</a:t>
            </a:r>
            <a:r>
              <a:rPr lang="zh-TW" altLang="en-US" dirty="0" smtClean="0">
                <a:solidFill>
                  <a:schemeClr val="bg1"/>
                </a:solidFill>
              </a:rPr>
              <a:t>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457200" lvl="1" indent="0">
              <a:buNone/>
              <a:tabLst>
                <a:tab pos="722313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zh-TW" altLang="en-US" dirty="0" smtClean="0">
                <a:solidFill>
                  <a:schemeClr val="bg1"/>
                </a:solidFill>
              </a:rPr>
              <a:t>然後暴力嘗試添加不同的字元，直到 </a:t>
            </a:r>
            <a:r>
              <a:rPr lang="en-US" altLang="zh-TW" dirty="0" smtClean="0">
                <a:solidFill>
                  <a:schemeClr val="bg1"/>
                </a:solidFill>
              </a:rPr>
              <a:t>sha1 </a:t>
            </a:r>
            <a:r>
              <a:rPr lang="zh-TW" altLang="en-US" dirty="0" smtClean="0">
                <a:solidFill>
                  <a:schemeClr val="bg1"/>
                </a:solidFill>
              </a:rPr>
              <a:t>開頭符合條件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37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Reverse 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這題 </a:t>
            </a:r>
            <a:r>
              <a:rPr lang="en-US" altLang="zh-TW" dirty="0" smtClean="0">
                <a:solidFill>
                  <a:schemeClr val="bg1"/>
                </a:solidFill>
              </a:rPr>
              <a:t>flag </a:t>
            </a:r>
            <a:r>
              <a:rPr lang="zh-TW" altLang="en-US" dirty="0" smtClean="0">
                <a:solidFill>
                  <a:schemeClr val="bg1"/>
                </a:solidFill>
              </a:rPr>
              <a:t>有印到標準輸出，但是 </a:t>
            </a:r>
            <a:r>
              <a:rPr lang="en-US" altLang="zh-TW" dirty="0" smtClean="0">
                <a:solidFill>
                  <a:schemeClr val="bg1"/>
                </a:solidFill>
              </a:rPr>
              <a:t>Windows GUI</a:t>
            </a:r>
            <a:r>
              <a:rPr lang="zh-TW" altLang="en-US" dirty="0" smtClean="0">
                <a:solidFill>
                  <a:schemeClr val="bg1"/>
                </a:solidFill>
              </a:rPr>
              <a:t> 沒有 </a:t>
            </a:r>
            <a:r>
              <a:rPr lang="en-US" altLang="zh-TW" dirty="0" smtClean="0">
                <a:solidFill>
                  <a:schemeClr val="bg1"/>
                </a:solidFill>
              </a:rPr>
              <a:t>console</a:t>
            </a:r>
            <a:r>
              <a:rPr lang="zh-TW" altLang="en-US" dirty="0" smtClean="0">
                <a:solidFill>
                  <a:schemeClr val="bg1"/>
                </a:solidFill>
              </a:rPr>
              <a:t>，所以看不到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這題某些情況下可能會直接看到就是了</a:t>
            </a:r>
            <a:r>
              <a:rPr lang="en-US" altLang="zh-TW" dirty="0" smtClean="0">
                <a:solidFill>
                  <a:schemeClr val="bg1"/>
                </a:solidFill>
              </a:rPr>
              <a:t>…</a:t>
            </a:r>
            <a:endParaRPr lang="en-US" altLang="zh-TW" dirty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執行時把輸出導向到檔案即可 </a:t>
            </a:r>
            <a:r>
              <a:rPr lang="en-US" altLang="zh-TW" dirty="0" smtClean="0">
                <a:solidFill>
                  <a:schemeClr val="bg1"/>
                </a:solidFill>
              </a:rPr>
              <a:t>rev.exe &gt; flag.txt</a:t>
            </a: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也可以把 </a:t>
            </a:r>
            <a:r>
              <a:rPr lang="en-US" altLang="zh-TW" dirty="0" smtClean="0">
                <a:solidFill>
                  <a:schemeClr val="bg1"/>
                </a:solidFill>
              </a:rPr>
              <a:t>subsystem </a:t>
            </a:r>
            <a:r>
              <a:rPr lang="zh-TW" altLang="en-US" dirty="0" smtClean="0">
                <a:solidFill>
                  <a:schemeClr val="bg1"/>
                </a:solidFill>
              </a:rPr>
              <a:t>從 </a:t>
            </a:r>
            <a:r>
              <a:rPr lang="en-US" altLang="zh-TW" dirty="0" smtClean="0">
                <a:solidFill>
                  <a:schemeClr val="bg1"/>
                </a:solidFill>
              </a:rPr>
              <a:t>GUI</a:t>
            </a:r>
            <a:r>
              <a:rPr lang="zh-TW" altLang="en-US" dirty="0" smtClean="0">
                <a:solidFill>
                  <a:schemeClr val="bg1"/>
                </a:solidFill>
              </a:rPr>
              <a:t> 改成 </a:t>
            </a:r>
            <a:r>
              <a:rPr lang="en-US" altLang="zh-TW" dirty="0" smtClean="0">
                <a:solidFill>
                  <a:schemeClr val="bg1"/>
                </a:solidFill>
              </a:rPr>
              <a:t>CUI</a:t>
            </a:r>
            <a:r>
              <a:rPr lang="zh-TW" altLang="en-US" dirty="0" smtClean="0">
                <a:solidFill>
                  <a:schemeClr val="bg1"/>
                </a:solidFill>
              </a:rPr>
              <a:t>，但是這不會比導向到檔案快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3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Reverse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題目說這支程式是在 </a:t>
            </a:r>
            <a:r>
              <a:rPr lang="en-US" altLang="zh-TW" dirty="0">
                <a:solidFill>
                  <a:schemeClr val="bg1"/>
                </a:solidFill>
              </a:rPr>
              <a:t>2017/6/26 (UTC+8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</a:rPr>
              <a:t> 製作的，也就是說 </a:t>
            </a:r>
            <a:r>
              <a:rPr lang="en-US" altLang="zh-TW" dirty="0" smtClean="0">
                <a:solidFill>
                  <a:schemeClr val="bg1"/>
                </a:solidFill>
              </a:rPr>
              <a:t>time(NULL) </a:t>
            </a:r>
            <a:r>
              <a:rPr lang="zh-TW" altLang="en-US" dirty="0" smtClean="0">
                <a:solidFill>
                  <a:schemeClr val="bg1"/>
                </a:solidFill>
              </a:rPr>
              <a:t>的值會落在這天之內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暴力跑 </a:t>
            </a:r>
            <a:r>
              <a:rPr lang="en-US" altLang="zh-TW" dirty="0" smtClean="0">
                <a:solidFill>
                  <a:schemeClr val="bg1"/>
                </a:solidFill>
              </a:rPr>
              <a:t>seed</a:t>
            </a:r>
            <a:r>
              <a:rPr lang="zh-TW" altLang="en-US" dirty="0" smtClean="0">
                <a:solidFill>
                  <a:schemeClr val="bg1"/>
                </a:solidFill>
              </a:rPr>
              <a:t>，直到解回去的字串開頭是 </a:t>
            </a:r>
            <a:r>
              <a:rPr lang="en-US" altLang="zh-TW" dirty="0" smtClean="0">
                <a:solidFill>
                  <a:schemeClr val="bg1"/>
                </a:solidFill>
              </a:rPr>
              <a:t>ais3 </a:t>
            </a:r>
            <a:r>
              <a:rPr lang="zh-TW" altLang="en-US" dirty="0" smtClean="0">
                <a:solidFill>
                  <a:schemeClr val="bg1"/>
                </a:solidFill>
              </a:rPr>
              <a:t>或是 </a:t>
            </a:r>
            <a:r>
              <a:rPr lang="en-US" altLang="zh-TW" dirty="0" smtClean="0">
                <a:solidFill>
                  <a:schemeClr val="bg1"/>
                </a:solidFill>
              </a:rPr>
              <a:t>AIS3</a:t>
            </a: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先用 </a:t>
            </a:r>
            <a:r>
              <a:rPr lang="en-US" altLang="zh-TW" dirty="0">
                <a:solidFill>
                  <a:srgbClr val="FF0000"/>
                </a:solidFill>
              </a:rPr>
              <a:t>date +%s -d "2017/6/26 0:0:0</a:t>
            </a:r>
            <a:r>
              <a:rPr lang="en-US" altLang="zh-TW" dirty="0" smtClean="0">
                <a:solidFill>
                  <a:srgbClr val="FF0000"/>
                </a:solidFill>
              </a:rPr>
              <a:t>"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找出起始值 </a:t>
            </a:r>
            <a:r>
              <a:rPr lang="en-US" altLang="zh-TW" dirty="0">
                <a:solidFill>
                  <a:schemeClr val="bg1"/>
                </a:solidFill>
              </a:rPr>
              <a:t>(1498406400)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一天有 </a:t>
            </a:r>
            <a:r>
              <a:rPr lang="en-US" altLang="zh-TW" dirty="0" smtClean="0">
                <a:solidFill>
                  <a:schemeClr val="bg1"/>
                </a:solidFill>
              </a:rPr>
              <a:t>86400</a:t>
            </a:r>
            <a:r>
              <a:rPr lang="zh-TW" altLang="en-US" dirty="0" smtClean="0">
                <a:solidFill>
                  <a:schemeClr val="bg1"/>
                </a:solidFill>
              </a:rPr>
              <a:t> 秒，所以最多跑到 </a:t>
            </a:r>
            <a:r>
              <a:rPr lang="en-US" altLang="zh-TW" dirty="0" smtClean="0">
                <a:solidFill>
                  <a:schemeClr val="bg1"/>
                </a:solidFill>
              </a:rPr>
              <a:t>1498406400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+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86400</a:t>
            </a:r>
          </a:p>
          <a:p>
            <a:pPr lvl="1"/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85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Reverse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main() </a:t>
            </a:r>
            <a:r>
              <a:rPr lang="zh-TW" altLang="en-US" dirty="0" smtClean="0">
                <a:solidFill>
                  <a:schemeClr val="bg1"/>
                </a:solidFill>
              </a:rPr>
              <a:t>裡面呼叫 </a:t>
            </a:r>
            <a:r>
              <a:rPr lang="en-US" altLang="zh-TW" dirty="0" smtClean="0">
                <a:solidFill>
                  <a:schemeClr val="bg1"/>
                </a:solidFill>
              </a:rPr>
              <a:t>input() </a:t>
            </a:r>
            <a:r>
              <a:rPr lang="zh-TW" altLang="en-US" dirty="0" smtClean="0">
                <a:solidFill>
                  <a:schemeClr val="bg1"/>
                </a:solidFill>
              </a:rPr>
              <a:t>和 </a:t>
            </a:r>
            <a:r>
              <a:rPr lang="en-US" altLang="zh-TW" dirty="0" smtClean="0">
                <a:solidFill>
                  <a:schemeClr val="bg1"/>
                </a:solidFill>
              </a:rPr>
              <a:t>check()</a:t>
            </a: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input() </a:t>
            </a:r>
            <a:r>
              <a:rPr lang="zh-TW" altLang="en-US" dirty="0" smtClean="0">
                <a:solidFill>
                  <a:schemeClr val="bg1"/>
                </a:solidFill>
              </a:rPr>
              <a:t>要求輸入 </a:t>
            </a:r>
            <a:r>
              <a:rPr lang="en-US" altLang="zh-TW" dirty="0" smtClean="0">
                <a:solidFill>
                  <a:schemeClr val="bg1"/>
                </a:solidFill>
              </a:rPr>
              <a:t>17</a:t>
            </a:r>
            <a:r>
              <a:rPr lang="zh-TW" altLang="en-US" dirty="0" smtClean="0">
                <a:solidFill>
                  <a:schemeClr val="bg1"/>
                </a:solidFill>
              </a:rPr>
              <a:t> 個整數，然後存放到全域變數內，每個變數都是一個 </a:t>
            </a:r>
            <a:r>
              <a:rPr lang="en-US" altLang="zh-TW" dirty="0" smtClean="0">
                <a:solidFill>
                  <a:schemeClr val="bg1"/>
                </a:solidFill>
              </a:rPr>
              <a:t>byte</a:t>
            </a: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check()</a:t>
            </a:r>
            <a:r>
              <a:rPr lang="zh-TW" altLang="en-US" dirty="0" smtClean="0">
                <a:solidFill>
                  <a:schemeClr val="bg1"/>
                </a:solidFill>
              </a:rPr>
              <a:t> 是關鍵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跑了 </a:t>
            </a:r>
            <a:r>
              <a:rPr lang="en-US" altLang="zh-TW" dirty="0" smtClean="0">
                <a:solidFill>
                  <a:schemeClr val="bg1"/>
                </a:solidFill>
              </a:rPr>
              <a:t>5x5 </a:t>
            </a:r>
            <a:r>
              <a:rPr lang="zh-TW" altLang="en-US" dirty="0" smtClean="0">
                <a:solidFill>
                  <a:schemeClr val="bg1"/>
                </a:solidFill>
              </a:rPr>
              <a:t>的兩層迴圈，所以可以推測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b="1" dirty="0" smtClean="0">
                <a:solidFill>
                  <a:srgbClr val="92D050"/>
                </a:solidFill>
              </a:rPr>
              <a:t>data </a:t>
            </a:r>
            <a:r>
              <a:rPr lang="zh-TW" altLang="en-US" b="1" dirty="0" smtClean="0">
                <a:solidFill>
                  <a:srgbClr val="92D050"/>
                </a:solidFill>
              </a:rPr>
              <a:t>可能是個 </a:t>
            </a:r>
            <a:r>
              <a:rPr lang="en-US" altLang="zh-TW" b="1" dirty="0" smtClean="0">
                <a:solidFill>
                  <a:srgbClr val="92D050"/>
                </a:solidFill>
              </a:rPr>
              <a:t>5x5 </a:t>
            </a:r>
            <a:r>
              <a:rPr lang="zh-TW" altLang="en-US" b="1" dirty="0" smtClean="0">
                <a:solidFill>
                  <a:srgbClr val="92D050"/>
                </a:solidFill>
              </a:rPr>
              <a:t>的二維陣列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</a:rPr>
              <a:t>每個元素大小為 </a:t>
            </a: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byte)</a:t>
            </a: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這兩個迴圈跑的範圍涵括了 </a:t>
            </a:r>
            <a:r>
              <a:rPr lang="en-US" altLang="zh-TW" dirty="0" smtClean="0">
                <a:solidFill>
                  <a:schemeClr val="bg1"/>
                </a:solidFill>
              </a:rPr>
              <a:t>input() </a:t>
            </a:r>
            <a:r>
              <a:rPr lang="zh-TW" altLang="en-US" dirty="0" smtClean="0">
                <a:solidFill>
                  <a:schemeClr val="bg1"/>
                </a:solidFill>
              </a:rPr>
              <a:t>輸入後存放的位置，表示 </a:t>
            </a:r>
            <a:r>
              <a:rPr lang="en-US" altLang="zh-TW" dirty="0" smtClean="0">
                <a:solidFill>
                  <a:schemeClr val="bg1"/>
                </a:solidFill>
              </a:rPr>
              <a:t>input() </a:t>
            </a:r>
            <a:r>
              <a:rPr lang="zh-TW" altLang="en-US" dirty="0" smtClean="0">
                <a:solidFill>
                  <a:schemeClr val="bg1"/>
                </a:solidFill>
              </a:rPr>
              <a:t>輸入的內容要給 </a:t>
            </a:r>
            <a:r>
              <a:rPr lang="en-US" altLang="zh-TW" dirty="0" smtClean="0">
                <a:solidFill>
                  <a:schemeClr val="bg1"/>
                </a:solidFill>
              </a:rPr>
              <a:t>check() </a:t>
            </a:r>
            <a:r>
              <a:rPr lang="zh-TW" altLang="en-US" dirty="0" smtClean="0">
                <a:solidFill>
                  <a:schemeClr val="bg1"/>
                </a:solidFill>
              </a:rPr>
              <a:t>用的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TW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56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Reverse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check()</a:t>
            </a:r>
            <a:endParaRPr lang="en-US" altLang="zh-TW" dirty="0">
              <a:solidFill>
                <a:schemeClr val="bg1"/>
              </a:solidFill>
            </a:endParaRPr>
          </a:p>
          <a:p>
            <a:pPr lvl="1"/>
            <a:r>
              <a:rPr lang="zh-TW" altLang="en-US" dirty="0">
                <a:solidFill>
                  <a:schemeClr val="bg1"/>
                </a:solidFill>
              </a:rPr>
              <a:t>第一個兩層迴圈檢查裡面元素是否落在無號整數 </a:t>
            </a:r>
            <a:r>
              <a:rPr lang="en-US" altLang="zh-TW" dirty="0">
                <a:solidFill>
                  <a:schemeClr val="bg1"/>
                </a:solidFill>
              </a:rPr>
              <a:t>1~25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之間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endParaRPr lang="en-US" altLang="zh-TW" dirty="0">
              <a:solidFill>
                <a:schemeClr val="bg1"/>
              </a:solidFill>
            </a:endParaRPr>
          </a:p>
          <a:p>
            <a:pPr lvl="1"/>
            <a:r>
              <a:rPr lang="zh-TW" altLang="en-US" dirty="0">
                <a:solidFill>
                  <a:schemeClr val="bg1"/>
                </a:solidFill>
              </a:rPr>
              <a:t>第二個迴圈做</a:t>
            </a:r>
            <a:r>
              <a:rPr lang="zh-TW" altLang="en-US" dirty="0" smtClean="0">
                <a:solidFill>
                  <a:schemeClr val="bg1"/>
                </a:solidFill>
              </a:rPr>
              <a:t>排序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第三</a:t>
            </a:r>
            <a:r>
              <a:rPr lang="zh-TW" altLang="en-US" dirty="0">
                <a:solidFill>
                  <a:schemeClr val="bg1"/>
                </a:solidFill>
              </a:rPr>
              <a:t>個迴圈檢查排序後的值，相鄰的是否有一樣的，若有則直接返回</a:t>
            </a:r>
            <a:endParaRPr lang="en-US" altLang="zh-TW" dirty="0">
              <a:solidFill>
                <a:schemeClr val="bg1"/>
              </a:solidFill>
            </a:endParaRPr>
          </a:p>
          <a:p>
            <a:pPr lvl="1"/>
            <a:endParaRPr lang="en-US" altLang="zh-TW" dirty="0" smtClean="0">
              <a:solidFill>
                <a:srgbClr val="92D05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92D050"/>
                </a:solidFill>
              </a:rPr>
              <a:t>前三個迴</a:t>
            </a:r>
            <a:r>
              <a:rPr lang="zh-TW" altLang="en-US" dirty="0">
                <a:solidFill>
                  <a:srgbClr val="92D050"/>
                </a:solidFill>
              </a:rPr>
              <a:t>圈合起來看</a:t>
            </a:r>
            <a:r>
              <a:rPr lang="zh-TW" altLang="en-US" dirty="0" smtClean="0">
                <a:solidFill>
                  <a:srgbClr val="92D050"/>
                </a:solidFill>
              </a:rPr>
              <a:t>，可以知</a:t>
            </a:r>
            <a:r>
              <a:rPr lang="zh-TW" altLang="en-US" dirty="0">
                <a:solidFill>
                  <a:srgbClr val="92D050"/>
                </a:solidFill>
              </a:rPr>
              <a:t>道</a:t>
            </a:r>
            <a:r>
              <a:rPr lang="zh-TW" altLang="en-US" dirty="0" smtClean="0">
                <a:solidFill>
                  <a:srgbClr val="92D050"/>
                </a:solidFill>
              </a:rPr>
              <a:t>裡面 </a:t>
            </a:r>
            <a:r>
              <a:rPr lang="en-US" altLang="zh-TW" dirty="0">
                <a:solidFill>
                  <a:srgbClr val="92D050"/>
                </a:solidFill>
              </a:rPr>
              <a:t>25</a:t>
            </a:r>
            <a:r>
              <a:rPr lang="zh-TW" altLang="en-US" dirty="0">
                <a:solidFill>
                  <a:srgbClr val="92D050"/>
                </a:solidFill>
              </a:rPr>
              <a:t> 個元素恰好是 </a:t>
            </a:r>
            <a:r>
              <a:rPr lang="en-US" altLang="zh-TW" dirty="0">
                <a:solidFill>
                  <a:srgbClr val="92D050"/>
                </a:solidFill>
              </a:rPr>
              <a:t>1~25</a:t>
            </a:r>
            <a:r>
              <a:rPr lang="zh-TW" altLang="en-US" dirty="0">
                <a:solidFill>
                  <a:srgbClr val="92D050"/>
                </a:solidFill>
              </a:rPr>
              <a:t> 各一個</a:t>
            </a:r>
            <a:endParaRPr lang="en-US" altLang="zh-TW" dirty="0">
              <a:solidFill>
                <a:srgbClr val="92D050"/>
              </a:solidFill>
            </a:endParaRPr>
          </a:p>
          <a:p>
            <a:pPr lvl="1"/>
            <a:endParaRPr lang="en-US" altLang="zh-TW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91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Reverse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check()</a:t>
            </a:r>
            <a:endParaRPr lang="en-US" altLang="zh-TW" dirty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第四個迴圈計算每行與每列的總和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第五和第六個迴圈一樣是排序檢查重複，但是不重複才返回，表示 </a:t>
            </a:r>
            <a:r>
              <a:rPr lang="zh-TW" altLang="en-US" b="1" dirty="0" smtClean="0">
                <a:solidFill>
                  <a:srgbClr val="92D050"/>
                </a:solidFill>
              </a:rPr>
              <a:t>每行和每列的和都是一樣的</a:t>
            </a:r>
            <a:endParaRPr lang="en-US" altLang="zh-TW" b="1" dirty="0" smtClean="0">
              <a:solidFill>
                <a:srgbClr val="92D050"/>
              </a:solidFill>
            </a:endParaRPr>
          </a:p>
          <a:p>
            <a:pPr lvl="1"/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接著判斷 </a:t>
            </a:r>
            <a:r>
              <a:rPr lang="zh-TW" altLang="en-US" b="1" dirty="0" smtClean="0">
                <a:solidFill>
                  <a:srgbClr val="92D050"/>
                </a:solidFill>
              </a:rPr>
              <a:t>對角線的和相減是否為 </a:t>
            </a:r>
            <a:r>
              <a:rPr lang="en-US" altLang="zh-TW" b="1" dirty="0" smtClean="0">
                <a:solidFill>
                  <a:srgbClr val="92D050"/>
                </a:solidFill>
              </a:rPr>
              <a:t>0</a:t>
            </a:r>
            <a:r>
              <a:rPr lang="zh-TW" altLang="en-US" b="1" dirty="0" smtClean="0">
                <a:solidFill>
                  <a:srgbClr val="92D050"/>
                </a:solidFill>
              </a:rPr>
              <a:t> </a:t>
            </a:r>
            <a:r>
              <a:rPr lang="en-US" altLang="zh-TW" b="1" dirty="0" smtClean="0">
                <a:solidFill>
                  <a:srgbClr val="92D050"/>
                </a:solidFill>
              </a:rPr>
              <a:t>(</a:t>
            </a:r>
            <a:r>
              <a:rPr lang="zh-TW" altLang="en-US" b="1" dirty="0" smtClean="0">
                <a:solidFill>
                  <a:srgbClr val="92D050"/>
                </a:solidFill>
              </a:rPr>
              <a:t>即對角線的和香等</a:t>
            </a:r>
            <a:r>
              <a:rPr lang="en-US" altLang="zh-TW" b="1" dirty="0" smtClean="0">
                <a:solidFill>
                  <a:srgbClr val="92D050"/>
                </a:solidFill>
              </a:rPr>
              <a:t>)</a:t>
            </a:r>
          </a:p>
          <a:p>
            <a:pPr lvl="1"/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從以上幾點來看，這題求的是 </a:t>
            </a:r>
            <a:r>
              <a:rPr lang="en-US" altLang="zh-TW" dirty="0">
                <a:solidFill>
                  <a:schemeClr val="bg1"/>
                </a:solidFill>
              </a:rPr>
              <a:t>5x5 </a:t>
            </a:r>
            <a:r>
              <a:rPr lang="zh-TW" altLang="en-US" dirty="0">
                <a:solidFill>
                  <a:schemeClr val="bg1"/>
                </a:solidFill>
              </a:rPr>
              <a:t>魔方</a:t>
            </a:r>
            <a:r>
              <a:rPr lang="zh-TW" altLang="en-US" dirty="0" smtClean="0">
                <a:solidFill>
                  <a:schemeClr val="bg1"/>
                </a:solidFill>
              </a:rPr>
              <a:t>陣，其中有 </a:t>
            </a:r>
            <a:r>
              <a:rPr lang="en-US" altLang="zh-TW" dirty="0" smtClean="0">
                <a:solidFill>
                  <a:schemeClr val="bg1"/>
                </a:solidFill>
              </a:rPr>
              <a:t>25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-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17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=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8</a:t>
            </a:r>
            <a:r>
              <a:rPr lang="zh-TW" altLang="en-US" dirty="0" smtClean="0">
                <a:solidFill>
                  <a:schemeClr val="bg1"/>
                </a:solidFill>
              </a:rPr>
              <a:t> 個位置的值固定了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2"/>
            <a:r>
              <a:rPr lang="en-US" altLang="zh-TW" dirty="0" smtClean="0">
                <a:solidFill>
                  <a:schemeClr val="bg1"/>
                </a:solidFill>
              </a:rPr>
              <a:t>sha256</a:t>
            </a:r>
            <a:r>
              <a:rPr lang="zh-TW" altLang="en-US" dirty="0" smtClean="0">
                <a:solidFill>
                  <a:schemeClr val="bg1"/>
                </a:solidFill>
              </a:rPr>
              <a:t> 比對是預防有多個解的情況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53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到底傳給我什麼</a:t>
            </a:r>
            <a:r>
              <a:rPr lang="zh-TW" altLang="en-US" dirty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O__O?</a:t>
            </a:r>
          </a:p>
          <a:p>
            <a:pPr lvl="1"/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網頁內容</a:t>
            </a:r>
            <a:r>
              <a:rPr lang="en-US" altLang="zh-TW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(data)</a:t>
            </a:r>
          </a:p>
          <a:p>
            <a:pPr lvl="1"/>
            <a:r>
              <a:rPr lang="en-US" altLang="zh-TW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header</a:t>
            </a:r>
            <a:endParaRPr lang="zh-TW" altLang="en-US" dirty="0">
              <a:solidFill>
                <a:schemeClr val="bg1"/>
              </a:solidFill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3668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Reverse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5x5 </a:t>
            </a:r>
            <a:r>
              <a:rPr lang="zh-TW" altLang="en-US" dirty="0" smtClean="0">
                <a:solidFill>
                  <a:schemeClr val="bg1"/>
                </a:solidFill>
              </a:rPr>
              <a:t>魔方陣長這樣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090586"/>
              </p:ext>
            </p:extLst>
          </p:nvPr>
        </p:nvGraphicFramePr>
        <p:xfrm>
          <a:off x="3893576" y="1825625"/>
          <a:ext cx="5083275" cy="4779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655">
                  <a:extLst>
                    <a:ext uri="{9D8B030D-6E8A-4147-A177-3AD203B41FA5}">
                      <a16:colId xmlns:a16="http://schemas.microsoft.com/office/drawing/2014/main" val="1407907789"/>
                    </a:ext>
                  </a:extLst>
                </a:gridCol>
                <a:gridCol w="1016655">
                  <a:extLst>
                    <a:ext uri="{9D8B030D-6E8A-4147-A177-3AD203B41FA5}">
                      <a16:colId xmlns:a16="http://schemas.microsoft.com/office/drawing/2014/main" val="4238868809"/>
                    </a:ext>
                  </a:extLst>
                </a:gridCol>
                <a:gridCol w="1016655">
                  <a:extLst>
                    <a:ext uri="{9D8B030D-6E8A-4147-A177-3AD203B41FA5}">
                      <a16:colId xmlns:a16="http://schemas.microsoft.com/office/drawing/2014/main" val="2874114638"/>
                    </a:ext>
                  </a:extLst>
                </a:gridCol>
                <a:gridCol w="1016655">
                  <a:extLst>
                    <a:ext uri="{9D8B030D-6E8A-4147-A177-3AD203B41FA5}">
                      <a16:colId xmlns:a16="http://schemas.microsoft.com/office/drawing/2014/main" val="3192912342"/>
                    </a:ext>
                  </a:extLst>
                </a:gridCol>
                <a:gridCol w="1016655">
                  <a:extLst>
                    <a:ext uri="{9D8B030D-6E8A-4147-A177-3AD203B41FA5}">
                      <a16:colId xmlns:a16="http://schemas.microsoft.com/office/drawing/2014/main" val="4001683441"/>
                    </a:ext>
                  </a:extLst>
                </a:gridCol>
              </a:tblGrid>
              <a:tr h="9559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105532"/>
                  </a:ext>
                </a:extLst>
              </a:tr>
              <a:tr h="955993">
                <a:tc>
                  <a:txBody>
                    <a:bodyPr/>
                    <a:lstStyle/>
                    <a:p>
                      <a:pPr algn="ctr"/>
                      <a:endParaRPr lang="zh-TW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1687674"/>
                  </a:ext>
                </a:extLst>
              </a:tr>
              <a:tr h="9559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1193055"/>
                  </a:ext>
                </a:extLst>
              </a:tr>
              <a:tr h="955993">
                <a:tc>
                  <a:txBody>
                    <a:bodyPr/>
                    <a:lstStyle/>
                    <a:p>
                      <a:pPr algn="ctr"/>
                      <a:endParaRPr lang="zh-TW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000781"/>
                  </a:ext>
                </a:extLst>
              </a:tr>
              <a:tr h="955993">
                <a:tc>
                  <a:txBody>
                    <a:bodyPr/>
                    <a:lstStyle/>
                    <a:p>
                      <a:pPr algn="ctr"/>
                      <a:endParaRPr lang="zh-TW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5632397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49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Reverse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那</a:t>
            </a:r>
            <a:r>
              <a:rPr lang="en-US" altLang="zh-TW" dirty="0" smtClean="0">
                <a:solidFill>
                  <a:schemeClr val="bg1"/>
                </a:solidFill>
              </a:rPr>
              <a:t>…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5x5 </a:t>
            </a:r>
            <a:r>
              <a:rPr lang="zh-TW" altLang="en-US" dirty="0" smtClean="0">
                <a:solidFill>
                  <a:schemeClr val="bg1"/>
                </a:solidFill>
              </a:rPr>
              <a:t>魔方陣怎麼解</a:t>
            </a:r>
            <a:r>
              <a:rPr lang="en-US" altLang="zh-TW" dirty="0" smtClean="0">
                <a:solidFill>
                  <a:schemeClr val="bg1"/>
                </a:solidFill>
              </a:rPr>
              <a:t>?</a:t>
            </a:r>
          </a:p>
          <a:p>
            <a:pPr lvl="1"/>
            <a:r>
              <a:rPr lang="en-US" altLang="zh-TW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altLang="zh-TW" dirty="0" smtClean="0">
                <a:solidFill>
                  <a:schemeClr val="bg1"/>
                </a:solidFill>
                <a:hlinkClick r:id="rId2"/>
              </a:rPr>
              <a:t>www.nani.com.tw/nani/jlearn/math/extra/e1/e1_14.htm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zh-TW" altLang="en-US" dirty="0" smtClean="0">
                <a:solidFill>
                  <a:schemeClr val="bg1"/>
                </a:solidFill>
              </a:rPr>
              <a:t> 從中間上面開始填，一直往右上填入下一個值，若是右上已填值，填入下方一格，並從那位置繼續往右上走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把結果旋轉或翻轉看看是否符合題目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如果有人要自己重刻並用 </a:t>
            </a:r>
            <a:r>
              <a:rPr lang="en-US" altLang="zh-TW" dirty="0" err="1" smtClean="0">
                <a:solidFill>
                  <a:schemeClr val="bg1"/>
                </a:solidFill>
              </a:rPr>
              <a:t>angr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跑也可以嘗試看看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最後，根據位置在 </a:t>
            </a:r>
            <a:r>
              <a:rPr lang="en-US" altLang="zh-TW" dirty="0" smtClean="0">
                <a:solidFill>
                  <a:schemeClr val="bg1"/>
                </a:solidFill>
              </a:rPr>
              <a:t>input() </a:t>
            </a:r>
            <a:r>
              <a:rPr lang="zh-TW" altLang="en-US" dirty="0" smtClean="0">
                <a:solidFill>
                  <a:schemeClr val="bg1"/>
                </a:solidFill>
              </a:rPr>
              <a:t>輸入對應的值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10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Pwn</a:t>
            </a:r>
            <a:r>
              <a:rPr lang="en-US" altLang="zh-TW" dirty="0" smtClean="0">
                <a:solidFill>
                  <a:schemeClr val="bg1"/>
                </a:solidFill>
              </a:rPr>
              <a:t> 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三個函式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hello() </a:t>
            </a:r>
            <a:r>
              <a:rPr lang="zh-TW" altLang="en-US" dirty="0" smtClean="0">
                <a:solidFill>
                  <a:schemeClr val="bg1"/>
                </a:solidFill>
              </a:rPr>
              <a:t>輸出歡迎訊息</a:t>
            </a: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youcantseeme</a:t>
            </a:r>
            <a:r>
              <a:rPr lang="en-US" altLang="zh-TW" dirty="0" smtClean="0">
                <a:solidFill>
                  <a:schemeClr val="bg1"/>
                </a:solidFill>
              </a:rPr>
              <a:t>() </a:t>
            </a:r>
            <a:r>
              <a:rPr lang="zh-TW" altLang="en-US" dirty="0" smtClean="0">
                <a:solidFill>
                  <a:schemeClr val="bg1"/>
                </a:solidFill>
              </a:rPr>
              <a:t>執行 </a:t>
            </a:r>
            <a:r>
              <a:rPr lang="en-US" altLang="zh-TW" dirty="0" smtClean="0">
                <a:solidFill>
                  <a:schemeClr val="bg1"/>
                </a:solidFill>
              </a:rPr>
              <a:t>system("</a:t>
            </a:r>
            <a:r>
              <a:rPr lang="en-US" altLang="zh-TW" dirty="0" err="1" smtClean="0">
                <a:solidFill>
                  <a:schemeClr val="bg1"/>
                </a:solidFill>
              </a:rPr>
              <a:t>sh</a:t>
            </a:r>
            <a:r>
              <a:rPr lang="en-US" altLang="zh-TW" dirty="0" smtClean="0">
                <a:solidFill>
                  <a:schemeClr val="bg1"/>
                </a:solidFill>
              </a:rPr>
              <a:t>");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main() </a:t>
            </a:r>
            <a:r>
              <a:rPr lang="zh-TW" altLang="en-US" dirty="0" smtClean="0">
                <a:solidFill>
                  <a:schemeClr val="bg1"/>
                </a:solidFill>
              </a:rPr>
              <a:t>呼叫 </a:t>
            </a:r>
            <a:r>
              <a:rPr lang="en-US" altLang="zh-TW" dirty="0" smtClean="0">
                <a:solidFill>
                  <a:schemeClr val="bg1"/>
                </a:solidFill>
              </a:rPr>
              <a:t>hello()</a:t>
            </a:r>
            <a:r>
              <a:rPr lang="zh-TW" altLang="en-US" dirty="0" smtClean="0">
                <a:solidFill>
                  <a:schemeClr val="bg1"/>
                </a:solidFill>
              </a:rPr>
              <a:t>，並且輸入一個字串，接著執行那個字串代表的位置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07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Pwn</a:t>
            </a:r>
            <a:r>
              <a:rPr lang="en-US" altLang="zh-TW" dirty="0" smtClean="0">
                <a:solidFill>
                  <a:schemeClr val="bg1"/>
                </a:solidFill>
              </a:rPr>
              <a:t> 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顯然，我們要跳的地方就是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youcantseeme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可以用 </a:t>
            </a:r>
            <a:r>
              <a:rPr lang="en-US" altLang="zh-TW" dirty="0" err="1">
                <a:solidFill>
                  <a:srgbClr val="00B0F0"/>
                </a:solidFill>
              </a:rPr>
              <a:t>objdump</a:t>
            </a:r>
            <a:r>
              <a:rPr lang="en-US" altLang="zh-TW" dirty="0">
                <a:solidFill>
                  <a:srgbClr val="00B0F0"/>
                </a:solidFill>
              </a:rPr>
              <a:t> -M intel -t pwn1 | </a:t>
            </a:r>
            <a:r>
              <a:rPr lang="en-US" altLang="zh-TW" dirty="0" err="1">
                <a:solidFill>
                  <a:srgbClr val="00B0F0"/>
                </a:solidFill>
              </a:rPr>
              <a:t>grep</a:t>
            </a:r>
            <a:r>
              <a:rPr lang="en-US" altLang="zh-TW" dirty="0">
                <a:solidFill>
                  <a:srgbClr val="00B0F0"/>
                </a:solidFill>
              </a:rPr>
              <a:t> </a:t>
            </a:r>
            <a:r>
              <a:rPr lang="en-US" altLang="zh-TW" dirty="0" err="1" smtClean="0">
                <a:solidFill>
                  <a:srgbClr val="00B0F0"/>
                </a:solidFill>
              </a:rPr>
              <a:t>youcantseeme</a:t>
            </a:r>
            <a:r>
              <a:rPr lang="zh-TW" altLang="en-US" dirty="0" smtClean="0">
                <a:solidFill>
                  <a:srgbClr val="00B0F0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取得 </a:t>
            </a:r>
            <a:r>
              <a:rPr lang="en-US" altLang="zh-TW" dirty="0" err="1" smtClean="0">
                <a:solidFill>
                  <a:schemeClr val="bg1"/>
                </a:solidFill>
              </a:rPr>
              <a:t>youcantseeme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的位置 </a:t>
            </a:r>
            <a:r>
              <a:rPr lang="en-US" altLang="zh-TW" dirty="0" smtClean="0">
                <a:solidFill>
                  <a:schemeClr val="bg1"/>
                </a:solidFill>
              </a:rPr>
              <a:t>0x0804860a</a:t>
            </a: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但是</a:t>
            </a:r>
            <a:r>
              <a:rPr lang="en-US" altLang="zh-TW" dirty="0" smtClean="0">
                <a:solidFill>
                  <a:schemeClr val="bg1"/>
                </a:solidFill>
              </a:rPr>
              <a:t>!!!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zh-TW" altLang="en-US" b="1" dirty="0" smtClean="0">
                <a:solidFill>
                  <a:srgbClr val="FF0000"/>
                </a:solidFill>
              </a:rPr>
              <a:t>位置有個 </a:t>
            </a:r>
            <a:r>
              <a:rPr lang="en-US" altLang="zh-TW" b="1" dirty="0" smtClean="0">
                <a:solidFill>
                  <a:srgbClr val="FF0000"/>
                </a:solidFill>
              </a:rPr>
              <a:t>0x0a </a:t>
            </a:r>
            <a:r>
              <a:rPr lang="zh-TW" altLang="en-US" b="1" dirty="0" smtClean="0">
                <a:solidFill>
                  <a:srgbClr val="FF0000"/>
                </a:solidFill>
              </a:rPr>
              <a:t>在裡面，</a:t>
            </a:r>
            <a:r>
              <a:rPr lang="en-US" altLang="zh-TW" b="1" dirty="0" err="1" smtClean="0">
                <a:solidFill>
                  <a:srgbClr val="FF0000"/>
                </a:solidFill>
              </a:rPr>
              <a:t>scanf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"%s") </a:t>
            </a:r>
            <a:r>
              <a:rPr lang="zh-TW" altLang="en-US" b="1" dirty="0" smtClean="0">
                <a:solidFill>
                  <a:srgbClr val="FF0000"/>
                </a:solidFill>
              </a:rPr>
              <a:t>不吃空白字元，這是個陷阱</a:t>
            </a:r>
            <a:r>
              <a:rPr lang="zh-TW" altLang="en-US" dirty="0" smtClean="0">
                <a:solidFill>
                  <a:schemeClr val="bg1"/>
                </a:solidFill>
              </a:rPr>
              <a:t>。挑安全一點的 </a:t>
            </a:r>
            <a:r>
              <a:rPr lang="en-US" altLang="zh-TW" dirty="0" smtClean="0">
                <a:solidFill>
                  <a:schemeClr val="bg1"/>
                </a:solidFill>
              </a:rPr>
              <a:t>0x08048610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或是 </a:t>
            </a:r>
            <a:r>
              <a:rPr lang="en-US" altLang="zh-TW" dirty="0" smtClean="0">
                <a:solidFill>
                  <a:schemeClr val="bg1"/>
                </a:solidFill>
              </a:rPr>
              <a:t>0x08048613</a:t>
            </a:r>
          </a:p>
          <a:p>
            <a:pPr lvl="1"/>
            <a:endParaRPr lang="en-US" altLang="zh-TW" dirty="0">
              <a:solidFill>
                <a:schemeClr val="bg1"/>
              </a:solidFill>
            </a:endParaRPr>
          </a:p>
          <a:p>
            <a:pPr lvl="1"/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28650" y="4148777"/>
            <a:ext cx="84803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0804860a &lt;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youcantseeme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804860a:       55                      push  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endParaRPr lang="en-US" altLang="zh-TW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804860b:       89 e5                  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ebp,esp</a:t>
            </a:r>
            <a:endParaRPr lang="en-US" altLang="zh-TW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804860d:       83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08                sub    esp,0x8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8048610:       83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0c                sub    esp,0xc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8048613:       68 5c 87 04 08          push   0x804875c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8048618:       e8 03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call   8048420 &lt;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system@plt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TW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79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Pwn</a:t>
            </a:r>
            <a:r>
              <a:rPr lang="en-US" altLang="zh-TW" dirty="0" smtClean="0">
                <a:solidFill>
                  <a:schemeClr val="bg1"/>
                </a:solidFill>
              </a:rPr>
              <a:t> 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因為是 </a:t>
            </a:r>
            <a:r>
              <a:rPr lang="en-US" altLang="zh-TW" i="1" dirty="0" smtClean="0">
                <a:solidFill>
                  <a:srgbClr val="FF0000"/>
                </a:solidFill>
              </a:rPr>
              <a:t>little endian</a:t>
            </a:r>
            <a:r>
              <a:rPr lang="zh-TW" altLang="en-US" dirty="0" smtClean="0">
                <a:solidFill>
                  <a:schemeClr val="bg1"/>
                </a:solidFill>
              </a:rPr>
              <a:t>，所以要留意是不是順序弄反了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dirty="0" err="1">
                <a:solidFill>
                  <a:schemeClr val="bg1"/>
                </a:solidFill>
              </a:rPr>
              <a:t>printf</a:t>
            </a:r>
            <a:r>
              <a:rPr lang="en-US" altLang="zh-TW" dirty="0">
                <a:solidFill>
                  <a:schemeClr val="bg1"/>
                </a:solidFill>
              </a:rPr>
              <a:t> "\x13\x86\x04\x08\n" &amp;&amp; cat) | </a:t>
            </a:r>
            <a:r>
              <a:rPr lang="en-US" altLang="zh-TW" dirty="0" err="1">
                <a:solidFill>
                  <a:schemeClr val="bg1"/>
                </a:solidFill>
              </a:rPr>
              <a:t>nc</a:t>
            </a:r>
            <a:r>
              <a:rPr lang="en-US" altLang="zh-TW" dirty="0">
                <a:solidFill>
                  <a:schemeClr val="bg1"/>
                </a:solidFill>
              </a:rPr>
              <a:t> quiz.zoolab.org 9561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59" y="3358844"/>
            <a:ext cx="3751143" cy="3362632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54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28650" y="6324036"/>
            <a:ext cx="3495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https://en.wikipedia.org/wiki/Endianness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61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Pwn</a:t>
            </a:r>
            <a:r>
              <a:rPr lang="en-US" altLang="zh-TW" dirty="0" smtClean="0">
                <a:solidFill>
                  <a:schemeClr val="bg1"/>
                </a:solidFill>
              </a:rPr>
              <a:t>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題目有附程式碼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scanf</a:t>
            </a:r>
            <a:r>
              <a:rPr lang="en-US" altLang="zh-TW" dirty="0">
                <a:solidFill>
                  <a:schemeClr val="bg1"/>
                </a:solidFill>
              </a:rPr>
              <a:t>("%s", </a:t>
            </a:r>
            <a:r>
              <a:rPr lang="en-US" altLang="zh-TW" dirty="0" smtClean="0">
                <a:solidFill>
                  <a:schemeClr val="bg1"/>
                </a:solidFill>
              </a:rPr>
              <a:t>ais3_user.name) </a:t>
            </a:r>
            <a:r>
              <a:rPr lang="zh-TW" altLang="en-US" dirty="0" smtClean="0">
                <a:solidFill>
                  <a:schemeClr val="bg1"/>
                </a:solidFill>
              </a:rPr>
              <a:t>沒檢查長度，輸入太長會蓋到 </a:t>
            </a:r>
            <a:r>
              <a:rPr lang="en-US" altLang="zh-TW" dirty="0" smtClean="0">
                <a:solidFill>
                  <a:schemeClr val="bg1"/>
                </a:solidFill>
              </a:rPr>
              <a:t>ais3_user.password</a:t>
            </a: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輸入</a:t>
            </a:r>
            <a:r>
              <a:rPr lang="en-US" altLang="zh-TW" dirty="0" smtClean="0">
                <a:solidFill>
                  <a:schemeClr val="bg1"/>
                </a:solidFill>
              </a:rPr>
              <a:t>24 </a:t>
            </a:r>
            <a:r>
              <a:rPr lang="zh-TW" altLang="en-US" dirty="0" smtClean="0">
                <a:solidFill>
                  <a:schemeClr val="bg1"/>
                </a:solidFill>
              </a:rPr>
              <a:t>個 </a:t>
            </a:r>
            <a:r>
              <a:rPr lang="en-US" altLang="zh-TW" dirty="0" smtClean="0">
                <a:solidFill>
                  <a:schemeClr val="bg1"/>
                </a:solidFill>
              </a:rPr>
              <a:t>A</a:t>
            </a:r>
            <a:r>
              <a:rPr lang="zh-TW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TW" dirty="0" smtClean="0">
                <a:solidFill>
                  <a:schemeClr val="bg1"/>
                </a:solidFill>
              </a:rPr>
              <a:t>ais3_user.password </a:t>
            </a:r>
            <a:r>
              <a:rPr lang="zh-TW" altLang="en-US" dirty="0" smtClean="0">
                <a:solidFill>
                  <a:schemeClr val="bg1"/>
                </a:solidFill>
              </a:rPr>
              <a:t>的值會是 </a:t>
            </a:r>
            <a:r>
              <a:rPr lang="en-US" altLang="zh-TW" dirty="0">
                <a:solidFill>
                  <a:schemeClr val="bg1"/>
                </a:solidFill>
              </a:rPr>
              <a:t>0x41414141 (1094795585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</a:p>
          <a:p>
            <a:pPr lvl="1"/>
            <a:endParaRPr lang="en-US" altLang="zh-TW" dirty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根據蓋掉的 </a:t>
            </a:r>
            <a:r>
              <a:rPr lang="en-US" altLang="zh-TW" dirty="0" smtClean="0">
                <a:solidFill>
                  <a:schemeClr val="bg1"/>
                </a:solidFill>
              </a:rPr>
              <a:t>ais3_user.password</a:t>
            </a:r>
            <a:r>
              <a:rPr lang="zh-TW" altLang="en-US" dirty="0" smtClean="0">
                <a:solidFill>
                  <a:schemeClr val="bg1"/>
                </a:solidFill>
              </a:rPr>
              <a:t> 值輸入 </a:t>
            </a:r>
            <a:r>
              <a:rPr lang="en-US" altLang="zh-TW" dirty="0" smtClean="0">
                <a:solidFill>
                  <a:schemeClr val="bg1"/>
                </a:solidFill>
              </a:rPr>
              <a:t>password</a:t>
            </a:r>
          </a:p>
          <a:p>
            <a:pPr lvl="1"/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回傳的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flag</a:t>
            </a:r>
            <a:r>
              <a:rPr lang="zh-TW" altLang="en-US" dirty="0" smtClean="0">
                <a:solidFill>
                  <a:schemeClr val="bg1"/>
                </a:solidFill>
              </a:rPr>
              <a:t> 經過 </a:t>
            </a:r>
            <a:r>
              <a:rPr lang="en-US" altLang="zh-TW" dirty="0" err="1">
                <a:solidFill>
                  <a:schemeClr val="bg1"/>
                </a:solidFill>
              </a:rPr>
              <a:t>xor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ais3_user.pass</a:t>
            </a:r>
            <a:r>
              <a:rPr lang="zh-TW" altLang="en-US" dirty="0" smtClean="0">
                <a:solidFill>
                  <a:schemeClr val="bg1"/>
                </a:solidFill>
              </a:rPr>
              <a:t>，所以要再 </a:t>
            </a:r>
            <a:r>
              <a:rPr lang="en-US" altLang="zh-TW" dirty="0" err="1" smtClean="0">
                <a:solidFill>
                  <a:schemeClr val="bg1"/>
                </a:solidFill>
              </a:rPr>
              <a:t>xor</a:t>
            </a:r>
            <a:r>
              <a:rPr lang="zh-TW" altLang="en-US" dirty="0" smtClean="0">
                <a:solidFill>
                  <a:schemeClr val="bg1"/>
                </a:solidFill>
              </a:rPr>
              <a:t> 一次才是真正的 </a:t>
            </a:r>
            <a:r>
              <a:rPr lang="en-US" altLang="zh-TW" dirty="0" smtClean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58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Pwn</a:t>
            </a:r>
            <a:r>
              <a:rPr lang="en-US" altLang="zh-TW" dirty="0" smtClean="0">
                <a:solidFill>
                  <a:schemeClr val="bg1"/>
                </a:solidFill>
              </a:rPr>
              <a:t>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51" y="1941751"/>
            <a:ext cx="7983298" cy="4163538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33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Pwn</a:t>
            </a:r>
            <a:r>
              <a:rPr lang="en-US" altLang="zh-TW" dirty="0" smtClean="0">
                <a:solidFill>
                  <a:schemeClr val="bg1"/>
                </a:solidFill>
              </a:rPr>
              <a:t>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讀最多 </a:t>
            </a:r>
            <a:r>
              <a:rPr lang="en-US" altLang="zh-TW" dirty="0" smtClean="0">
                <a:solidFill>
                  <a:schemeClr val="bg1"/>
                </a:solidFill>
              </a:rPr>
              <a:t>87</a:t>
            </a:r>
            <a:r>
              <a:rPr lang="zh-TW" altLang="en-US" dirty="0" smtClean="0">
                <a:solidFill>
                  <a:schemeClr val="bg1"/>
                </a:solidFill>
              </a:rPr>
              <a:t>  </a:t>
            </a:r>
            <a:r>
              <a:rPr lang="en-US" altLang="zh-TW" dirty="0" smtClean="0">
                <a:solidFill>
                  <a:schemeClr val="bg1"/>
                </a:solidFill>
              </a:rPr>
              <a:t>bytes</a:t>
            </a:r>
            <a:r>
              <a:rPr lang="zh-TW" altLang="en-US" dirty="0" smtClean="0">
                <a:solidFill>
                  <a:schemeClr val="bg1"/>
                </a:solidFill>
              </a:rPr>
              <a:t> 的 </a:t>
            </a:r>
            <a:r>
              <a:rPr lang="en-US" altLang="zh-TW" dirty="0" smtClean="0">
                <a:solidFill>
                  <a:schemeClr val="bg1"/>
                </a:solidFill>
              </a:rPr>
              <a:t>shellcode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shellcode </a:t>
            </a:r>
            <a:r>
              <a:rPr lang="zh-TW" altLang="en-US" dirty="0" smtClean="0">
                <a:solidFill>
                  <a:schemeClr val="bg1"/>
                </a:solidFill>
              </a:rPr>
              <a:t>裡面不能有 </a:t>
            </a:r>
            <a:r>
              <a:rPr lang="en-US" altLang="zh-TW" dirty="0" smtClean="0">
                <a:solidFill>
                  <a:schemeClr val="bg1"/>
                </a:solidFill>
              </a:rPr>
              <a:t>"flag" </a:t>
            </a:r>
            <a:r>
              <a:rPr lang="zh-TW" altLang="en-US" dirty="0" smtClean="0">
                <a:solidFill>
                  <a:schemeClr val="bg1"/>
                </a:solidFill>
              </a:rPr>
              <a:t>字串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只能用 </a:t>
            </a:r>
            <a:r>
              <a:rPr lang="en-US" altLang="zh-TW" dirty="0" smtClean="0">
                <a:solidFill>
                  <a:schemeClr val="bg1"/>
                </a:solidFill>
              </a:rPr>
              <a:t>ORW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(Open</a:t>
            </a:r>
            <a:r>
              <a:rPr lang="zh-TW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TW" dirty="0" smtClean="0">
                <a:solidFill>
                  <a:schemeClr val="bg1"/>
                </a:solidFill>
              </a:rPr>
              <a:t>Read</a:t>
            </a:r>
            <a:r>
              <a:rPr lang="zh-TW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TW" dirty="0" smtClean="0">
                <a:solidFill>
                  <a:schemeClr val="bg1"/>
                </a:solidFill>
              </a:rPr>
              <a:t>Write)</a:t>
            </a:r>
            <a:r>
              <a:rPr lang="zh-TW" altLang="en-US" dirty="0" smtClean="0">
                <a:solidFill>
                  <a:schemeClr val="bg1"/>
                </a:solidFill>
              </a:rPr>
              <a:t> 和 </a:t>
            </a:r>
            <a:r>
              <a:rPr lang="en-US" altLang="zh-TW" dirty="0" smtClean="0">
                <a:solidFill>
                  <a:schemeClr val="bg1"/>
                </a:solidFill>
              </a:rPr>
              <a:t>Exit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題目限制每一次讀檔案的長度，只靠一次讀取是不夠的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可以用迴圈解決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x64 </a:t>
            </a:r>
            <a:r>
              <a:rPr lang="en-US" altLang="zh-TW" dirty="0" err="1" smtClean="0">
                <a:solidFill>
                  <a:schemeClr val="bg1"/>
                </a:solidFill>
              </a:rPr>
              <a:t>syscall</a:t>
            </a:r>
            <a:r>
              <a:rPr lang="en-US" altLang="zh-TW" dirty="0" smtClean="0">
                <a:solidFill>
                  <a:schemeClr val="bg1"/>
                </a:solidFill>
              </a:rPr>
              <a:t> table</a:t>
            </a:r>
          </a:p>
          <a:p>
            <a:pPr lvl="1"/>
            <a:r>
              <a:rPr lang="en-US" altLang="zh-TW" dirty="0">
                <a:solidFill>
                  <a:schemeClr val="bg1"/>
                </a:solidFill>
                <a:hlinkClick r:id="rId2"/>
              </a:rPr>
              <a:t>http://blog.rchapman.org/posts/Linux_System_Call_Table_for_x86_64</a:t>
            </a:r>
            <a:r>
              <a:rPr lang="en-US" altLang="zh-TW" dirty="0" smtClean="0">
                <a:solidFill>
                  <a:schemeClr val="bg1"/>
                </a:solidFill>
                <a:hlinkClick r:id="rId2"/>
              </a:rPr>
              <a:t>/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96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Pwn</a:t>
            </a:r>
            <a:r>
              <a:rPr lang="en-US" altLang="zh-TW" dirty="0" smtClean="0">
                <a:solidFill>
                  <a:schemeClr val="bg1"/>
                </a:solidFill>
              </a:rPr>
              <a:t>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python </a:t>
            </a:r>
            <a:r>
              <a:rPr lang="zh-TW" altLang="en-US" dirty="0" smtClean="0">
                <a:solidFill>
                  <a:schemeClr val="bg1"/>
                </a:solidFill>
              </a:rPr>
              <a:t>套件 </a:t>
            </a:r>
            <a:r>
              <a:rPr lang="en-US" altLang="zh-TW" dirty="0" err="1" smtClean="0">
                <a:solidFill>
                  <a:schemeClr val="bg1"/>
                </a:solidFill>
              </a:rPr>
              <a:t>pwntools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裡面有現成的函式可用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en-US" altLang="zh-TW" dirty="0" err="1" smtClean="0">
                <a:solidFill>
                  <a:schemeClr val="bg1"/>
                </a:solidFill>
              </a:rPr>
              <a:t>shellcraft.pushstr</a:t>
            </a:r>
            <a:r>
              <a:rPr lang="en-US" altLang="zh-TW" dirty="0" smtClean="0">
                <a:solidFill>
                  <a:schemeClr val="bg1"/>
                </a:solidFill>
              </a:rPr>
              <a:t>()</a:t>
            </a:r>
          </a:p>
          <a:p>
            <a:pPr lvl="1"/>
            <a:r>
              <a:rPr lang="en-US" altLang="zh-TW" dirty="0" err="1" smtClean="0">
                <a:solidFill>
                  <a:schemeClr val="bg1"/>
                </a:solidFill>
              </a:rPr>
              <a:t>shellcraft.open</a:t>
            </a:r>
            <a:r>
              <a:rPr lang="en-US" altLang="zh-TW" dirty="0" smtClean="0">
                <a:solidFill>
                  <a:schemeClr val="bg1"/>
                </a:solidFill>
              </a:rPr>
              <a:t>()</a:t>
            </a:r>
          </a:p>
          <a:p>
            <a:pPr lvl="1"/>
            <a:r>
              <a:rPr lang="en-US" altLang="zh-TW" dirty="0" smtClean="0">
                <a:solidFill>
                  <a:schemeClr val="bg1"/>
                </a:solidFill>
              </a:rPr>
              <a:t>shellcraft.mov()</a:t>
            </a:r>
          </a:p>
          <a:p>
            <a:pPr lvl="1"/>
            <a:r>
              <a:rPr lang="en-US" altLang="zh-TW" dirty="0" err="1" smtClean="0">
                <a:solidFill>
                  <a:schemeClr val="bg1"/>
                </a:solidFill>
              </a:rPr>
              <a:t>shellcraft.read</a:t>
            </a:r>
            <a:r>
              <a:rPr lang="en-US" altLang="zh-TW" dirty="0" smtClean="0">
                <a:solidFill>
                  <a:schemeClr val="bg1"/>
                </a:solidFill>
              </a:rPr>
              <a:t>()</a:t>
            </a:r>
          </a:p>
          <a:p>
            <a:pPr lvl="1"/>
            <a:r>
              <a:rPr lang="en-US" altLang="zh-TW" dirty="0" err="1" smtClean="0">
                <a:solidFill>
                  <a:schemeClr val="bg1"/>
                </a:solidFill>
              </a:rPr>
              <a:t>shellcraft.write</a:t>
            </a:r>
            <a:r>
              <a:rPr lang="en-US" altLang="zh-TW" dirty="0" smtClean="0">
                <a:solidFill>
                  <a:schemeClr val="bg1"/>
                </a:solidFill>
              </a:rPr>
              <a:t>()</a:t>
            </a:r>
          </a:p>
          <a:p>
            <a:pPr lvl="1"/>
            <a:r>
              <a:rPr lang="en-US" altLang="zh-TW" dirty="0" err="1" smtClean="0">
                <a:solidFill>
                  <a:schemeClr val="bg1"/>
                </a:solidFill>
              </a:rPr>
              <a:t>asm</a:t>
            </a:r>
            <a:r>
              <a:rPr lang="en-US" altLang="zh-TW" dirty="0" smtClean="0">
                <a:solidFill>
                  <a:schemeClr val="bg1"/>
                </a:solidFill>
              </a:rPr>
              <a:t>() </a:t>
            </a:r>
          </a:p>
          <a:p>
            <a:pPr lvl="2"/>
            <a:r>
              <a:rPr lang="zh-TW" altLang="en-US" dirty="0" smtClean="0">
                <a:solidFill>
                  <a:schemeClr val="bg1"/>
                </a:solidFill>
              </a:rPr>
              <a:t>將組合語言轉成機器碼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en-US" altLang="zh-TW" dirty="0" err="1" smtClean="0">
                <a:solidFill>
                  <a:schemeClr val="bg1"/>
                </a:solidFill>
              </a:rPr>
              <a:t>disasm</a:t>
            </a:r>
            <a:r>
              <a:rPr lang="en-US" altLang="zh-TW" dirty="0" smtClean="0">
                <a:solidFill>
                  <a:schemeClr val="bg1"/>
                </a:solidFill>
              </a:rPr>
              <a:t>()</a:t>
            </a:r>
          </a:p>
          <a:p>
            <a:pPr lvl="2"/>
            <a:r>
              <a:rPr lang="zh-TW" altLang="en-US" dirty="0" smtClean="0">
                <a:solidFill>
                  <a:schemeClr val="bg1"/>
                </a:solidFill>
              </a:rPr>
              <a:t>將機器碼轉成組合語言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65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Pwn</a:t>
            </a:r>
            <a:r>
              <a:rPr lang="en-US" altLang="zh-TW" dirty="0" smtClean="0">
                <a:solidFill>
                  <a:schemeClr val="bg1"/>
                </a:solidFill>
              </a:rPr>
              <a:t>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tabLst>
                <a:tab pos="3317875" algn="l"/>
              </a:tabLst>
            </a:pPr>
            <a:r>
              <a:rPr lang="en-US" altLang="zh-TW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sys_open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en-US" altLang="zh-TW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2)</a:t>
            </a: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tabLst>
                <a:tab pos="3317875" algn="l"/>
              </a:tabLst>
            </a:pPr>
            <a:r>
              <a:rPr lang="en-US" altLang="zh-TW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filename	(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指標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>
              <a:tabLst>
                <a:tab pos="3317875" algn="l"/>
              </a:tabLst>
            </a:pPr>
            <a:r>
              <a:rPr lang="en-US" altLang="zh-TW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flags	(O_RDONLY = 0)</a:t>
            </a:r>
          </a:p>
          <a:p>
            <a:pPr lvl="1">
              <a:tabLst>
                <a:tab pos="3317875" algn="l"/>
              </a:tabLst>
            </a:pPr>
            <a:r>
              <a:rPr lang="en-US" altLang="zh-TW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mode	(O_RDONLY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沒用到這個參數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>
              <a:tabLst>
                <a:tab pos="3317875" algn="l"/>
              </a:tabLst>
            </a:pP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回傳值放在 </a:t>
            </a:r>
            <a:r>
              <a:rPr lang="en-US" altLang="zh-TW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，是開啟檔案的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descriptor</a:t>
            </a:r>
          </a:p>
          <a:p>
            <a:pPr lvl="1">
              <a:tabLst>
                <a:tab pos="3317875" algn="l"/>
              </a:tabLst>
            </a:pPr>
            <a:endParaRPr lang="en-US" altLang="zh-TW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3317875" algn="l"/>
              </a:tabLst>
            </a:pPr>
            <a:r>
              <a:rPr lang="en-US" altLang="zh-TW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sys_read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0)</a:t>
            </a: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tabLst>
                <a:tab pos="3317875" algn="l"/>
              </a:tabLst>
            </a:pP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zh-TW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檔案的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descriptor)</a:t>
            </a: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tabLst>
                <a:tab pos="3317875" algn="l"/>
              </a:tabLst>
            </a:pP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zh-TW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存放內容的位置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tabLst>
                <a:tab pos="3317875" algn="l"/>
              </a:tabLst>
            </a:pP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要讀幾個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byte)</a:t>
            </a:r>
          </a:p>
          <a:p>
            <a:pPr lvl="1">
              <a:tabLst>
                <a:tab pos="3317875" algn="l"/>
              </a:tabLst>
            </a:pP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回傳值放在 </a:t>
            </a:r>
            <a:r>
              <a:rPr lang="en-US" altLang="zh-TW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，為一個整數，表示成功讀取幾個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tabLst>
                <a:tab pos="3317875" algn="l"/>
              </a:tabLst>
            </a:pP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07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網頁內容</a:t>
            </a:r>
            <a:endParaRPr lang="zh-TW" altLang="en-US" dirty="0">
              <a:solidFill>
                <a:schemeClr val="bg1"/>
              </a:solidFill>
              <a:latin typeface="+mn-ea"/>
              <a:cs typeface="Consolas" panose="020B0609020204030204" pitchFamily="49" charset="0"/>
            </a:endParaRPr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0" y="2867890"/>
            <a:ext cx="7787759" cy="2581170"/>
          </a:xfr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429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Pwn</a:t>
            </a:r>
            <a:r>
              <a:rPr lang="en-US" altLang="zh-TW" dirty="0" smtClean="0">
                <a:solidFill>
                  <a:schemeClr val="bg1"/>
                </a:solidFill>
              </a:rPr>
              <a:t>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3317875" algn="l"/>
              </a:tabLst>
            </a:pPr>
            <a:r>
              <a:rPr lang="en-US" altLang="zh-TW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sys_write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1)</a:t>
            </a: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tabLst>
                <a:tab pos="3317875" algn="l"/>
              </a:tabLst>
            </a:pP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zh-TW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檔案的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descriptor)</a:t>
            </a: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tabLst>
                <a:tab pos="3317875" algn="l"/>
              </a:tabLst>
            </a:pP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zh-TW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存放內容的位置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tabLst>
                <a:tab pos="3317875" algn="l"/>
              </a:tabLst>
            </a:pP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要寫幾個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byte)</a:t>
            </a:r>
          </a:p>
          <a:p>
            <a:pPr lvl="1">
              <a:tabLst>
                <a:tab pos="3317875" algn="l"/>
              </a:tabLst>
            </a:pP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回傳值放在 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，為一個整數，表示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成功寫入幾個 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</a:p>
          <a:p>
            <a:pPr lvl="1">
              <a:tabLst>
                <a:tab pos="3317875" algn="l"/>
              </a:tabLst>
            </a:pPr>
            <a:endParaRPr lang="en-US" altLang="zh-TW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tabLst>
                <a:tab pos="3317875" algn="l"/>
              </a:tabLst>
            </a:pPr>
            <a:endParaRPr lang="en-US" altLang="zh-TW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tabLst>
                <a:tab pos="3317875" algn="l"/>
              </a:tabLst>
            </a:pP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33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Pwn</a:t>
            </a:r>
            <a:r>
              <a:rPr lang="en-US" altLang="zh-TW" dirty="0" smtClean="0">
                <a:solidFill>
                  <a:schemeClr val="bg1"/>
                </a:solidFill>
              </a:rPr>
              <a:t>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836786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tabLst>
                <a:tab pos="3317875" algn="l"/>
              </a:tabLst>
            </a:pP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zh-TW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pwntools</a:t>
            </a:r>
            <a:endParaRPr lang="en-US" altLang="zh-TW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tabLst>
                <a:tab pos="3317875" algn="l"/>
              </a:tabLst>
            </a:pP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''</a:t>
            </a:r>
          </a:p>
          <a:p>
            <a:pPr marL="0" indent="0">
              <a:buNone/>
              <a:tabLst>
                <a:tab pos="3317875" algn="l"/>
              </a:tabLst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+= 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shellcraft.pushstr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('/home/pwn3/flag')</a:t>
            </a:r>
          </a:p>
          <a:p>
            <a:pPr marL="0" indent="0">
              <a:buNone/>
              <a:tabLst>
                <a:tab pos="3952875" algn="l"/>
              </a:tabLst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+= </a:t>
            </a:r>
            <a:r>
              <a:rPr lang="en-US" altLang="zh-TW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shellcraft.open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altLang="zh-TW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constants.O_RDONLY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0)</a:t>
            </a: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tabLst>
                <a:tab pos="3317875" algn="l"/>
              </a:tabLst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+= shellcraft.mov('r12', '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 marL="0" indent="0">
              <a:buNone/>
              <a:tabLst>
                <a:tab pos="3317875" algn="l"/>
              </a:tabLst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+= 'here:'</a:t>
            </a:r>
          </a:p>
          <a:p>
            <a:pPr marL="0" indent="0">
              <a:buNone/>
              <a:tabLst>
                <a:tab pos="3317875" algn="l"/>
              </a:tabLst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+= 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shellcraft.read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('r12', '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41)</a:t>
            </a:r>
          </a:p>
          <a:p>
            <a:pPr marL="0" indent="0">
              <a:buNone/>
              <a:tabLst>
                <a:tab pos="3317875" algn="l"/>
              </a:tabLst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+= 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shellcraft.write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'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 marL="0" indent="0">
              <a:buNone/>
              <a:tabLst>
                <a:tab pos="3317875" algn="l"/>
              </a:tabLst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+= '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here'</a:t>
            </a:r>
            <a:endParaRPr lang="en-US" altLang="zh-TW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45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Web 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題目從瀏覽器直接訪問，只會看到 </a:t>
            </a:r>
            <a:r>
              <a:rPr lang="en-US" altLang="zh-TW" dirty="0" smtClean="0">
                <a:solidFill>
                  <a:schemeClr val="bg1"/>
                </a:solidFill>
              </a:rPr>
              <a:t>"Didn't </a:t>
            </a:r>
            <a:r>
              <a:rPr lang="en-US" altLang="zh-TW" dirty="0">
                <a:solidFill>
                  <a:schemeClr val="bg1"/>
                </a:solidFill>
              </a:rPr>
              <a:t>you see the flag</a:t>
            </a:r>
            <a:r>
              <a:rPr lang="en-US" altLang="zh-TW" dirty="0" smtClean="0">
                <a:solidFill>
                  <a:schemeClr val="bg1"/>
                </a:solidFill>
              </a:rPr>
              <a:t>?"</a:t>
            </a:r>
            <a:r>
              <a:rPr lang="zh-TW" altLang="en-US" dirty="0" smtClean="0">
                <a:solidFill>
                  <a:schemeClr val="bg1"/>
                </a:solidFill>
              </a:rPr>
              <a:t> 一句話，原始碼中也沒看到什麼特別的東西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直接用 </a:t>
            </a:r>
            <a:r>
              <a:rPr lang="en-US" altLang="zh-TW" dirty="0" smtClean="0">
                <a:solidFill>
                  <a:schemeClr val="bg1"/>
                </a:solidFill>
              </a:rPr>
              <a:t>curl </a:t>
            </a:r>
            <a:r>
              <a:rPr lang="zh-TW" altLang="en-US" dirty="0" smtClean="0">
                <a:solidFill>
                  <a:schemeClr val="bg1"/>
                </a:solidFill>
              </a:rPr>
              <a:t>檢查內容和 </a:t>
            </a:r>
            <a:r>
              <a:rPr lang="en-US" altLang="zh-TW" dirty="0" smtClean="0">
                <a:solidFill>
                  <a:schemeClr val="bg1"/>
                </a:solidFill>
              </a:rPr>
              <a:t>header</a:t>
            </a:r>
            <a:r>
              <a:rPr lang="zh-TW" altLang="en-US" dirty="0" smtClean="0">
                <a:solidFill>
                  <a:schemeClr val="bg1"/>
                </a:solidFill>
              </a:rPr>
              <a:t>，會發現 </a:t>
            </a:r>
            <a:r>
              <a:rPr lang="en-US" altLang="zh-TW" dirty="0" smtClean="0">
                <a:solidFill>
                  <a:schemeClr val="bg1"/>
                </a:solidFill>
              </a:rPr>
              <a:t>flag</a:t>
            </a:r>
          </a:p>
          <a:p>
            <a:pPr lvl="1"/>
            <a:r>
              <a:rPr lang="en-US" altLang="zh-TW" dirty="0">
                <a:solidFill>
                  <a:schemeClr val="bg1"/>
                </a:solidFill>
              </a:rPr>
              <a:t>curl -</a:t>
            </a:r>
            <a:r>
              <a:rPr lang="en-US" altLang="zh-TW" dirty="0" err="1">
                <a:solidFill>
                  <a:schemeClr val="bg1"/>
                </a:solidFill>
              </a:rPr>
              <a:t>i</a:t>
            </a:r>
            <a:r>
              <a:rPr lang="en-US" altLang="zh-TW" dirty="0">
                <a:solidFill>
                  <a:schemeClr val="bg1"/>
                </a:solidFill>
              </a:rPr>
              <a:t> 'https://quiz.zoolab.org:42351</a:t>
            </a:r>
            <a:r>
              <a:rPr lang="en-US" altLang="zh-TW" dirty="0" smtClean="0">
                <a:solidFill>
                  <a:schemeClr val="bg1"/>
                </a:solidFill>
              </a:rPr>
              <a:t>'</a:t>
            </a: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這是因為直接訪問會進去 </a:t>
            </a:r>
            <a:r>
              <a:rPr lang="en-US" altLang="zh-TW" dirty="0" err="1" smtClean="0">
                <a:solidFill>
                  <a:schemeClr val="bg1"/>
                </a:solidFill>
              </a:rPr>
              <a:t>index.php</a:t>
            </a:r>
            <a:r>
              <a:rPr lang="zh-TW" altLang="en-US" dirty="0" smtClean="0">
                <a:solidFill>
                  <a:schemeClr val="bg1"/>
                </a:solidFill>
              </a:rPr>
              <a:t>，接著跳轉到  </a:t>
            </a:r>
            <a:r>
              <a:rPr lang="en-US" altLang="zh-TW" dirty="0" smtClean="0">
                <a:solidFill>
                  <a:schemeClr val="bg1"/>
                </a:solidFill>
              </a:rPr>
              <a:t>index.html</a:t>
            </a:r>
            <a:r>
              <a:rPr lang="zh-TW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TW" dirty="0" smtClean="0">
                <a:solidFill>
                  <a:schemeClr val="bg1"/>
                </a:solidFill>
              </a:rPr>
              <a:t>curl </a:t>
            </a:r>
            <a:r>
              <a:rPr lang="zh-TW" altLang="en-US" dirty="0" smtClean="0">
                <a:solidFill>
                  <a:schemeClr val="bg1"/>
                </a:solidFill>
              </a:rPr>
              <a:t>不加 </a:t>
            </a:r>
            <a:r>
              <a:rPr lang="en-US" altLang="zh-TW" dirty="0" smtClean="0">
                <a:solidFill>
                  <a:schemeClr val="bg1"/>
                </a:solidFill>
              </a:rPr>
              <a:t>-L </a:t>
            </a:r>
            <a:r>
              <a:rPr lang="zh-TW" altLang="en-US" dirty="0" smtClean="0">
                <a:solidFill>
                  <a:schemeClr val="bg1"/>
                </a:solidFill>
              </a:rPr>
              <a:t>參數不會理會跳轉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2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Web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網頁上有提供原始碼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使用者輸入帳號密碼，檢查是否匹配到 </a:t>
            </a:r>
            <a:r>
              <a:rPr lang="en-US" altLang="zh-TW" dirty="0" smtClean="0">
                <a:solidFill>
                  <a:schemeClr val="bg1"/>
                </a:solidFill>
              </a:rPr>
              <a:t>$</a:t>
            </a:r>
            <a:r>
              <a:rPr lang="en-US" altLang="zh-TW" dirty="0" err="1" smtClean="0">
                <a:solidFill>
                  <a:schemeClr val="bg1"/>
                </a:solidFill>
              </a:rPr>
              <a:t>db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chemeClr val="bg1"/>
                </a:solidFill>
              </a:rPr>
              <a:t>陣列</a:t>
            </a:r>
            <a:r>
              <a:rPr lang="zh-TW" altLang="en-US" dirty="0" smtClean="0">
                <a:solidFill>
                  <a:schemeClr val="bg1"/>
                </a:solidFill>
              </a:rPr>
              <a:t>內的某一筆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輸入的帳號與資料的帳號比對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輸入的密碼取得 </a:t>
            </a:r>
            <a:r>
              <a:rPr lang="en-US" altLang="zh-TW" dirty="0" smtClean="0">
                <a:solidFill>
                  <a:schemeClr val="bg1"/>
                </a:solidFill>
              </a:rPr>
              <a:t>md5</a:t>
            </a:r>
            <a:r>
              <a:rPr lang="zh-TW" altLang="en-US" dirty="0" smtClean="0">
                <a:solidFill>
                  <a:schemeClr val="bg1"/>
                </a:solidFill>
              </a:rPr>
              <a:t> 後，與資料的密碼比對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比對是用 </a:t>
            </a:r>
            <a:r>
              <a:rPr lang="en-US" altLang="zh-TW" dirty="0" smtClean="0">
                <a:solidFill>
                  <a:schemeClr val="bg1"/>
                </a:solidFill>
              </a:rPr>
              <a:t>==</a:t>
            </a:r>
            <a:r>
              <a:rPr lang="zh-TW" altLang="en-US" dirty="0" smtClean="0">
                <a:solidFill>
                  <a:schemeClr val="bg1"/>
                </a:solidFill>
              </a:rPr>
              <a:t> 兩個等號，不是 </a:t>
            </a:r>
            <a:r>
              <a:rPr lang="en-US" altLang="zh-TW" dirty="0" smtClean="0">
                <a:solidFill>
                  <a:schemeClr val="bg1"/>
                </a:solidFill>
              </a:rPr>
              <a:t>=== </a:t>
            </a:r>
            <a:r>
              <a:rPr lang="zh-TW" altLang="en-US" dirty="0" smtClean="0">
                <a:solidFill>
                  <a:schemeClr val="bg1"/>
                </a:solidFill>
              </a:rPr>
              <a:t>三個等號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26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Web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PHP</a:t>
            </a:r>
            <a:r>
              <a:rPr lang="zh-TW" altLang="en-US" dirty="0" smtClean="0">
                <a:solidFill>
                  <a:schemeClr val="bg1"/>
                </a:solidFill>
              </a:rPr>
              <a:t> 兩個等號在比較數值字串時，會比較其數值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/>
                </a:solidFill>
              </a:rPr>
              <a:t>"123" == 123</a:t>
            </a:r>
          </a:p>
          <a:p>
            <a:pPr lvl="1"/>
            <a:r>
              <a:rPr lang="en-US" altLang="zh-TW" dirty="0" smtClean="0">
                <a:solidFill>
                  <a:schemeClr val="bg1"/>
                </a:solidFill>
              </a:rPr>
              <a:t>"2e5" ==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200000</a:t>
            </a:r>
          </a:p>
          <a:p>
            <a:pPr lvl="1"/>
            <a:r>
              <a:rPr lang="en-US" altLang="zh-TW" dirty="0" smtClean="0">
                <a:solidFill>
                  <a:schemeClr val="bg1"/>
                </a:solidFill>
              </a:rPr>
              <a:t>"1e10" == </a:t>
            </a:r>
            <a:r>
              <a:rPr lang="en-US" altLang="zh-TW" smtClean="0">
                <a:solidFill>
                  <a:schemeClr val="bg1"/>
                </a:solidFill>
              </a:rPr>
              <a:t>"10000000000"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TW" altLang="en-US" dirty="0" smtClean="0">
                <a:solidFill>
                  <a:schemeClr val="bg1"/>
                </a:solidFill>
              </a:rPr>
              <a:t>  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在 </a:t>
            </a:r>
            <a:r>
              <a:rPr lang="en-US" altLang="zh-TW" dirty="0">
                <a:solidFill>
                  <a:schemeClr val="bg1"/>
                </a:solidFill>
              </a:rPr>
              <a:t>$</a:t>
            </a:r>
            <a:r>
              <a:rPr lang="en-US" altLang="zh-TW" dirty="0" err="1" smtClean="0">
                <a:solidFill>
                  <a:schemeClr val="bg1"/>
                </a:solidFill>
              </a:rPr>
              <a:t>db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內找看看有沒有哪一筆密碼符合數值字串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en-US" altLang="zh-TW" dirty="0">
                <a:solidFill>
                  <a:schemeClr val="bg1"/>
                </a:solidFill>
              </a:rPr>
              <a:t>array("</a:t>
            </a:r>
            <a:r>
              <a:rPr lang="en-US" altLang="zh-TW" dirty="0">
                <a:solidFill>
                  <a:srgbClr val="0070C0"/>
                </a:solidFill>
              </a:rPr>
              <a:t>username</a:t>
            </a:r>
            <a:r>
              <a:rPr lang="en-US" altLang="zh-TW" dirty="0">
                <a:solidFill>
                  <a:schemeClr val="bg1"/>
                </a:solidFill>
              </a:rPr>
              <a:t>" =&gt; "</a:t>
            </a:r>
            <a:r>
              <a:rPr lang="en-US" altLang="zh-TW" dirty="0" err="1">
                <a:solidFill>
                  <a:srgbClr val="FFC000"/>
                </a:solidFill>
              </a:rPr>
              <a:t>sena</a:t>
            </a:r>
            <a:r>
              <a:rPr lang="en-US" altLang="zh-TW" dirty="0">
                <a:solidFill>
                  <a:schemeClr val="bg1"/>
                </a:solidFill>
              </a:rPr>
              <a:t>", "</a:t>
            </a:r>
            <a:r>
              <a:rPr lang="en-US" altLang="zh-TW" dirty="0">
                <a:solidFill>
                  <a:srgbClr val="0070C0"/>
                </a:solidFill>
              </a:rPr>
              <a:t>password</a:t>
            </a:r>
            <a:r>
              <a:rPr lang="en-US" altLang="zh-TW" dirty="0">
                <a:solidFill>
                  <a:schemeClr val="bg1"/>
                </a:solidFill>
              </a:rPr>
              <a:t>" =&gt; "</a:t>
            </a:r>
            <a:r>
              <a:rPr lang="en-US" altLang="zh-TW" dirty="0">
                <a:solidFill>
                  <a:srgbClr val="FFC000"/>
                </a:solidFill>
              </a:rPr>
              <a:t>0e959146861158620914280512624073</a:t>
            </a:r>
            <a:r>
              <a:rPr lang="en-US" altLang="zh-TW" dirty="0" smtClean="0">
                <a:solidFill>
                  <a:schemeClr val="bg1"/>
                </a:solidFill>
              </a:rPr>
              <a:t>")</a:t>
            </a:r>
          </a:p>
          <a:p>
            <a:pPr lvl="1"/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55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Web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網路上</a:t>
            </a:r>
            <a:r>
              <a:rPr lang="zh-TW" altLang="en-US" dirty="0" smtClean="0">
                <a:solidFill>
                  <a:schemeClr val="bg1"/>
                </a:solidFill>
              </a:rPr>
              <a:t>搜尋哪個字串取 </a:t>
            </a:r>
            <a:r>
              <a:rPr lang="en-US" altLang="zh-TW" dirty="0" smtClean="0">
                <a:solidFill>
                  <a:schemeClr val="bg1"/>
                </a:solidFill>
              </a:rPr>
              <a:t>md5 </a:t>
            </a:r>
            <a:r>
              <a:rPr lang="zh-TW" altLang="en-US" dirty="0" smtClean="0">
                <a:solidFill>
                  <a:schemeClr val="bg1"/>
                </a:solidFill>
              </a:rPr>
              <a:t>後也是數值字串，並且同樣是 </a:t>
            </a:r>
            <a:r>
              <a:rPr lang="en-US" altLang="zh-TW" dirty="0" smtClean="0">
                <a:solidFill>
                  <a:schemeClr val="bg1"/>
                </a:solidFill>
              </a:rPr>
              <a:t>0e </a:t>
            </a:r>
            <a:r>
              <a:rPr lang="zh-TW" altLang="en-US" dirty="0" smtClean="0">
                <a:solidFill>
                  <a:schemeClr val="bg1"/>
                </a:solidFill>
              </a:rPr>
              <a:t>開頭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/>
                </a:solidFill>
              </a:rPr>
              <a:t>0</a:t>
            </a:r>
            <a:r>
              <a:rPr lang="zh-TW" altLang="en-US" dirty="0" smtClean="0">
                <a:solidFill>
                  <a:schemeClr val="bg1"/>
                </a:solidFill>
              </a:rPr>
              <a:t> 的正整數次方都是 </a:t>
            </a:r>
            <a:r>
              <a:rPr lang="en-US" altLang="zh-TW" dirty="0" smtClean="0">
                <a:solidFill>
                  <a:schemeClr val="bg1"/>
                </a:solidFill>
              </a:rPr>
              <a:t>0</a:t>
            </a:r>
          </a:p>
          <a:p>
            <a:pPr lvl="1"/>
            <a:r>
              <a:rPr lang="en-US" altLang="zh-TW" dirty="0" smtClean="0">
                <a:solidFill>
                  <a:srgbClr val="00B0F0"/>
                </a:solidFill>
              </a:rPr>
              <a:t>QNKCDZO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=&gt;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rgbClr val="FFC000"/>
                </a:solidFill>
              </a:rPr>
              <a:t>0e830400451993494058024219903391</a:t>
            </a:r>
          </a:p>
          <a:p>
            <a:pPr lvl="1"/>
            <a:r>
              <a:rPr lang="en-US" altLang="zh-TW" dirty="0" smtClean="0">
                <a:solidFill>
                  <a:schemeClr val="bg1"/>
                </a:solidFill>
              </a:rPr>
              <a:t>username = </a:t>
            </a:r>
            <a:r>
              <a:rPr lang="en-US" altLang="zh-TW" dirty="0" err="1" smtClean="0">
                <a:solidFill>
                  <a:schemeClr val="bg1"/>
                </a:solidFill>
              </a:rPr>
              <a:t>sena</a:t>
            </a:r>
            <a:r>
              <a:rPr lang="en-US" altLang="zh-TW" dirty="0" smtClean="0">
                <a:solidFill>
                  <a:schemeClr val="bg1"/>
                </a:solidFill>
              </a:rPr>
              <a:t>, password = </a:t>
            </a:r>
            <a:r>
              <a:rPr lang="en-US" altLang="zh-TW" dirty="0">
                <a:solidFill>
                  <a:srgbClr val="00B0F0"/>
                </a:solidFill>
              </a:rPr>
              <a:t>QNKCDZO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pPr lvl="1"/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54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Web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一堆 </a:t>
            </a:r>
            <a:r>
              <a:rPr lang="en-US" altLang="zh-TW" dirty="0" smtClean="0">
                <a:solidFill>
                  <a:schemeClr val="bg1"/>
                </a:solidFill>
              </a:rPr>
              <a:t>Snoopy</a:t>
            </a: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凱蒂貓不是貓，</a:t>
            </a:r>
            <a:r>
              <a:rPr lang="en-US" altLang="zh-TW" dirty="0" smtClean="0">
                <a:solidFill>
                  <a:schemeClr val="bg1"/>
                </a:solidFill>
              </a:rPr>
              <a:t>Snoopy </a:t>
            </a:r>
            <a:r>
              <a:rPr lang="zh-TW" altLang="en-US" dirty="0" smtClean="0">
                <a:solidFill>
                  <a:schemeClr val="bg1"/>
                </a:solidFill>
              </a:rPr>
              <a:t>是狗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/>
                </a:solidFill>
              </a:rPr>
              <a:t>We can confirm, Snoopy IS a dog</a:t>
            </a: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但是，這不重要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原始碼和 </a:t>
            </a:r>
            <a:r>
              <a:rPr lang="en-US" altLang="zh-TW" dirty="0" smtClean="0">
                <a:solidFill>
                  <a:schemeClr val="bg1"/>
                </a:solidFill>
              </a:rPr>
              <a:t>header</a:t>
            </a:r>
            <a:r>
              <a:rPr lang="zh-TW" altLang="en-US" dirty="0" smtClean="0">
                <a:solidFill>
                  <a:schemeClr val="bg1"/>
                </a:solidFill>
              </a:rPr>
              <a:t> 找不出什麼有趣的東西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到處亂點，觀察網址的變化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en-US" altLang="zh-TW" dirty="0">
                <a:solidFill>
                  <a:schemeClr val="bg1"/>
                </a:solidFill>
              </a:rPr>
              <a:t>/?</a:t>
            </a:r>
            <a:r>
              <a:rPr lang="en-US" altLang="zh-TW" dirty="0" smtClean="0">
                <a:solidFill>
                  <a:schemeClr val="bg1"/>
                </a:solidFill>
              </a:rPr>
              <a:t>p=home</a:t>
            </a:r>
          </a:p>
          <a:p>
            <a:pPr lvl="1"/>
            <a:r>
              <a:rPr lang="en-US" altLang="zh-TW" dirty="0">
                <a:solidFill>
                  <a:schemeClr val="bg1"/>
                </a:solidFill>
              </a:rPr>
              <a:t>/?p=about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14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Web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兩個網址網頁上面的部分都長得一樣，這個參數可能作為 </a:t>
            </a:r>
            <a:r>
              <a:rPr lang="en-US" altLang="zh-TW" dirty="0" smtClean="0">
                <a:solidFill>
                  <a:schemeClr val="bg1"/>
                </a:solidFill>
              </a:rPr>
              <a:t>PHP </a:t>
            </a:r>
            <a:r>
              <a:rPr lang="zh-TW" altLang="en-US" dirty="0" smtClean="0">
                <a:solidFill>
                  <a:schemeClr val="bg1"/>
                </a:solidFill>
              </a:rPr>
              <a:t>引用其他檔案的檔名一部份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/>
                </a:solidFill>
              </a:rPr>
              <a:t>include $_GET["p"] . ".</a:t>
            </a:r>
            <a:r>
              <a:rPr lang="en-US" altLang="zh-TW" dirty="0" err="1" smtClean="0">
                <a:solidFill>
                  <a:schemeClr val="bg1"/>
                </a:solidFill>
              </a:rPr>
              <a:t>php</a:t>
            </a:r>
            <a:r>
              <a:rPr lang="en-US" altLang="zh-TW" dirty="0" smtClean="0">
                <a:solidFill>
                  <a:schemeClr val="bg1"/>
                </a:solidFill>
              </a:rPr>
              <a:t>";</a:t>
            </a: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改改看參數 </a:t>
            </a:r>
            <a:r>
              <a:rPr lang="en-US" altLang="zh-TW" dirty="0" smtClean="0">
                <a:solidFill>
                  <a:schemeClr val="bg1"/>
                </a:solidFill>
              </a:rPr>
              <a:t>p</a:t>
            </a:r>
            <a:r>
              <a:rPr lang="zh-TW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TW" dirty="0" smtClean="0">
                <a:solidFill>
                  <a:schemeClr val="bg1"/>
                </a:solidFill>
              </a:rPr>
              <a:t>/?p=</a:t>
            </a:r>
            <a:r>
              <a:rPr lang="en-US" altLang="zh-TW" dirty="0" err="1" smtClean="0">
                <a:solidFill>
                  <a:schemeClr val="bg1"/>
                </a:solidFill>
              </a:rPr>
              <a:t>abc</a:t>
            </a:r>
            <a:r>
              <a:rPr lang="zh-TW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TW" dirty="0" smtClean="0">
                <a:solidFill>
                  <a:schemeClr val="bg1"/>
                </a:solidFill>
              </a:rPr>
              <a:t>/?p=123</a:t>
            </a:r>
            <a:r>
              <a:rPr lang="zh-TW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TW" dirty="0" smtClean="0">
                <a:solidFill>
                  <a:schemeClr val="bg1"/>
                </a:solidFill>
              </a:rPr>
              <a:t>…</a:t>
            </a:r>
            <a:r>
              <a:rPr lang="zh-TW" altLang="en-US" dirty="0" smtClean="0">
                <a:solidFill>
                  <a:schemeClr val="bg1"/>
                </a:solidFill>
              </a:rPr>
              <a:t>，發現底下內容主體部分空了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PHP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LFI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(Local File Inclusion)</a:t>
            </a:r>
          </a:p>
          <a:p>
            <a:pPr lvl="1"/>
            <a:r>
              <a:rPr lang="en-US" altLang="zh-TW" dirty="0">
                <a:solidFill>
                  <a:schemeClr val="bg1"/>
                </a:solidFill>
              </a:rPr>
              <a:t>php</a:t>
            </a:r>
            <a:r>
              <a:rPr lang="en-US" altLang="zh-TW" dirty="0" smtClean="0">
                <a:solidFill>
                  <a:schemeClr val="bg1"/>
                </a:solidFill>
              </a:rPr>
              <a:t>://filter/convert.base64-encode/resource=</a:t>
            </a: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利用上面這個，可以將要讀取的檔案轉成 </a:t>
            </a:r>
            <a:r>
              <a:rPr lang="en-US" altLang="zh-TW" dirty="0" smtClean="0">
                <a:solidFill>
                  <a:schemeClr val="bg1"/>
                </a:solidFill>
              </a:rPr>
              <a:t>base64</a:t>
            </a:r>
            <a:r>
              <a:rPr lang="zh-TW" altLang="en-US" dirty="0" smtClean="0">
                <a:solidFill>
                  <a:schemeClr val="bg1"/>
                </a:solidFill>
              </a:rPr>
              <a:t> 編碼過的字串，而不是直接引用檔案內容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27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Web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/?p=php://filter/convert.base64-encode/resource=index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68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43" y="3419584"/>
            <a:ext cx="8530314" cy="189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7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Web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將那串 </a:t>
            </a:r>
            <a:r>
              <a:rPr lang="en-US" altLang="zh-TW" dirty="0" smtClean="0">
                <a:solidFill>
                  <a:schemeClr val="bg1"/>
                </a:solidFill>
              </a:rPr>
              <a:t>base64 </a:t>
            </a:r>
            <a:r>
              <a:rPr lang="zh-TW" altLang="en-US" dirty="0" smtClean="0">
                <a:solidFill>
                  <a:schemeClr val="bg1"/>
                </a:solidFill>
              </a:rPr>
              <a:t>拿去解碼，就可以看到 </a:t>
            </a:r>
            <a:r>
              <a:rPr lang="en-US" altLang="zh-TW" dirty="0" smtClean="0">
                <a:solidFill>
                  <a:schemeClr val="bg1"/>
                </a:solidFill>
              </a:rPr>
              <a:t>Web 3 </a:t>
            </a:r>
            <a:r>
              <a:rPr lang="zh-TW" altLang="en-US" dirty="0" smtClean="0">
                <a:solidFill>
                  <a:schemeClr val="bg1"/>
                </a:solidFill>
              </a:rPr>
              <a:t>的 </a:t>
            </a:r>
            <a:r>
              <a:rPr lang="en-US" altLang="zh-TW" dirty="0" smtClean="0">
                <a:solidFill>
                  <a:schemeClr val="bg1"/>
                </a:solidFill>
              </a:rPr>
              <a:t>flag </a:t>
            </a:r>
            <a:r>
              <a:rPr lang="zh-TW" altLang="en-US" dirty="0" smtClean="0">
                <a:solidFill>
                  <a:schemeClr val="bg1"/>
                </a:solidFill>
              </a:rPr>
              <a:t>了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69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52168" y="2895579"/>
            <a:ext cx="77631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&lt;?</a:t>
            </a:r>
            <a:r>
              <a:rPr lang="en-US" altLang="zh-TW" sz="2400" dirty="0" err="1">
                <a:solidFill>
                  <a:schemeClr val="bg1"/>
                </a:solidFill>
              </a:rPr>
              <a:t>php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// </a:t>
            </a:r>
            <a:r>
              <a:rPr lang="en-US" altLang="zh-TW" sz="2400" dirty="0">
                <a:solidFill>
                  <a:srgbClr val="FFC000"/>
                </a:solidFill>
              </a:rPr>
              <a:t>flag1: AIS3{</a:t>
            </a:r>
            <a:r>
              <a:rPr lang="en-US" altLang="zh-TW" sz="2400" dirty="0" err="1">
                <a:solidFill>
                  <a:srgbClr val="FFC000"/>
                </a:solidFill>
              </a:rPr>
              <a:t>Cute_Snoopy_is_back</a:t>
            </a:r>
            <a:r>
              <a:rPr lang="en-US" altLang="zh-TW" sz="2400" dirty="0">
                <a:solidFill>
                  <a:srgbClr val="FFC000"/>
                </a:solidFill>
              </a:rPr>
              <a:t>!!?!?!!?}</a:t>
            </a:r>
          </a:p>
          <a:p>
            <a:endParaRPr lang="en-US" altLang="zh-TW" sz="2400" dirty="0">
              <a:solidFill>
                <a:schemeClr val="bg1"/>
              </a:solidFill>
            </a:endParaRPr>
          </a:p>
          <a:p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// disabled for security issue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$blacklist = ["http", "ftp", "data", "zip"];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foreach</a:t>
            </a:r>
            <a:r>
              <a:rPr lang="en-US" altLang="zh-TW" sz="2400" dirty="0">
                <a:solidFill>
                  <a:schemeClr val="bg1"/>
                </a:solidFill>
              </a:rPr>
              <a:t> ($blacklist as &amp;$s)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 </a:t>
            </a:r>
            <a:r>
              <a:rPr lang="en-US" altLang="zh-TW" sz="2400" dirty="0" err="1">
                <a:solidFill>
                  <a:schemeClr val="bg1"/>
                </a:solidFill>
              </a:rPr>
              <a:t>stream_wrapper_unregister</a:t>
            </a:r>
            <a:r>
              <a:rPr lang="en-US" altLang="zh-TW" sz="2400" dirty="0">
                <a:solidFill>
                  <a:schemeClr val="bg1"/>
                </a:solidFill>
              </a:rPr>
              <a:t>($s</a:t>
            </a:r>
            <a:r>
              <a:rPr lang="en-US" altLang="zh-TW" sz="24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altLang="zh-TW" sz="2400" dirty="0" smtClean="0">
                <a:solidFill>
                  <a:schemeClr val="bg1"/>
                </a:solidFill>
              </a:rPr>
              <a:t>…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88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看見 </a:t>
            </a:r>
            <a:r>
              <a:rPr lang="en-US" altLang="zh-TW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sudoku.png</a:t>
            </a:r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，可疑</a:t>
            </a:r>
            <a:r>
              <a:rPr lang="en-US" altLang="zh-TW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!</a:t>
            </a:r>
          </a:p>
          <a:p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可是瑞凡，這檔案怎麼檢查都沒問題呀</a:t>
            </a:r>
            <a:endParaRPr lang="en-US" altLang="zh-TW" dirty="0" smtClean="0">
              <a:solidFill>
                <a:schemeClr val="bg1"/>
              </a:solidFill>
              <a:latin typeface="+mn-ea"/>
              <a:cs typeface="Consolas" panose="020B0609020204030204" pitchFamily="49" charset="0"/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因為那是騙人的</a:t>
            </a:r>
            <a:endParaRPr lang="en-US" altLang="zh-TW" dirty="0" smtClean="0">
              <a:solidFill>
                <a:schemeClr val="bg1"/>
              </a:solidFill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52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Web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想要 </a:t>
            </a:r>
            <a:r>
              <a:rPr lang="en-US" altLang="zh-TW" dirty="0" smtClean="0">
                <a:solidFill>
                  <a:schemeClr val="bg1"/>
                </a:solidFill>
              </a:rPr>
              <a:t>Web 4 </a:t>
            </a:r>
            <a:r>
              <a:rPr lang="zh-TW" altLang="en-US" dirty="0" smtClean="0">
                <a:solidFill>
                  <a:schemeClr val="bg1"/>
                </a:solidFill>
              </a:rPr>
              <a:t>的 </a:t>
            </a:r>
            <a:r>
              <a:rPr lang="en-US" altLang="zh-TW" dirty="0" smtClean="0">
                <a:solidFill>
                  <a:schemeClr val="bg1"/>
                </a:solidFill>
              </a:rPr>
              <a:t>flag </a:t>
            </a:r>
            <a:r>
              <a:rPr lang="zh-TW" altLang="en-US" dirty="0" smtClean="0">
                <a:solidFill>
                  <a:schemeClr val="bg1"/>
                </a:solidFill>
              </a:rPr>
              <a:t>就是繼續剛才的部分，但這裡不說，留著練習用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67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28650" y="2739616"/>
            <a:ext cx="7886700" cy="1325563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結束啦</a:t>
            </a:r>
            <a:r>
              <a:rPr lang="en-US" altLang="zh-TW" dirty="0" smtClean="0">
                <a:solidFill>
                  <a:schemeClr val="bg1"/>
                </a:solidFill>
              </a:rPr>
              <a:t>~</a:t>
            </a:r>
            <a:r>
              <a:rPr lang="zh-TW" altLang="en-US" dirty="0" smtClean="0">
                <a:solidFill>
                  <a:schemeClr val="bg1"/>
                </a:solidFill>
              </a:rPr>
              <a:t> 感謝各位</a:t>
            </a:r>
            <a:r>
              <a:rPr lang="en-US" altLang="zh-TW" dirty="0" smtClean="0">
                <a:solidFill>
                  <a:schemeClr val="bg1"/>
                </a:solidFill>
              </a:rPr>
              <a:t>!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83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網路上某篇 </a:t>
            </a:r>
            <a:r>
              <a:rPr lang="en-US" altLang="zh-TW" dirty="0" err="1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wr</a:t>
            </a:r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i</a:t>
            </a:r>
            <a:r>
              <a:rPr lang="en-US" altLang="zh-TW" dirty="0" err="1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teup</a:t>
            </a:r>
            <a:endParaRPr lang="en-US" altLang="zh-TW" dirty="0">
              <a:solidFill>
                <a:schemeClr val="bg1"/>
              </a:solidFill>
              <a:latin typeface="+mn-ea"/>
              <a:cs typeface="Consolas" panose="020B0609020204030204" pitchFamily="49" charset="0"/>
            </a:endParaRPr>
          </a:p>
          <a:p>
            <a:endParaRPr lang="en-US" altLang="zh-TW" dirty="0" smtClean="0">
              <a:solidFill>
                <a:schemeClr val="bg1"/>
              </a:solidFill>
              <a:latin typeface="+mn-ea"/>
              <a:cs typeface="Consolas" panose="020B0609020204030204" pitchFamily="49" charset="0"/>
            </a:endParaRPr>
          </a:p>
          <a:p>
            <a:endParaRPr lang="en-US" altLang="zh-TW" dirty="0">
              <a:solidFill>
                <a:schemeClr val="bg1"/>
              </a:solidFill>
              <a:latin typeface="+mn-ea"/>
              <a:cs typeface="Consolas" panose="020B0609020204030204" pitchFamily="49" charset="0"/>
            </a:endParaRPr>
          </a:p>
          <a:p>
            <a:endParaRPr lang="en-US" altLang="zh-TW" dirty="0" smtClean="0">
              <a:solidFill>
                <a:schemeClr val="bg1"/>
              </a:solidFill>
              <a:latin typeface="+mn-ea"/>
              <a:cs typeface="Consolas" panose="020B0609020204030204" pitchFamily="49" charset="0"/>
            </a:endParaRPr>
          </a:p>
          <a:p>
            <a:endParaRPr lang="en-US" altLang="zh-TW" dirty="0">
              <a:solidFill>
                <a:schemeClr val="bg1"/>
              </a:solidFill>
              <a:latin typeface="+mn-ea"/>
              <a:cs typeface="Consolas" panose="020B0609020204030204" pitchFamily="49" charset="0"/>
            </a:endParaRPr>
          </a:p>
          <a:p>
            <a:endParaRPr lang="en-US" altLang="zh-TW" dirty="0" smtClean="0">
              <a:solidFill>
                <a:schemeClr val="bg1"/>
              </a:solidFill>
              <a:latin typeface="+mn-ea"/>
              <a:cs typeface="Consolas" panose="020B0609020204030204" pitchFamily="49" charset="0"/>
            </a:endParaRPr>
          </a:p>
          <a:p>
            <a:endParaRPr lang="en-US" altLang="zh-TW" dirty="0">
              <a:solidFill>
                <a:schemeClr val="bg1"/>
              </a:solidFill>
              <a:latin typeface="+mn-ea"/>
              <a:cs typeface="Consolas" panose="020B0609020204030204" pitchFamily="49" charset="0"/>
            </a:endParaRPr>
          </a:p>
          <a:p>
            <a:r>
              <a:rPr lang="zh-TW" altLang="en-US" strike="sngStrike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起碼不是說保證不打死你</a:t>
            </a:r>
            <a:endParaRPr lang="en-US" altLang="zh-TW" strike="sngStrike" dirty="0" smtClean="0">
              <a:solidFill>
                <a:schemeClr val="bg1"/>
              </a:solidFill>
              <a:latin typeface="+mn-ea"/>
              <a:cs typeface="Consolas" panose="020B06090202040302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89" y="2395849"/>
            <a:ext cx="7474421" cy="275932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72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讓我們檢查看看 </a:t>
            </a:r>
            <a:r>
              <a:rPr lang="en-US" altLang="zh-TW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header</a:t>
            </a:r>
          </a:p>
          <a:p>
            <a:pPr lvl="1"/>
            <a:r>
              <a:rPr lang="en-US" altLang="zh-TW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tamper data</a:t>
            </a:r>
          </a:p>
          <a:p>
            <a:pPr lvl="1"/>
            <a:r>
              <a:rPr lang="en-US" altLang="zh-TW" dirty="0" err="1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b</a:t>
            </a:r>
            <a:r>
              <a:rPr lang="en-US" altLang="zh-TW" dirty="0" err="1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urpsuite</a:t>
            </a:r>
            <a:endParaRPr lang="en-US" altLang="zh-TW" dirty="0" smtClean="0">
              <a:solidFill>
                <a:schemeClr val="bg1"/>
              </a:solidFill>
              <a:latin typeface="+mn-ea"/>
              <a:cs typeface="Consolas" panose="020B0609020204030204" pitchFamily="49" charset="0"/>
            </a:endParaRPr>
          </a:p>
          <a:p>
            <a:pPr lvl="1"/>
            <a:r>
              <a:rPr lang="en-US" altLang="zh-TW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curl</a:t>
            </a:r>
          </a:p>
          <a:p>
            <a:endParaRPr lang="en-US" altLang="zh-TW" dirty="0">
              <a:solidFill>
                <a:schemeClr val="bg1"/>
              </a:solidFill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162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</TotalTime>
  <Words>3026</Words>
  <Application>Microsoft Office PowerPoint</Application>
  <PresentationFormat>如螢幕大小 (4:3)</PresentationFormat>
  <Paragraphs>543</Paragraphs>
  <Slides>71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71</vt:i4>
      </vt:variant>
    </vt:vector>
  </HeadingPairs>
  <TitlesOfParts>
    <vt:vector size="78" baseType="lpstr">
      <vt:lpstr>新細明體</vt:lpstr>
      <vt:lpstr>Arial</vt:lpstr>
      <vt:lpstr>Calibri</vt:lpstr>
      <vt:lpstr>Calibri Light</vt:lpstr>
      <vt:lpstr>Consolas</vt:lpstr>
      <vt:lpstr>Wingdings</vt:lpstr>
      <vt:lpstr>Office 佈景主題</vt:lpstr>
      <vt:lpstr>AIS3 2017 pre-exam 題解</vt:lpstr>
      <vt:lpstr>List</vt:lpstr>
      <vt:lpstr>要用到的</vt:lpstr>
      <vt:lpstr>Misc 2</vt:lpstr>
      <vt:lpstr>Misc 2</vt:lpstr>
      <vt:lpstr>Misc 2</vt:lpstr>
      <vt:lpstr>Misc 2</vt:lpstr>
      <vt:lpstr>Misc 2</vt:lpstr>
      <vt:lpstr>Misc 2</vt:lpstr>
      <vt:lpstr>Misc 2</vt:lpstr>
      <vt:lpstr>Misc 2</vt:lpstr>
      <vt:lpstr>Misc 2</vt:lpstr>
      <vt:lpstr>Misc 2</vt:lpstr>
      <vt:lpstr>Misc 2</vt:lpstr>
      <vt:lpstr>Misc 3</vt:lpstr>
      <vt:lpstr>Misc 3</vt:lpstr>
      <vt:lpstr>Misc 3</vt:lpstr>
      <vt:lpstr>Misc 3</vt:lpstr>
      <vt:lpstr>Misc 3</vt:lpstr>
      <vt:lpstr>Misc 3</vt:lpstr>
      <vt:lpstr>Misc 3</vt:lpstr>
      <vt:lpstr>Misc 3</vt:lpstr>
      <vt:lpstr>Misc 3</vt:lpstr>
      <vt:lpstr>Misc 3</vt:lpstr>
      <vt:lpstr>Misc 3</vt:lpstr>
      <vt:lpstr>Misc 3</vt:lpstr>
      <vt:lpstr>Misc 3</vt:lpstr>
      <vt:lpstr>Misc 3</vt:lpstr>
      <vt:lpstr>Misc 3</vt:lpstr>
      <vt:lpstr>Crypto 1</vt:lpstr>
      <vt:lpstr>Crypto 1</vt:lpstr>
      <vt:lpstr>Crypto 1</vt:lpstr>
      <vt:lpstr>Crypto 1</vt:lpstr>
      <vt:lpstr>Crypto 2</vt:lpstr>
      <vt:lpstr>Crypto 2</vt:lpstr>
      <vt:lpstr>Crypto 2</vt:lpstr>
      <vt:lpstr>Crypto 2</vt:lpstr>
      <vt:lpstr>Crypto 2</vt:lpstr>
      <vt:lpstr>Crypto 2</vt:lpstr>
      <vt:lpstr>Crypto 2</vt:lpstr>
      <vt:lpstr>Crypto 2</vt:lpstr>
      <vt:lpstr>Crypto 3</vt:lpstr>
      <vt:lpstr>Crypto 3</vt:lpstr>
      <vt:lpstr>Crypto 4</vt:lpstr>
      <vt:lpstr>Reverse 1</vt:lpstr>
      <vt:lpstr>Reverse 2</vt:lpstr>
      <vt:lpstr>Reverse 3</vt:lpstr>
      <vt:lpstr>Reverse 3</vt:lpstr>
      <vt:lpstr>Reverse 3</vt:lpstr>
      <vt:lpstr>Reverse 3</vt:lpstr>
      <vt:lpstr>Reverse 3</vt:lpstr>
      <vt:lpstr>Pwn 1</vt:lpstr>
      <vt:lpstr>Pwn 1</vt:lpstr>
      <vt:lpstr>Pwn 1</vt:lpstr>
      <vt:lpstr>Pwn 2</vt:lpstr>
      <vt:lpstr>Pwn 3</vt:lpstr>
      <vt:lpstr>Pwn 3</vt:lpstr>
      <vt:lpstr>Pwn 3</vt:lpstr>
      <vt:lpstr>Pwn 3</vt:lpstr>
      <vt:lpstr>Pwn 3</vt:lpstr>
      <vt:lpstr>Pwn 3</vt:lpstr>
      <vt:lpstr>Web 1</vt:lpstr>
      <vt:lpstr>Web 2</vt:lpstr>
      <vt:lpstr>Web 2</vt:lpstr>
      <vt:lpstr>Web 2</vt:lpstr>
      <vt:lpstr>Web 3</vt:lpstr>
      <vt:lpstr>Web 3</vt:lpstr>
      <vt:lpstr>Web 3</vt:lpstr>
      <vt:lpstr>Web 3</vt:lpstr>
      <vt:lpstr>Web 3</vt:lpstr>
      <vt:lpstr>結束啦~ 感謝各位!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AIS3 2017 pre-exam</dc:title>
  <dc:creator>mini</dc:creator>
  <cp:lastModifiedBy>mini</cp:lastModifiedBy>
  <cp:revision>136</cp:revision>
  <dcterms:created xsi:type="dcterms:W3CDTF">2017-08-23T06:46:46Z</dcterms:created>
  <dcterms:modified xsi:type="dcterms:W3CDTF">2017-08-29T02:11:47Z</dcterms:modified>
</cp:coreProperties>
</file>