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7" r:id="rId3"/>
    <p:sldId id="295" r:id="rId4"/>
    <p:sldId id="299" r:id="rId5"/>
    <p:sldId id="298" r:id="rId6"/>
    <p:sldId id="302" r:id="rId7"/>
    <p:sldId id="303" r:id="rId8"/>
    <p:sldId id="301" r:id="rId9"/>
    <p:sldId id="304" r:id="rId10"/>
    <p:sldId id="305" r:id="rId11"/>
    <p:sldId id="306" r:id="rId12"/>
    <p:sldId id="284" r:id="rId13"/>
    <p:sldId id="291" r:id="rId14"/>
    <p:sldId id="287" r:id="rId15"/>
    <p:sldId id="294" r:id="rId16"/>
    <p:sldId id="288" r:id="rId17"/>
    <p:sldId id="285" r:id="rId18"/>
    <p:sldId id="286" r:id="rId19"/>
    <p:sldId id="293" r:id="rId20"/>
    <p:sldId id="312" r:id="rId21"/>
    <p:sldId id="308" r:id="rId22"/>
    <p:sldId id="310" r:id="rId23"/>
    <p:sldId id="315" r:id="rId24"/>
    <p:sldId id="314" r:id="rId2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CC"/>
    <a:srgbClr val="99FF33"/>
    <a:srgbClr val="FFFF66"/>
    <a:srgbClr val="FF9900"/>
    <a:srgbClr val="FF66CC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8212" autoAdjust="0"/>
  </p:normalViewPr>
  <p:slideViewPr>
    <p:cSldViewPr>
      <p:cViewPr varScale="1">
        <p:scale>
          <a:sx n="101" d="100"/>
          <a:sy n="101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1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159F7-F5F4-4B35-8F99-C2E9A67A6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fld id="{DDC3000F-3D85-4D0D-B4EE-16144C496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48D92C17-31D9-4E80-880B-E8900D905B37}" type="slidenum">
              <a:rPr lang="en-US" altLang="zh-TW" sz="1300" smtClean="0"/>
              <a:pPr/>
              <a:t>13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9E71417-3761-4337-BA5C-3BB0CFA0C5B7}" type="slidenum">
              <a:rPr lang="en-US" altLang="zh-TW" sz="1300" smtClean="0"/>
              <a:pPr/>
              <a:t>21</a:t>
            </a:fld>
            <a:endParaRPr lang="en-US" altLang="zh-TW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7263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5AF7F00-DF52-40D1-AC9A-67C0CA38369B}" type="slidenum">
              <a:rPr lang="en-US" altLang="zh-TW" sz="1300" smtClean="0"/>
              <a:pPr/>
              <a:t>22</a:t>
            </a:fld>
            <a:endParaRPr lang="en-US" altLang="zh-TW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852863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400" i="1">
                <a:solidFill>
                  <a:srgbClr val="061244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anose="020B0A04020102020204" pitchFamily="34" charset="0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anose="020B0A04020102020204" pitchFamily="34" charset="0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u="none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32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CC0B8216-17D4-4964-B1D4-C36FE8E98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3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346EB6C7-56B6-4B56-A12D-CE753A628D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4B84E961-3DC8-4689-8154-800B5E4BF3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D84DA7A-BAB2-42EC-A3FC-54316CC98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1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F4222AFA-8FF9-4025-9D1A-B936323431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5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BF6EDE91-60D2-486A-A0D1-66897E5E80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0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85417C37-0093-4FDD-80C7-8493405C2B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2F40885E-9C0A-4B59-AA13-6FFB25E3E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90EADA7-1CC0-4549-839F-C502E804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64008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7200" y="153988"/>
            <a:ext cx="7391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1029" name="Picture 5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8"/>
            <a:ext cx="7794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pp. </a:t>
            </a:r>
            <a:fld id="{B703F8C9-BD4F-4030-875A-34C172422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137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>
            <a:off x="468313" y="115888"/>
            <a:ext cx="309562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anose="05000000000000000000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@access.ee.n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Homework 3</a:t>
            </a:r>
            <a:br>
              <a:rPr lang="en-US" altLang="zh-TW" sz="3200" dirty="0"/>
            </a:br>
            <a:r>
              <a:rPr lang="en-US" altLang="zh-TW" sz="3200" dirty="0"/>
              <a:t>Hardware Implementation of Single Cycle MIPS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</a:t>
            </a:r>
            <a:r>
              <a:rPr lang="en-US" altLang="zh-CN" sz="2400" dirty="0"/>
              <a:t>Kane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Instructor: </a:t>
            </a:r>
            <a:r>
              <a:rPr lang="zh-TW" altLang="en-US" sz="2400" dirty="0"/>
              <a:t>吳安宇教授</a:t>
            </a:r>
          </a:p>
          <a:p>
            <a:pPr eaLnBrk="1" hangingPunct="1"/>
            <a:r>
              <a:rPr lang="en-US" altLang="zh-TW" sz="2400" dirty="0"/>
              <a:t>Date: 2020/04/08</a:t>
            </a: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547813" y="1341438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Control Unit</a:t>
            </a:r>
            <a:endParaRPr lang="zh-TW" altLang="en-US" dirty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685800" y="1285875"/>
            <a:ext cx="7772400" cy="5114925"/>
          </a:xfrm>
        </p:spPr>
        <p:txBody>
          <a:bodyPr/>
          <a:lstStyle/>
          <a:p>
            <a:pPr eaLnBrk="1" hangingPunct="1"/>
            <a:r>
              <a:rPr lang="en-US" altLang="zh-TW" sz="2400"/>
              <a:t>The control unit needs 13 bits of inputs.</a:t>
            </a:r>
          </a:p>
          <a:p>
            <a:pPr lvl="1" eaLnBrk="1" hangingPunct="1"/>
            <a:r>
              <a:rPr lang="en-US" altLang="zh-TW" sz="2000"/>
              <a:t>— Six bits make up the instruction’s opcode.</a:t>
            </a:r>
          </a:p>
          <a:p>
            <a:pPr lvl="1" eaLnBrk="1" hangingPunct="1"/>
            <a:r>
              <a:rPr lang="en-US" altLang="zh-TW" sz="2000"/>
              <a:t>— Six bits come from the instruction’s func field.</a:t>
            </a:r>
          </a:p>
          <a:p>
            <a:pPr lvl="1" eaLnBrk="1" hangingPunct="1"/>
            <a:r>
              <a:rPr lang="en-US" altLang="zh-TW" sz="2000"/>
              <a:t>— It also needs the Zero output of the ALU.</a:t>
            </a:r>
          </a:p>
          <a:p>
            <a:pPr eaLnBrk="1" hangingPunct="1"/>
            <a:r>
              <a:rPr lang="en-US" altLang="zh-TW" sz="2400"/>
              <a:t>The control unit generates 10 bits of output, corresponding to the signals mentioned on the previous page.</a:t>
            </a:r>
            <a:endParaRPr lang="zh-TW" altLang="en-US" sz="240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1F61A54D-584D-4B8F-908A-EA7F54CD72F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962400"/>
            <a:ext cx="48577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714375" y="2786063"/>
            <a:ext cx="8072438" cy="17145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3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Single-cycle MIPS Processor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42A89886-76FD-499B-8334-F14B153835E1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5ED4795-114B-408E-9CD9-CB18671F99CF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Problem Statement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Using Verilog, implement the single-cycle MIPS processor:</a:t>
            </a:r>
          </a:p>
          <a:p>
            <a:pPr lvl="1" eaLnBrk="1" hangingPunct="1"/>
            <a:r>
              <a:rPr lang="en-US" altLang="zh-TW"/>
              <a:t> Supported instructions: </a:t>
            </a:r>
          </a:p>
          <a:p>
            <a:pPr lvl="2" eaLnBrk="1" hangingPunct="1"/>
            <a:r>
              <a:rPr lang="en-US" altLang="zh-TW"/>
              <a:t>add, sub, and, or, slt</a:t>
            </a:r>
          </a:p>
          <a:p>
            <a:pPr lvl="2" eaLnBrk="1" hangingPunct="1"/>
            <a:r>
              <a:rPr lang="en-US" altLang="zh-TW"/>
              <a:t>lw, sw</a:t>
            </a:r>
          </a:p>
          <a:p>
            <a:pPr lvl="2" eaLnBrk="1" hangingPunct="1"/>
            <a:r>
              <a:rPr lang="en-US" altLang="zh-TW"/>
              <a:t>beq </a:t>
            </a:r>
          </a:p>
          <a:p>
            <a:pPr lvl="2" eaLnBrk="1" hangingPunct="1"/>
            <a:r>
              <a:rPr lang="en-US" altLang="zh-TW"/>
              <a:t>j, jal, jr</a:t>
            </a:r>
          </a:p>
          <a:p>
            <a:pPr eaLnBrk="1" hangingPunct="1"/>
            <a:r>
              <a:rPr lang="en-US" altLang="zh-TW"/>
              <a:t> Testbench/Memory model provided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344"/>
            <a:ext cx="5112568" cy="5151109"/>
          </a:xfrm>
          <a:prstGeom prst="rect">
            <a:avLst/>
          </a:prstGeom>
        </p:spPr>
      </p:pic>
      <p:sp>
        <p:nvSpPr>
          <p:cNvPr id="1741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C6EE5FDE-62F9-4452-9A14-6FBD0BD07A16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Block Diagram(1/2)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0072" y="1628774"/>
            <a:ext cx="3786188" cy="4286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Instruction ROM:</a:t>
            </a:r>
            <a:r>
              <a:rPr lang="en-US" altLang="zh-TW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contains the testing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Data Memory</a:t>
            </a:r>
            <a:r>
              <a:rPr lang="en-US" altLang="zh-TW" sz="2000" dirty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contains the stored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/>
              <a:t>Used for testing your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err="1">
                <a:solidFill>
                  <a:schemeClr val="accent2"/>
                </a:solidFill>
              </a:rPr>
              <a:t>mem_wen_D</a:t>
            </a:r>
            <a:r>
              <a:rPr lang="en-US" altLang="zh-TW" sz="2000" dirty="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mem_wen_D</a:t>
            </a:r>
            <a:r>
              <a:rPr lang="en-US" altLang="zh-TW" sz="2000" dirty="0"/>
              <a:t> is </a:t>
            </a:r>
            <a:r>
              <a:rPr lang="en-US" altLang="zh-TW" sz="2000" dirty="0">
                <a:solidFill>
                  <a:srgbClr val="FF0000"/>
                </a:solidFill>
              </a:rPr>
              <a:t>high</a:t>
            </a:r>
            <a:r>
              <a:rPr lang="en-US" altLang="zh-TW" sz="2000" dirty="0"/>
              <a:t>, writing data to D-mem</a:t>
            </a:r>
            <a:r>
              <a:rPr lang="zh-TW" altLang="en-US" sz="2000" dirty="0"/>
              <a:t> </a:t>
            </a:r>
            <a:r>
              <a:rPr lang="en-US" altLang="zh-TW" sz="2000" dirty="0"/>
              <a:t>when the next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 arrive; else reading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data from memory to chip.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20607" r="20726" b="20665"/>
          <a:stretch/>
        </p:blipFill>
        <p:spPr>
          <a:xfrm>
            <a:off x="505592" y="1368607"/>
            <a:ext cx="7647384" cy="5320262"/>
          </a:xfrm>
          <a:prstGeom prst="rect">
            <a:avLst/>
          </a:prstGeom>
        </p:spPr>
      </p:pic>
      <p:sp>
        <p:nvSpPr>
          <p:cNvPr id="18434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40A802F-59AD-4310-8856-A928C6FD870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Block Diagram(2/2)</a:t>
            </a:r>
          </a:p>
        </p:txBody>
      </p:sp>
      <p:cxnSp>
        <p:nvCxnSpPr>
          <p:cNvPr id="18441" name="直線接點 12"/>
          <p:cNvCxnSpPr>
            <a:cxnSpLocks noChangeShapeType="1"/>
          </p:cNvCxnSpPr>
          <p:nvPr/>
        </p:nvCxnSpPr>
        <p:spPr bwMode="auto">
          <a:xfrm>
            <a:off x="293455" y="1339548"/>
            <a:ext cx="8166416" cy="2905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直線接點 13"/>
          <p:cNvCxnSpPr>
            <a:cxnSpLocks noChangeShapeType="1"/>
          </p:cNvCxnSpPr>
          <p:nvPr/>
        </p:nvCxnSpPr>
        <p:spPr bwMode="auto">
          <a:xfrm flipH="1" flipV="1">
            <a:off x="8434853" y="1314861"/>
            <a:ext cx="15423" cy="4520582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直線接點 17"/>
          <p:cNvCxnSpPr>
            <a:cxnSpLocks noChangeShapeType="1"/>
          </p:cNvCxnSpPr>
          <p:nvPr/>
        </p:nvCxnSpPr>
        <p:spPr bwMode="auto">
          <a:xfrm flipH="1">
            <a:off x="7237019" y="5840296"/>
            <a:ext cx="1223413" cy="1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直線接點 22"/>
          <p:cNvCxnSpPr>
            <a:cxnSpLocks noChangeShapeType="1"/>
          </p:cNvCxnSpPr>
          <p:nvPr/>
        </p:nvCxnSpPr>
        <p:spPr bwMode="auto">
          <a:xfrm flipV="1">
            <a:off x="7274058" y="4293096"/>
            <a:ext cx="0" cy="1537493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直線接點 24"/>
          <p:cNvCxnSpPr>
            <a:cxnSpLocks noChangeShapeType="1"/>
          </p:cNvCxnSpPr>
          <p:nvPr/>
        </p:nvCxnSpPr>
        <p:spPr bwMode="auto">
          <a:xfrm flipH="1">
            <a:off x="6225891" y="4293096"/>
            <a:ext cx="1048167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直線接點 27"/>
          <p:cNvCxnSpPr>
            <a:cxnSpLocks noChangeShapeType="1"/>
          </p:cNvCxnSpPr>
          <p:nvPr/>
        </p:nvCxnSpPr>
        <p:spPr bwMode="auto">
          <a:xfrm flipV="1">
            <a:off x="6225891" y="4293096"/>
            <a:ext cx="0" cy="24055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直線接點 32"/>
          <p:cNvCxnSpPr>
            <a:cxnSpLocks noChangeShapeType="1"/>
          </p:cNvCxnSpPr>
          <p:nvPr/>
        </p:nvCxnSpPr>
        <p:spPr bwMode="auto">
          <a:xfrm flipH="1" flipV="1">
            <a:off x="2033342" y="6698633"/>
            <a:ext cx="4194842" cy="584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直線接點 34"/>
          <p:cNvCxnSpPr>
            <a:cxnSpLocks noChangeShapeType="1"/>
          </p:cNvCxnSpPr>
          <p:nvPr/>
        </p:nvCxnSpPr>
        <p:spPr bwMode="auto">
          <a:xfrm flipV="1">
            <a:off x="2042866" y="3933056"/>
            <a:ext cx="8961" cy="2717237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直線接點 36"/>
          <p:cNvCxnSpPr>
            <a:cxnSpLocks noChangeShapeType="1"/>
          </p:cNvCxnSpPr>
          <p:nvPr/>
        </p:nvCxnSpPr>
        <p:spPr bwMode="auto">
          <a:xfrm flipH="1">
            <a:off x="1266490" y="3978167"/>
            <a:ext cx="845572" cy="4199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直線接點 41"/>
          <p:cNvCxnSpPr>
            <a:cxnSpLocks noChangeShapeType="1"/>
          </p:cNvCxnSpPr>
          <p:nvPr/>
        </p:nvCxnSpPr>
        <p:spPr bwMode="auto">
          <a:xfrm flipV="1">
            <a:off x="1206979" y="3933056"/>
            <a:ext cx="0" cy="194538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線接點 42"/>
          <p:cNvCxnSpPr>
            <a:cxnSpLocks noChangeShapeType="1"/>
          </p:cNvCxnSpPr>
          <p:nvPr/>
        </p:nvCxnSpPr>
        <p:spPr bwMode="auto">
          <a:xfrm flipV="1">
            <a:off x="327147" y="1374315"/>
            <a:ext cx="2541" cy="4461798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線接點 44"/>
          <p:cNvCxnSpPr>
            <a:cxnSpLocks noChangeShapeType="1"/>
          </p:cNvCxnSpPr>
          <p:nvPr/>
        </p:nvCxnSpPr>
        <p:spPr bwMode="auto">
          <a:xfrm flipH="1">
            <a:off x="293455" y="5878436"/>
            <a:ext cx="913524" cy="0"/>
          </a:xfrm>
          <a:prstGeom prst="line">
            <a:avLst/>
          </a:prstGeom>
          <a:noFill/>
          <a:ln w="76200" algn="ctr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080187" y="3508271"/>
            <a:ext cx="1031875" cy="171450"/>
          </a:xfrm>
          <a:prstGeom prst="wedgeRectCallout">
            <a:avLst>
              <a:gd name="adj1" fmla="val -46885"/>
              <a:gd name="adj2" fmla="val 326656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mem_addr_I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775474" y="6059381"/>
            <a:ext cx="1044575" cy="204787"/>
          </a:xfrm>
          <a:prstGeom prst="wedgeRectCallout">
            <a:avLst>
              <a:gd name="adj1" fmla="val 76807"/>
              <a:gd name="adj2" fmla="val -631274"/>
            </a:avLst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mem_rdata_I</a:t>
            </a:r>
            <a:endParaRPr lang="zh-TW" altLang="en-US" sz="12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3629B033-CE80-49D8-8D88-9A5CE81919FF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Testbench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18450" cy="4953000"/>
          </a:xfrm>
        </p:spPr>
        <p:txBody>
          <a:bodyPr/>
          <a:lstStyle/>
          <a:p>
            <a:pPr eaLnBrk="1" hangingPunct="1"/>
            <a:r>
              <a:rPr lang="en-US" altLang="zh-TW"/>
              <a:t>The testbench will</a:t>
            </a:r>
          </a:p>
          <a:p>
            <a:pPr lvl="1" eaLnBrk="1" hangingPunct="1"/>
            <a:r>
              <a:rPr lang="en-US" altLang="zh-TW"/>
              <a:t>Initialize the instruction rom and the data memory</a:t>
            </a:r>
          </a:p>
          <a:p>
            <a:pPr lvl="1" eaLnBrk="1" hangingPunct="1"/>
            <a:r>
              <a:rPr lang="en-US" altLang="zh-TW"/>
              <a:t>Reset your circuit</a:t>
            </a:r>
          </a:p>
          <a:p>
            <a:pPr lvl="1" eaLnBrk="1" hangingPunct="1"/>
            <a:r>
              <a:rPr lang="en-US" altLang="zh-TW"/>
              <a:t>Execute the instructions, and check the values stored in </a:t>
            </a:r>
            <a:r>
              <a:rPr lang="en-US" altLang="zh-TW" i="1">
                <a:solidFill>
                  <a:srgbClr val="0070C0"/>
                </a:solidFill>
              </a:rPr>
              <a:t>data memory</a:t>
            </a:r>
            <a:r>
              <a:rPr lang="en-US" altLang="zh-TW">
                <a:solidFill>
                  <a:srgbClr val="0070C0"/>
                </a:solidFill>
              </a:rPr>
              <a:t> </a:t>
            </a:r>
            <a:r>
              <a:rPr lang="en-US" altLang="zh-TW"/>
              <a:t>to see whether your circuit is correct</a:t>
            </a:r>
          </a:p>
          <a:p>
            <a:pPr lvl="1" eaLnBrk="1" hangingPunct="1"/>
            <a:r>
              <a:rPr lang="en-US" altLang="zh-TW"/>
              <a:t>If your function is correct, you will see the following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</p:txBody>
      </p:sp>
      <p:pic>
        <p:nvPicPr>
          <p:cNvPr id="20485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581525"/>
            <a:ext cx="54006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C3B23C41-07D5-41E7-A024-5F9785064FB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Clock/Reset/Register File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Clock: positive edge triggered</a:t>
            </a:r>
          </a:p>
          <a:p>
            <a:pPr eaLnBrk="1" hangingPunct="1"/>
            <a:r>
              <a:rPr lang="en-US" altLang="zh-TW"/>
              <a:t>Reset: active low synchronous reset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Register file</a:t>
            </a:r>
          </a:p>
          <a:p>
            <a:pPr lvl="1" eaLnBrk="1" hangingPunct="1"/>
            <a:r>
              <a:rPr lang="en-US" altLang="zh-TW"/>
              <a:t>All registers are reset to 0 when reset occurs. </a:t>
            </a:r>
          </a:p>
          <a:p>
            <a:pPr lvl="1" eaLnBrk="1" hangingPunct="1"/>
            <a:r>
              <a:rPr lang="en-US" altLang="zh-TW"/>
              <a:t>Register $0 must be always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F4B91AA-A6C6-43FD-9686-FD43810D7796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5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Instruction ROM and data memory are included in the </a:t>
            </a:r>
            <a:r>
              <a:rPr lang="en-US" altLang="zh-TW" dirty="0" err="1"/>
              <a:t>testbench</a:t>
            </a: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As for data memory</a:t>
            </a:r>
          </a:p>
          <a:p>
            <a:pPr lvl="1" eaLnBrk="1" hangingPunct="1">
              <a:defRPr/>
            </a:pPr>
            <a:r>
              <a:rPr lang="en-US" altLang="zh-TW" dirty="0"/>
              <a:t> 32 words x 32 bits </a:t>
            </a:r>
          </a:p>
          <a:p>
            <a:pPr lvl="1" eaLnBrk="1" hangingPunct="1">
              <a:defRPr/>
            </a:pPr>
            <a:r>
              <a:rPr lang="en-US" altLang="zh-TW" dirty="0"/>
              <a:t>The input signal </a:t>
            </a:r>
            <a:r>
              <a:rPr lang="en-US" altLang="zh-TW" dirty="0" err="1"/>
              <a:t>mem_wen_D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FF0000"/>
                </a:solidFill>
              </a:rPr>
              <a:t>high</a:t>
            </a:r>
            <a:r>
              <a:rPr lang="en-US" altLang="zh-TW" dirty="0"/>
              <a:t>, writing data to D-mem</a:t>
            </a:r>
            <a:r>
              <a:rPr lang="zh-TW" altLang="en-US" dirty="0"/>
              <a:t> </a:t>
            </a:r>
            <a:r>
              <a:rPr lang="en-US" altLang="zh-TW" dirty="0"/>
              <a:t>when the next </a:t>
            </a:r>
            <a:r>
              <a:rPr lang="en-US" altLang="zh-TW" dirty="0" err="1"/>
              <a:t>clk</a:t>
            </a:r>
            <a:r>
              <a:rPr lang="en-US" altLang="zh-TW" dirty="0"/>
              <a:t> arrive; else reading data from memory to 	chip.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7F4DD692-E972-4FDE-ABF0-0B62841F8FB2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Memory Addressing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0148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In MIPS, the memory address is byte address.</a:t>
            </a:r>
          </a:p>
          <a:p>
            <a:pPr eaLnBrk="1" hangingPunct="1"/>
            <a:r>
              <a:rPr lang="en-US" altLang="zh-TW" sz="2400" dirty="0"/>
              <a:t>In Instruction ROM and data memory , the memory address is word address.</a:t>
            </a:r>
          </a:p>
          <a:p>
            <a:pPr eaLnBrk="1" hangingPunct="1"/>
            <a:r>
              <a:rPr lang="en-US" altLang="zh-TW" sz="2400" dirty="0"/>
              <a:t>Both the memory size of Instruction ROM and data memory in this work are 32x32, so their input address is 5-bit wide.</a:t>
            </a:r>
          </a:p>
          <a:p>
            <a:pPr lvl="1" eaLnBrk="1" hangingPunct="1"/>
            <a:r>
              <a:rPr lang="en-US" altLang="zh-TW" dirty="0"/>
              <a:t>You are encouraged to observe the connection between each module in </a:t>
            </a:r>
            <a:r>
              <a:rPr lang="en-US" altLang="zh-TW" dirty="0" err="1"/>
              <a:t>MIPS_tb.v</a:t>
            </a:r>
            <a:r>
              <a:rPr lang="en-US" altLang="zh-TW" dirty="0"/>
              <a:t> .</a:t>
            </a:r>
          </a:p>
          <a:p>
            <a:pPr lvl="1"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F449C859-571B-420B-8B8B-31B407BB7063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Simulation &amp; Synthesis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18450" cy="4953000"/>
          </a:xfrm>
        </p:spPr>
        <p:txBody>
          <a:bodyPr/>
          <a:lstStyle/>
          <a:p>
            <a:pPr eaLnBrk="1" hangingPunct="1"/>
            <a:r>
              <a:rPr lang="en-US" altLang="zh-TW" sz="2400" b="1" dirty="0"/>
              <a:t>Check “MIPS/ </a:t>
            </a:r>
            <a:r>
              <a:rPr lang="en-US" altLang="zh-TW" sz="2400" b="1" dirty="0" err="1"/>
              <a:t>verilog</a:t>
            </a:r>
            <a:r>
              <a:rPr lang="en-US" altLang="zh-TW" sz="2400" b="1" dirty="0"/>
              <a:t>/ readme.txt”</a:t>
            </a:r>
          </a:p>
          <a:p>
            <a:pPr eaLnBrk="1" hangingPunct="1"/>
            <a:r>
              <a:rPr lang="en-US" altLang="zh-TW" sz="2400" dirty="0"/>
              <a:t>3 Major Things</a:t>
            </a:r>
          </a:p>
          <a:p>
            <a:pPr lvl="1" eaLnBrk="1" hangingPunct="1"/>
            <a:r>
              <a:rPr lang="en-US" altLang="zh-TW" dirty="0"/>
              <a:t>RTL coding &amp; simulation</a:t>
            </a:r>
          </a:p>
          <a:p>
            <a:pPr lvl="1" eaLnBrk="1" hangingPunct="1"/>
            <a:r>
              <a:rPr lang="en-US" altLang="zh-TW" dirty="0"/>
              <a:t>Logic Synthesis</a:t>
            </a:r>
          </a:p>
          <a:p>
            <a:pPr lvl="1" eaLnBrk="1" hangingPunct="1"/>
            <a:r>
              <a:rPr lang="en-US" altLang="zh-TW" dirty="0"/>
              <a:t>Gate-level simulation &amp; debugging/refinement</a:t>
            </a:r>
          </a:p>
          <a:p>
            <a:pPr eaLnBrk="1" hangingPunct="1"/>
            <a:r>
              <a:rPr lang="en-US" altLang="zh-TW" sz="2400" dirty="0"/>
              <a:t>Files needed for simulation</a:t>
            </a:r>
          </a:p>
          <a:p>
            <a:pPr lvl="1" eaLnBrk="1" hangingPunct="1"/>
            <a:r>
              <a:rPr lang="en-US" altLang="zh-TW" dirty="0"/>
              <a:t>RTL code: </a:t>
            </a:r>
            <a:r>
              <a:rPr lang="en-US" altLang="zh-TW" sz="2000" i="1" dirty="0" err="1">
                <a:solidFill>
                  <a:schemeClr val="accent2"/>
                </a:solidFill>
              </a:rPr>
              <a:t>CHIP.v</a:t>
            </a:r>
            <a:endParaRPr lang="en-US" altLang="zh-TW" sz="2000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dirty="0"/>
              <a:t>Gate-level code: </a:t>
            </a:r>
            <a:r>
              <a:rPr lang="en-US" altLang="zh-TW" sz="2000" i="1" dirty="0" err="1">
                <a:solidFill>
                  <a:schemeClr val="accent2"/>
                </a:solidFill>
              </a:rPr>
              <a:t>CHIP_syn.v</a:t>
            </a:r>
            <a:endParaRPr lang="en-US" altLang="zh-TW" sz="2000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dirty="0"/>
              <a:t>Timing info (SDF file): </a:t>
            </a:r>
            <a:r>
              <a:rPr lang="en-US" altLang="zh-TW" sz="2000" i="1" dirty="0" err="1">
                <a:solidFill>
                  <a:schemeClr val="accent2"/>
                </a:solidFill>
              </a:rPr>
              <a:t>CHIP_syn.sdf</a:t>
            </a:r>
            <a:endParaRPr lang="en-US" altLang="zh-TW" sz="2000" i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dirty="0"/>
              <a:t>Design library (DDC file): </a:t>
            </a:r>
            <a:r>
              <a:rPr lang="en-US" altLang="zh-TW" sz="2000" i="1" dirty="0" err="1">
                <a:solidFill>
                  <a:schemeClr val="accent2"/>
                </a:solidFill>
              </a:rPr>
              <a:t>CHIP_syn.ddc</a:t>
            </a:r>
            <a:endParaRPr lang="en-US" altLang="zh-TW" sz="2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內容版面配置區 2"/>
          <p:cNvSpPr>
            <a:spLocks noGrp="1"/>
          </p:cNvSpPr>
          <p:nvPr>
            <p:ph idx="1"/>
          </p:nvPr>
        </p:nvSpPr>
        <p:spPr>
          <a:xfrm>
            <a:off x="714375" y="2786063"/>
            <a:ext cx="8072438" cy="17145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Single-cycle MIPS Processor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5B2BE9A-FED0-41C8-90AA-3EE48141849B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2692327E-3C3D-4C75-8CAB-BD9BBF568049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Grading Policy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RTL (40%): function correctness</a:t>
            </a:r>
          </a:p>
          <a:p>
            <a:r>
              <a:rPr lang="en-US" altLang="zh-TW" dirty="0"/>
              <a:t>Synthesis (30%): correctness</a:t>
            </a:r>
          </a:p>
          <a:p>
            <a:r>
              <a:rPr lang="en-US" altLang="zh-TW" dirty="0"/>
              <a:t>Report (10%)</a:t>
            </a:r>
          </a:p>
          <a:p>
            <a:r>
              <a:rPr lang="en-US" altLang="zh-TW" dirty="0"/>
              <a:t>Area*Timing (20%)</a:t>
            </a:r>
          </a:p>
          <a:p>
            <a:endParaRPr lang="en-US" altLang="zh-TW" sz="2000" dirty="0"/>
          </a:p>
          <a:p>
            <a:r>
              <a:rPr lang="en-US" altLang="zh-TW" dirty="0"/>
              <a:t>TA: </a:t>
            </a:r>
            <a:r>
              <a:rPr lang="zh-CN" altLang="en-US" dirty="0"/>
              <a:t>蔡文喬</a:t>
            </a:r>
            <a:r>
              <a:rPr lang="zh-TW" altLang="en-US" dirty="0"/>
              <a:t> </a:t>
            </a:r>
          </a:p>
          <a:p>
            <a:r>
              <a:rPr lang="en-US" altLang="zh-TW" dirty="0">
                <a:hlinkClick r:id="rId3"/>
              </a:rPr>
              <a:t>daniel@access.ee.ntu.edu.tw</a:t>
            </a:r>
            <a:endParaRPr lang="en-US" altLang="zh-TW" dirty="0"/>
          </a:p>
          <a:p>
            <a:r>
              <a:rPr lang="en-US" altLang="zh-TW" dirty="0"/>
              <a:t>TA: </a:t>
            </a:r>
            <a:r>
              <a:rPr lang="zh-CN" altLang="en-US" dirty="0"/>
              <a:t>馬咏治</a:t>
            </a:r>
            <a:endParaRPr lang="zh-TW" altLang="en-US" dirty="0"/>
          </a:p>
          <a:p>
            <a:r>
              <a:rPr lang="en-US" altLang="zh-TW" dirty="0"/>
              <a:t>kane@access.ee.ntu.edu.tw</a:t>
            </a:r>
          </a:p>
          <a:p>
            <a:endParaRPr lang="en-US" altLang="zh-TW" dirty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5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8D54212-2B41-4702-984B-96032B64F777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395288" y="1400175"/>
            <a:ext cx="813435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Simulated timing (ns)</a:t>
            </a:r>
          </a:p>
          <a:p>
            <a:pPr lvl="1">
              <a:defRPr/>
            </a:pPr>
            <a:r>
              <a:rPr lang="en-US" altLang="zh-TW" sz="2000" dirty="0"/>
              <a:t>Gate-level simulation clock cycle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341312" lvl="1" indent="0"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(i.e. The cycle you passed </a:t>
            </a:r>
            <a:r>
              <a:rPr lang="en-US" altLang="zh-TW" sz="1600" dirty="0" err="1"/>
              <a:t>testbench</a:t>
            </a:r>
            <a:r>
              <a:rPr lang="en-US" altLang="zh-TW" sz="1600" dirty="0"/>
              <a:t> after synthesis)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Area(um^2)</a:t>
            </a:r>
          </a:p>
          <a:p>
            <a:pPr lvl="1">
              <a:defRPr/>
            </a:pPr>
            <a:r>
              <a:rPr lang="en-US" altLang="zh-TW" sz="2000" dirty="0" err="1"/>
              <a:t>report_area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/>
              <a:t>Cost(A*T)</a:t>
            </a:r>
          </a:p>
          <a:p>
            <a:pPr lvl="1">
              <a:defRPr/>
            </a:pPr>
            <a:r>
              <a:rPr lang="en-US" altLang="zh-TW" sz="1600" dirty="0"/>
              <a:t>Area</a:t>
            </a:r>
            <a:r>
              <a:rPr lang="zh-TW" altLang="en-US" sz="1600" dirty="0"/>
              <a:t>*</a:t>
            </a:r>
            <a:r>
              <a:rPr lang="en-US" altLang="zh-TW" sz="1600" dirty="0"/>
              <a:t>Gate-level simulation clock cycle</a:t>
            </a:r>
            <a:endParaRPr lang="en-US" altLang="zh-TW" sz="28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000" b="1" dirty="0" err="1"/>
              <a:t>ScreenShot</a:t>
            </a:r>
            <a:endParaRPr lang="en-US" altLang="zh-TW" sz="2000" b="1" dirty="0"/>
          </a:p>
          <a:p>
            <a:pPr lvl="1">
              <a:defRPr/>
            </a:pPr>
            <a:r>
              <a:rPr lang="en-US" altLang="zh-TW" sz="1600" dirty="0"/>
              <a:t>Inferred memory</a:t>
            </a:r>
            <a:r>
              <a:rPr lang="zh-TW" altLang="en-US" sz="1600" dirty="0"/>
              <a:t> </a:t>
            </a:r>
            <a:r>
              <a:rPr lang="en-US" altLang="zh-TW" sz="1600" dirty="0"/>
              <a:t>devices in process</a:t>
            </a:r>
            <a:endParaRPr lang="en-US" altLang="zh-TW" dirty="0"/>
          </a:p>
          <a:p>
            <a:pPr marL="0" lvl="1" indent="0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TW" sz="1400" dirty="0"/>
              <a:t>	(※No latch should be inferred!)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dirty="0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7E57087-A5DD-4FDB-B5DC-CB97A2736195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28677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897188"/>
            <a:ext cx="3960812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矩形 4"/>
          <p:cNvSpPr>
            <a:spLocks noChangeArrowheads="1"/>
          </p:cNvSpPr>
          <p:nvPr/>
        </p:nvSpPr>
        <p:spPr bwMode="auto">
          <a:xfrm>
            <a:off x="6369050" y="4352925"/>
            <a:ext cx="104457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79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730250"/>
            <a:ext cx="230028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文字方塊 6"/>
          <p:cNvSpPr txBox="1">
            <a:spLocks noChangeArrowheads="1"/>
          </p:cNvSpPr>
          <p:nvPr/>
        </p:nvSpPr>
        <p:spPr bwMode="auto">
          <a:xfrm>
            <a:off x="7046913" y="2274888"/>
            <a:ext cx="91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Area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681" name="文字方塊 9"/>
          <p:cNvSpPr txBox="1">
            <a:spLocks noChangeArrowheads="1"/>
          </p:cNvSpPr>
          <p:nvPr/>
        </p:nvSpPr>
        <p:spPr bwMode="auto">
          <a:xfrm rot="-5400000">
            <a:off x="5690394" y="1280319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Timing</a:t>
            </a:r>
            <a:endParaRPr kumimoji="0"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8682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0" b="58704"/>
          <a:stretch>
            <a:fillRect/>
          </a:stretch>
        </p:blipFill>
        <p:spPr bwMode="auto">
          <a:xfrm>
            <a:off x="971550" y="4979988"/>
            <a:ext cx="72009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矩形 4"/>
          <p:cNvSpPr>
            <a:spLocks noChangeArrowheads="1"/>
          </p:cNvSpPr>
          <p:nvPr/>
        </p:nvSpPr>
        <p:spPr bwMode="auto">
          <a:xfrm>
            <a:off x="2700338" y="5791200"/>
            <a:ext cx="935037" cy="307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4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85800"/>
            <a:ext cx="83820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447800"/>
            <a:ext cx="8458200" cy="4718050"/>
          </a:xfrm>
        </p:spPr>
        <p:txBody>
          <a:bodyPr/>
          <a:lstStyle/>
          <a:p>
            <a:pPr>
              <a:defRPr/>
            </a:pPr>
            <a:r>
              <a:rPr lang="en-US" altLang="zh-TW" sz="2000" dirty="0"/>
              <a:t>For each topic, you need to submit 4 files + 1 report </a:t>
            </a:r>
          </a:p>
          <a:p>
            <a:pPr lvl="1">
              <a:defRPr/>
            </a:pPr>
            <a:r>
              <a:rPr lang="en-US" altLang="zh-TW" sz="2000" dirty="0"/>
              <a:t>RTL code: </a:t>
            </a:r>
            <a:r>
              <a:rPr lang="en-US" altLang="zh-TW" sz="1800" i="1" dirty="0" err="1">
                <a:solidFill>
                  <a:schemeClr val="accent6"/>
                </a:solidFill>
              </a:rPr>
              <a:t>CHIP.v</a:t>
            </a:r>
            <a:r>
              <a:rPr lang="en-US" altLang="zh-TW" sz="2000" i="1" dirty="0"/>
              <a:t> </a:t>
            </a:r>
          </a:p>
          <a:p>
            <a:pPr lvl="1">
              <a:defRPr/>
            </a:pPr>
            <a:r>
              <a:rPr lang="en-US" altLang="zh-TW" sz="2000" dirty="0"/>
              <a:t>Synthesis: </a:t>
            </a:r>
          </a:p>
          <a:p>
            <a:pPr marL="457200" lvl="1" indent="0">
              <a:buNone/>
              <a:defRPr/>
            </a:pPr>
            <a:r>
              <a:rPr lang="en-US" altLang="zh-TW" sz="2000" dirty="0">
                <a:solidFill>
                  <a:schemeClr val="accent6"/>
                </a:solidFill>
              </a:rPr>
              <a:t>		</a:t>
            </a:r>
            <a:r>
              <a:rPr lang="en-US" altLang="zh-TW" sz="1800" i="1" dirty="0" err="1">
                <a:solidFill>
                  <a:schemeClr val="accent6"/>
                </a:solidFill>
              </a:rPr>
              <a:t>CHIP_syn.v</a:t>
            </a:r>
            <a:r>
              <a:rPr lang="en-US" altLang="zh-TW" sz="1800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sz="1800" i="1" dirty="0">
                <a:solidFill>
                  <a:schemeClr val="accent6"/>
                </a:solidFill>
              </a:rPr>
              <a:t>		</a:t>
            </a:r>
            <a:r>
              <a:rPr lang="en-US" altLang="zh-TW" sz="1800" i="1" dirty="0" err="1">
                <a:solidFill>
                  <a:schemeClr val="accent6"/>
                </a:solidFill>
              </a:rPr>
              <a:t>CHIP_syn.sdf</a:t>
            </a:r>
            <a:r>
              <a:rPr lang="en-US" altLang="zh-TW" sz="1800" i="1" dirty="0">
                <a:solidFill>
                  <a:schemeClr val="accent6"/>
                </a:solidFill>
              </a:rPr>
              <a:t>, </a:t>
            </a:r>
          </a:p>
          <a:p>
            <a:pPr marL="457200" lvl="1" indent="0">
              <a:buNone/>
              <a:defRPr/>
            </a:pPr>
            <a:r>
              <a:rPr lang="en-US" altLang="zh-TW" sz="1800" i="1" dirty="0">
                <a:solidFill>
                  <a:schemeClr val="accent6"/>
                </a:solidFill>
              </a:rPr>
              <a:t>		</a:t>
            </a:r>
            <a:r>
              <a:rPr lang="en-US" altLang="zh-TW" sz="1800" i="1" dirty="0" err="1">
                <a:solidFill>
                  <a:schemeClr val="accent6"/>
                </a:solidFill>
              </a:rPr>
              <a:t>CHIP_syn.ddc</a:t>
            </a:r>
            <a:endParaRPr lang="en-US" altLang="zh-TW" sz="1800" i="1" dirty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altLang="zh-TW" sz="2000" dirty="0"/>
              <a:t>Report: </a:t>
            </a:r>
            <a:r>
              <a:rPr lang="en-US" altLang="zh-TW" sz="1800" i="1" dirty="0">
                <a:solidFill>
                  <a:schemeClr val="accent6"/>
                </a:solidFill>
              </a:rPr>
              <a:t>report.pdf</a:t>
            </a:r>
            <a:endParaRPr lang="en-US" altLang="zh-TW" sz="1800" i="1" dirty="0"/>
          </a:p>
          <a:p>
            <a:pPr>
              <a:lnSpc>
                <a:spcPct val="150000"/>
              </a:lnSpc>
              <a:defRPr/>
            </a:pPr>
            <a:r>
              <a:rPr lang="en-US" altLang="zh-TW" sz="2000" dirty="0"/>
              <a:t>Compress all the files into one </a:t>
            </a:r>
            <a:r>
              <a:rPr lang="en-US" altLang="zh-TW" sz="2000" b="1" dirty="0"/>
              <a:t>ZIP</a:t>
            </a:r>
            <a:r>
              <a:rPr lang="en-US" altLang="zh-TW" sz="2000" dirty="0"/>
              <a:t> file</a:t>
            </a:r>
          </a:p>
          <a:p>
            <a:pPr lvl="1">
              <a:defRPr/>
            </a:pPr>
            <a:r>
              <a:rPr lang="en-US" altLang="zh-TW" sz="2000" dirty="0"/>
              <a:t>File name: DSD_HW3_</a:t>
            </a:r>
            <a:r>
              <a:rPr lang="zh-TW" altLang="en-US" sz="2000" dirty="0"/>
              <a:t>學號</a:t>
            </a:r>
            <a:r>
              <a:rPr lang="en-US" altLang="zh-TW" sz="2000" dirty="0"/>
              <a:t>.zip</a:t>
            </a:r>
          </a:p>
          <a:p>
            <a:pPr lvl="1">
              <a:defRPr/>
            </a:pPr>
            <a:r>
              <a:rPr lang="en-US" altLang="zh-TW" sz="2000" dirty="0"/>
              <a:t>EX: DSD_HW3_b06901001.zip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dirty="0"/>
              <a:t>Upload the file to </a:t>
            </a:r>
            <a:r>
              <a:rPr lang="en-US" altLang="zh-TW" sz="2000" dirty="0" err="1"/>
              <a:t>Ceiba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/>
              <a:t>Deadline: </a:t>
            </a:r>
            <a:r>
              <a:rPr lang="en-US" altLang="zh-TW" sz="2000" dirty="0">
                <a:solidFill>
                  <a:srgbClr val="FF0000"/>
                </a:solidFill>
              </a:rPr>
              <a:t>2021/04/29</a:t>
            </a:r>
            <a:r>
              <a:rPr lang="zh-TW" altLang="en-US" sz="2000" dirty="0">
                <a:solidFill>
                  <a:srgbClr val="FF0000"/>
                </a:solidFill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</a:rPr>
              <a:t>24:00   ※Late submission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is not allowed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DBB0942-24A8-4321-B745-47EEFAC9656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5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038" y="5461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Submission(2/2)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8" y="1196752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altLang="zh-TW" sz="2000" i="1" dirty="0"/>
              <a:t>DSD_HW3_</a:t>
            </a:r>
            <a:r>
              <a:rPr lang="zh-TW" altLang="en-US" sz="2000" i="1" dirty="0"/>
              <a:t>學號</a:t>
            </a:r>
            <a:r>
              <a:rPr lang="en-US" altLang="zh-TW" sz="2000" i="1" dirty="0"/>
              <a:t>/</a:t>
            </a:r>
            <a:endParaRPr lang="en-US" altLang="zh-TW" sz="2400" i="1" dirty="0"/>
          </a:p>
          <a:p>
            <a:pPr marL="0" indent="0">
              <a:buNone/>
              <a:defRPr/>
            </a:pPr>
            <a:r>
              <a:rPr lang="en-US" altLang="zh-TW" i="1" dirty="0"/>
              <a:t>		</a:t>
            </a:r>
            <a:r>
              <a:rPr lang="en-US" altLang="zh-TW" sz="1600" i="1" dirty="0"/>
              <a:t>MIPS/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chemeClr val="accent6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CHIP_syn.v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CHIP_syn.sdf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FF0000"/>
                </a:solidFill>
              </a:rPr>
              <a:t>			</a:t>
            </a:r>
            <a:r>
              <a:rPr lang="en-US" altLang="zh-TW" sz="1600" i="1" dirty="0" err="1">
                <a:solidFill>
                  <a:srgbClr val="FF0000"/>
                </a:solidFill>
              </a:rPr>
              <a:t>CHIP_syn.ddc</a:t>
            </a:r>
            <a:endParaRPr lang="en-US" altLang="zh-TW" sz="1600" i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/>
              <a:t>		</a:t>
            </a:r>
            <a:r>
              <a:rPr lang="en-US" altLang="zh-TW" sz="1600" i="1" dirty="0">
                <a:solidFill>
                  <a:srgbClr val="9797ED"/>
                </a:solidFill>
              </a:rPr>
              <a:t>RISCV/</a:t>
            </a:r>
            <a:r>
              <a:rPr lang="zh-TW" altLang="en-US" sz="1600" i="1" dirty="0">
                <a:solidFill>
                  <a:srgbClr val="9797ED"/>
                </a:solidFill>
              </a:rPr>
              <a:t> </a:t>
            </a:r>
            <a:r>
              <a:rPr lang="en-US" altLang="zh-TW" sz="1600" i="1" dirty="0">
                <a:solidFill>
                  <a:srgbClr val="9797ED"/>
                </a:solidFill>
              </a:rPr>
              <a:t>(Optional)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CHIP.v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CHIP_syn.v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CHIP_syn.sdf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</a:t>
            </a:r>
            <a:r>
              <a:rPr lang="en-US" altLang="zh-TW" sz="1600" i="1" dirty="0" err="1">
                <a:solidFill>
                  <a:srgbClr val="9797ED"/>
                </a:solidFill>
              </a:rPr>
              <a:t>CHIP_syn.ddc</a:t>
            </a:r>
            <a:endParaRPr lang="en-US" altLang="zh-TW" sz="1600" i="1" dirty="0">
              <a:solidFill>
                <a:srgbClr val="9797ED"/>
              </a:solidFill>
            </a:endParaRP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CHIP_RV32IC.v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CHIP_RV32IC_syn.v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CHIP_RV32IC_syn.sdf</a:t>
            </a:r>
          </a:p>
          <a:p>
            <a:pPr marL="0" indent="0">
              <a:buNone/>
              <a:defRPr/>
            </a:pPr>
            <a:r>
              <a:rPr lang="en-US" altLang="zh-TW" sz="1600" i="1" dirty="0">
                <a:solidFill>
                  <a:srgbClr val="9797ED"/>
                </a:solidFill>
              </a:rPr>
              <a:t>			CHIP_RV32IC_syn.ddc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1600" i="1" dirty="0"/>
              <a:t>       		report.pdf</a:t>
            </a:r>
            <a:endParaRPr lang="zh-TW" altLang="en-US" sz="2400" dirty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TW" sz="1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400" i="1" dirty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</a:rPr>
              <a:t>pp. </a:t>
            </a:r>
            <a:fld id="{DE89A053-9201-4884-A290-DD5692D45BAC}" type="slidenum">
              <a:rPr lang="en-US" altLang="zh-TW" sz="1400" smtClean="0">
                <a:latin typeface="Arial" panose="020B0604020202020204" pitchFamily="34" charset="0"/>
              </a:rPr>
              <a:pPr/>
              <a:t>24</a:t>
            </a:fld>
            <a:endParaRPr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MIPS processor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Any instruction set can be implemented in many different ways. </a:t>
            </a:r>
          </a:p>
          <a:p>
            <a:pPr lvl="1" eaLnBrk="1" hangingPunct="1"/>
            <a:r>
              <a:rPr lang="en-US" altLang="zh-TW"/>
              <a:t>— In a basic </a:t>
            </a:r>
            <a:r>
              <a:rPr lang="en-US" altLang="zh-TW">
                <a:solidFill>
                  <a:srgbClr val="FF0000"/>
                </a:solidFill>
              </a:rPr>
              <a:t>single-cycle</a:t>
            </a:r>
            <a:r>
              <a:rPr lang="en-US" altLang="zh-TW"/>
              <a:t> implementation all operations take the same amount of time—a single cycle.</a:t>
            </a:r>
          </a:p>
          <a:p>
            <a:pPr lvl="1" eaLnBrk="1" hangingPunct="1"/>
            <a:r>
              <a:rPr lang="en-US" altLang="zh-TW"/>
              <a:t>— A </a:t>
            </a:r>
            <a:r>
              <a:rPr lang="en-US" altLang="zh-TW">
                <a:solidFill>
                  <a:srgbClr val="FF0000"/>
                </a:solidFill>
              </a:rPr>
              <a:t>multicycle</a:t>
            </a:r>
            <a:r>
              <a:rPr lang="en-US" altLang="zh-TW"/>
              <a:t> implementation allows faster operations to take less time than slower ones, so overall performance can be increased.</a:t>
            </a:r>
          </a:p>
          <a:p>
            <a:pPr lvl="1" eaLnBrk="1" hangingPunct="1"/>
            <a:r>
              <a:rPr lang="en-US" altLang="zh-TW"/>
              <a:t>— Finally, </a:t>
            </a:r>
            <a:r>
              <a:rPr lang="en-US" altLang="zh-TW">
                <a:solidFill>
                  <a:srgbClr val="FF0000"/>
                </a:solidFill>
              </a:rPr>
              <a:t>pipelining</a:t>
            </a:r>
            <a:r>
              <a:rPr lang="en-US" altLang="zh-TW"/>
              <a:t> lets a processor overlap the execution of several instructions, potentially leading to big performance gains.(</a:t>
            </a:r>
            <a:r>
              <a:rPr lang="en-US" altLang="zh-TW">
                <a:solidFill>
                  <a:srgbClr val="0070C0"/>
                </a:solidFill>
              </a:rPr>
              <a:t>Final project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7698F0B9-C2A8-474C-882E-B737EBF6AA1C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0833930F-22DD-415A-BC63-F8FBB072D5D4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500188"/>
            <a:ext cx="76469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矩形 2"/>
          <p:cNvSpPr>
            <a:spLocks noChangeArrowheads="1"/>
          </p:cNvSpPr>
          <p:nvPr/>
        </p:nvSpPr>
        <p:spPr bwMode="auto">
          <a:xfrm>
            <a:off x="879475" y="3203575"/>
            <a:ext cx="1152525" cy="1079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8" name="矩形 5"/>
          <p:cNvSpPr>
            <a:spLocks noChangeArrowheads="1"/>
          </p:cNvSpPr>
          <p:nvPr/>
        </p:nvSpPr>
        <p:spPr bwMode="auto">
          <a:xfrm>
            <a:off x="6321425" y="3481388"/>
            <a:ext cx="1049338" cy="1079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Instruction fetching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The CPU is always in an infinite loop,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fetching instructions from memory and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executing them.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The program counter or PC register holds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the address of the current instruction.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MIPS instructions are each four bytes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 long, so the PC should be incremented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/>
              <a:t>   four to read the next instruction in sequence.</a:t>
            </a:r>
            <a:endParaRPr lang="zh-TW" altLang="en-US" sz="240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D931D66C-7ECC-4B07-B04D-1A32DD408BDD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857375"/>
            <a:ext cx="223043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Instruction Decode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Instruction Decode (ID) step reads the source register from the register file.</a:t>
            </a:r>
            <a:endParaRPr lang="zh-TW" altLang="en-US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9406EBFD-DFA3-4763-82F2-64B46E41A840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714625"/>
            <a:ext cx="80232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Execute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third step, Execute (EX), computes the effective memory address from the source register and the instruction’s constant field.</a:t>
            </a:r>
            <a:endParaRPr lang="zh-TW" altLang="en-US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07F06B4F-CF7B-43E2-8118-94A2482ED622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714625"/>
            <a:ext cx="77152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Memory (MEM) step involves reading the data memory, from the address computed by the ALU.</a:t>
            </a:r>
            <a:endParaRPr lang="zh-TW" altLang="en-US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A715695F-A858-47CB-A32A-82581876A6FE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57500"/>
            <a:ext cx="789146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Write Back </a:t>
            </a:r>
            <a:endParaRPr lang="zh-TW" altLang="en-US" dirty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Finally, in the Writeback (WB) step, the memory value is stored into the destination register</a:t>
            </a:r>
            <a:endParaRPr lang="zh-TW" altLang="en-US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0D310FC9-D4F7-44BC-92B8-CCA68C52C32F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857500"/>
            <a:ext cx="775811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VLSI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B0F0"/>
      </a:hlink>
      <a:folHlink>
        <a:srgbClr val="B2B2B2"/>
      </a:folHlink>
    </a:clrScheme>
    <a:fontScheme name="1_AVLSI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VL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VLS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20040220_CourseIntroduction</Template>
  <TotalTime>8960</TotalTime>
  <Words>1160</Words>
  <Application>Microsoft Office PowerPoint</Application>
  <PresentationFormat>如螢幕大小 (4:3)</PresentationFormat>
  <Paragraphs>184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1_AVLSI</vt:lpstr>
      <vt:lpstr>Homework 3 Hardware Implementation of Single Cycle MIPS</vt:lpstr>
      <vt:lpstr>PowerPoint 簡報</vt:lpstr>
      <vt:lpstr>MIPS processor</vt:lpstr>
      <vt:lpstr>Datapath</vt:lpstr>
      <vt:lpstr>Instruction fetching</vt:lpstr>
      <vt:lpstr>Instruction Decode</vt:lpstr>
      <vt:lpstr>Execute</vt:lpstr>
      <vt:lpstr>Memory</vt:lpstr>
      <vt:lpstr>Write Back </vt:lpstr>
      <vt:lpstr>Control Unit</vt:lpstr>
      <vt:lpstr>PowerPoint 簡報</vt:lpstr>
      <vt:lpstr>Problem Statement</vt:lpstr>
      <vt:lpstr>Block Diagram(1/2)</vt:lpstr>
      <vt:lpstr>Block Diagram(2/2)</vt:lpstr>
      <vt:lpstr>Testbench</vt:lpstr>
      <vt:lpstr>Clock/Reset/Register File</vt:lpstr>
      <vt:lpstr>Memory</vt:lpstr>
      <vt:lpstr>Memory Addressing</vt:lpstr>
      <vt:lpstr>Simulation &amp; Synthesis</vt:lpstr>
      <vt:lpstr>※Notice</vt:lpstr>
      <vt:lpstr>Grading Policy</vt:lpstr>
      <vt:lpstr>Report</vt:lpstr>
      <vt:lpstr>Submission(1/2)</vt:lpstr>
      <vt:lpstr>Submission(2/2)</vt:lpstr>
    </vt:vector>
  </TitlesOfParts>
  <Company>access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Hardware Implementation of Single Cycle MIPS</dc:title>
  <dc:creator>yuki</dc:creator>
  <cp:lastModifiedBy>bwinken</cp:lastModifiedBy>
  <cp:revision>621</cp:revision>
  <dcterms:created xsi:type="dcterms:W3CDTF">2003-05-21T10:59:19Z</dcterms:created>
  <dcterms:modified xsi:type="dcterms:W3CDTF">2021-04-07T07:18:09Z</dcterms:modified>
</cp:coreProperties>
</file>