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8" r:id="rId3"/>
    <p:sldMasterId id="2147483690" r:id="rId4"/>
  </p:sldMasterIdLst>
  <p:notesMasterIdLst>
    <p:notesMasterId r:id="rId16"/>
  </p:notesMasterIdLst>
  <p:handoutMasterIdLst>
    <p:handoutMasterId r:id="rId17"/>
  </p:handoutMasterIdLst>
  <p:sldIdLst>
    <p:sldId id="301" r:id="rId5"/>
    <p:sldId id="303" r:id="rId6"/>
    <p:sldId id="302" r:id="rId7"/>
    <p:sldId id="308" r:id="rId8"/>
    <p:sldId id="310" r:id="rId9"/>
    <p:sldId id="311" r:id="rId10"/>
    <p:sldId id="312" r:id="rId11"/>
    <p:sldId id="314" r:id="rId12"/>
    <p:sldId id="315" r:id="rId13"/>
    <p:sldId id="313" r:id="rId14"/>
    <p:sldId id="307" r:id="rId15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01" autoAdjust="0"/>
    <p:restoredTop sz="81536" autoAdjust="0"/>
  </p:normalViewPr>
  <p:slideViewPr>
    <p:cSldViewPr>
      <p:cViewPr varScale="1">
        <p:scale>
          <a:sx n="133" d="100"/>
          <a:sy n="133" d="100"/>
        </p:scale>
        <p:origin x="24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since </a:t>
            </a:r>
            <a:r>
              <a:rPr lang="en-US" altLang="zh-TW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miss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regarded as “</a:t>
            </a:r>
            <a:r>
              <a:rPr lang="en-US" altLang="zh-TW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miss then write hit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a write miss in write-through caches involve two successive stalls, while only one stall is needed in write-back caches.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1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67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其他地方都可以改，包含</a:t>
            </a:r>
            <a:r>
              <a:rPr lang="en-US" altLang="zh-TW" dirty="0"/>
              <a:t>write policy</a:t>
            </a:r>
            <a:r>
              <a:rPr lang="zh-TW" altLang="en-US" dirty="0"/>
              <a:t>、</a:t>
            </a:r>
            <a:r>
              <a:rPr lang="en-US" altLang="zh-TW" dirty="0"/>
              <a:t>placement policy</a:t>
            </a:r>
            <a:r>
              <a:rPr lang="zh-TW" altLang="en-US" dirty="0"/>
              <a:t>等等，鼓勵同學多想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2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tb_cache.v</a:t>
            </a:r>
            <a:r>
              <a:rPr lang="zh-TW" altLang="en-US" dirty="0"/>
              <a:t>並不包含計算</a:t>
            </a:r>
            <a:r>
              <a:rPr lang="en-US" altLang="zh-TW" dirty="0"/>
              <a:t>miss rate, execution cycles, stalled cycles</a:t>
            </a:r>
            <a:r>
              <a:rPr lang="zh-TW" altLang="en-US" dirty="0"/>
              <a:t>的功能，要請同學自己加入幾行</a:t>
            </a:r>
            <a:r>
              <a:rPr lang="en-US" altLang="zh-TW" dirty="0"/>
              <a:t>code</a:t>
            </a:r>
            <a:r>
              <a:rPr lang="zh-TW" altLang="en-US" dirty="0"/>
              <a:t>來計算</a:t>
            </a:r>
            <a:endParaRPr lang="en-US" altLang="zh-TW" dirty="0"/>
          </a:p>
          <a:p>
            <a:r>
              <a:rPr lang="zh-TW" altLang="en-US" dirty="0"/>
              <a:t>提示：條件主要看</a:t>
            </a:r>
            <a:r>
              <a:rPr lang="en-US" altLang="zh-TW" dirty="0" err="1"/>
              <a:t>proc_stall</a:t>
            </a:r>
            <a:r>
              <a:rPr lang="zh-TW" altLang="en-US" dirty="0"/>
              <a:t>升起降下並搭配當下在</a:t>
            </a:r>
            <a:r>
              <a:rPr lang="en-US" altLang="zh-TW" dirty="0"/>
              <a:t>read</a:t>
            </a:r>
            <a:r>
              <a:rPr lang="zh-TW" altLang="en-US" dirty="0"/>
              <a:t>或</a:t>
            </a:r>
            <a:r>
              <a:rPr lang="en-US" altLang="zh-TW" dirty="0"/>
              <a:t>write</a:t>
            </a:r>
            <a:r>
              <a:rPr lang="zh-TW" altLang="en-US" dirty="0"/>
              <a:t>應該並不難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67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121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2605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6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098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223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5055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987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598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591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677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43337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54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7682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70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60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6461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669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78788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1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0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59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9573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39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64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0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DSD</a:t>
            </a:r>
            <a:r>
              <a:rPr lang="zh-TW" altLang="en-US" dirty="0"/>
              <a:t> </a:t>
            </a:r>
            <a:r>
              <a:rPr lang="en-US" altLang="zh-TW" dirty="0"/>
              <a:t>HW4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/>
          <a:p>
            <a:r>
              <a:rPr lang="en-US" altLang="zh-TW" dirty="0"/>
              <a:t>Speaker: </a:t>
            </a:r>
            <a:r>
              <a:rPr lang="en-US" altLang="zh-CN" dirty="0"/>
              <a:t>Kane</a:t>
            </a:r>
            <a:endParaRPr lang="en-US" altLang="zh-TW" dirty="0"/>
          </a:p>
          <a:p>
            <a:r>
              <a:rPr lang="en-US" altLang="zh-TW" dirty="0"/>
              <a:t>Date:</a:t>
            </a:r>
            <a:r>
              <a:rPr lang="zh-TW" altLang="en-US" dirty="0"/>
              <a:t> </a:t>
            </a:r>
            <a:r>
              <a:rPr lang="en-US" altLang="zh-TW" dirty="0"/>
              <a:t>202</a:t>
            </a:r>
            <a:r>
              <a:rPr lang="en-US" altLang="zh-CN" dirty="0"/>
              <a:t>1</a:t>
            </a:r>
            <a:r>
              <a:rPr lang="en-US" altLang="zh-TW" dirty="0"/>
              <a:t>/05/</a:t>
            </a:r>
            <a:r>
              <a:rPr lang="en-US" altLang="zh-CN" dirty="0"/>
              <a:t>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325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 (30%)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Cycle time to pass the post-synthesis simulation</a:t>
            </a:r>
          </a:p>
          <a:p>
            <a:pPr lvl="1"/>
            <a:r>
              <a:rPr lang="en-US" altLang="zh-TW" dirty="0" err="1"/>
              <a:t>cache_syn.sdc</a:t>
            </a:r>
            <a:endParaRPr lang="en-US" altLang="zh-TW" dirty="0"/>
          </a:p>
          <a:p>
            <a:pPr lvl="1"/>
            <a:r>
              <a:rPr lang="en-US" altLang="zh-TW" dirty="0" err="1"/>
              <a:t>tb_cache.v</a:t>
            </a:r>
            <a:endParaRPr lang="en-US" altLang="zh-TW" dirty="0"/>
          </a:p>
          <a:p>
            <a:r>
              <a:rPr lang="en-US" altLang="zh-TW" b="1" dirty="0"/>
              <a:t>General Specification</a:t>
            </a:r>
          </a:p>
          <a:p>
            <a:pPr lvl="1"/>
            <a:r>
              <a:rPr lang="en-US" altLang="zh-TW" dirty="0"/>
              <a:t>Write policy</a:t>
            </a:r>
          </a:p>
          <a:p>
            <a:pPr lvl="1"/>
            <a:r>
              <a:rPr lang="en-US" altLang="zh-TW" dirty="0"/>
              <a:t>Placement Policy</a:t>
            </a:r>
          </a:p>
          <a:p>
            <a:r>
              <a:rPr lang="en-US" altLang="zh-TW" b="1" dirty="0"/>
              <a:t>Finite State Machine</a:t>
            </a:r>
          </a:p>
          <a:p>
            <a:r>
              <a:rPr lang="en-US" altLang="zh-TW" b="1" dirty="0"/>
              <a:t>Performance</a:t>
            </a:r>
          </a:p>
          <a:p>
            <a:pPr lvl="1"/>
            <a:r>
              <a:rPr lang="en-US" altLang="zh-TW" dirty="0"/>
              <a:t>Read/Write miss rate</a:t>
            </a:r>
          </a:p>
          <a:p>
            <a:pPr lvl="1"/>
            <a:r>
              <a:rPr lang="en-US" altLang="zh-TW" dirty="0"/>
              <a:t>Execution cycles</a:t>
            </a:r>
          </a:p>
          <a:p>
            <a:pPr lvl="1"/>
            <a:r>
              <a:rPr lang="en-US" altLang="zh-TW" dirty="0"/>
              <a:t>Stalled cycles</a:t>
            </a:r>
          </a:p>
          <a:p>
            <a:r>
              <a:rPr lang="en-US" altLang="zh-TW" b="1" dirty="0"/>
              <a:t>Comparison of the two architectures and their results</a:t>
            </a:r>
          </a:p>
        </p:txBody>
      </p:sp>
    </p:spTree>
    <p:extLst>
      <p:ext uri="{BB962C8B-B14F-4D97-AF65-F5344CB8AC3E}">
        <p14:creationId xmlns:p14="http://schemas.microsoft.com/office/powerpoint/2010/main" val="66726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 the submission requirement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Deadline: 202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TW" b="1" dirty="0">
                <a:solidFill>
                  <a:srgbClr val="FF0000"/>
                </a:solidFill>
              </a:rPr>
              <a:t>/05/2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TW" b="1" dirty="0">
                <a:solidFill>
                  <a:srgbClr val="FF0000"/>
                </a:solidFill>
              </a:rPr>
              <a:t> 23:59</a:t>
            </a:r>
          </a:p>
          <a:p>
            <a:r>
              <a:rPr lang="en-US" altLang="zh-TW" dirty="0"/>
              <a:t>Late submission penalty: 20% off per day</a:t>
            </a:r>
          </a:p>
        </p:txBody>
      </p:sp>
    </p:spTree>
    <p:extLst>
      <p:ext uri="{BB962C8B-B14F-4D97-AF65-F5344CB8AC3E}">
        <p14:creationId xmlns:p14="http://schemas.microsoft.com/office/powerpoint/2010/main" val="239079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Cache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two architectures</a:t>
            </a:r>
          </a:p>
          <a:p>
            <a:pPr lvl="1"/>
            <a:r>
              <a:rPr lang="en-US" altLang="zh-TW" b="1" dirty="0"/>
              <a:t>Direct-mapped</a:t>
            </a:r>
          </a:p>
          <a:p>
            <a:pPr lvl="1"/>
            <a:r>
              <a:rPr lang="en-US" altLang="zh-TW" b="1" dirty="0"/>
              <a:t>Two-way associative</a:t>
            </a:r>
          </a:p>
          <a:p>
            <a:r>
              <a:rPr lang="en-US" altLang="zh-TW" b="1" dirty="0"/>
              <a:t>8 blocks with 4 words in each block</a:t>
            </a:r>
          </a:p>
          <a:p>
            <a:r>
              <a:rPr lang="en-US" altLang="zh-TW" dirty="0"/>
              <a:t>Write-through &amp; write back are both available write policies</a:t>
            </a:r>
          </a:p>
          <a:p>
            <a:r>
              <a:rPr lang="en-US" altLang="zh-TW" dirty="0"/>
              <a:t>Least Recently Used (LRU) &amp; Least Frequently Used (LFU) are both available placement policies</a:t>
            </a: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29" y="4063287"/>
            <a:ext cx="5185941" cy="2397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02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Interface of The Cache Unit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02" y="2115616"/>
            <a:ext cx="7093396" cy="3922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533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500" y="753008"/>
            <a:ext cx="8763000" cy="762000"/>
          </a:xfrm>
        </p:spPr>
        <p:txBody>
          <a:bodyPr/>
          <a:lstStyle/>
          <a:p>
            <a:r>
              <a:rPr lang="en-US" altLang="zh-TW" dirty="0"/>
              <a:t>I/O Specification of The Processor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"/>
          <a:stretch/>
        </p:blipFill>
        <p:spPr>
          <a:xfrm>
            <a:off x="804862" y="2307915"/>
            <a:ext cx="7534275" cy="35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7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500" y="753008"/>
            <a:ext cx="8763000" cy="762000"/>
          </a:xfrm>
        </p:spPr>
        <p:txBody>
          <a:bodyPr/>
          <a:lstStyle/>
          <a:p>
            <a:r>
              <a:rPr lang="en-US" altLang="zh-TW" dirty="0"/>
              <a:t>I/O Specification of The Memory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2505075"/>
            <a:ext cx="73437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500" y="753008"/>
            <a:ext cx="8763000" cy="762000"/>
          </a:xfrm>
        </p:spPr>
        <p:txBody>
          <a:bodyPr/>
          <a:lstStyle/>
          <a:p>
            <a:r>
              <a:rPr lang="en-US" altLang="zh-TW" dirty="0"/>
              <a:t>Timing Diagram of The Memory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1"/>
          <a:stretch/>
        </p:blipFill>
        <p:spPr>
          <a:xfrm>
            <a:off x="2076450" y="1533537"/>
            <a:ext cx="4991100" cy="50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the cache needs to access data from the memory and then wait for several cycles, the </a:t>
            </a:r>
            <a:r>
              <a:rPr lang="en-US" altLang="zh-TW" i="1" dirty="0" err="1"/>
              <a:t>proc_stall</a:t>
            </a:r>
            <a:r>
              <a:rPr lang="en-US" altLang="zh-TW" dirty="0"/>
              <a:t> signal should be set high to stall the processor.</a:t>
            </a:r>
          </a:p>
          <a:p>
            <a:r>
              <a:rPr lang="en-US" altLang="zh-TW" dirty="0"/>
              <a:t>Two possible cases where a stall is necessary</a:t>
            </a:r>
          </a:p>
          <a:p>
            <a:pPr lvl="1"/>
            <a:r>
              <a:rPr lang="en-US" altLang="zh-TW" b="1" dirty="0"/>
              <a:t>Read miss </a:t>
            </a:r>
            <a:r>
              <a:rPr lang="en-US" altLang="zh-TW" dirty="0"/>
              <a:t>in both write-through and write-back caches</a:t>
            </a:r>
            <a:endParaRPr lang="en-US" altLang="zh-TW" b="1" dirty="0"/>
          </a:p>
          <a:p>
            <a:pPr lvl="1"/>
            <a:r>
              <a:rPr lang="en-US" altLang="zh-TW" b="1" dirty="0"/>
              <a:t>Write hit </a:t>
            </a:r>
            <a:r>
              <a:rPr lang="en-US" altLang="zh-TW" dirty="0"/>
              <a:t>in only write through caches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46653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Cache Design (35% Each)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Evaluation is only based on the given </a:t>
            </a:r>
            <a:r>
              <a:rPr lang="en-US" altLang="zh-TW" b="1" dirty="0" err="1"/>
              <a:t>testbench</a:t>
            </a:r>
            <a:r>
              <a:rPr lang="en-US" altLang="zh-TW" b="1" dirty="0"/>
              <a:t> “</a:t>
            </a:r>
            <a:r>
              <a:rPr lang="en-US" altLang="zh-TW" b="1" dirty="0" err="1"/>
              <a:t>tb_cache.v</a:t>
            </a:r>
            <a:r>
              <a:rPr lang="en-US" altLang="zh-TW" b="1" dirty="0"/>
              <a:t>”</a:t>
            </a:r>
          </a:p>
          <a:p>
            <a:r>
              <a:rPr lang="en-US" altLang="zh-TW" b="1" dirty="0"/>
              <a:t>RTL Simulation (20%)</a:t>
            </a:r>
          </a:p>
          <a:p>
            <a:r>
              <a:rPr lang="en-US" altLang="zh-TW" b="1" dirty="0"/>
              <a:t>Synthesis</a:t>
            </a:r>
          </a:p>
          <a:p>
            <a:pPr lvl="1"/>
            <a:r>
              <a:rPr lang="en-US" altLang="zh-TW" dirty="0"/>
              <a:t>No latches</a:t>
            </a:r>
          </a:p>
          <a:p>
            <a:pPr lvl="1"/>
            <a:r>
              <a:rPr lang="en-US" altLang="zh-TW" dirty="0"/>
              <a:t>No negative endpoint slack</a:t>
            </a:r>
          </a:p>
          <a:p>
            <a:pPr lvl="1"/>
            <a:r>
              <a:rPr lang="en-US" altLang="zh-TW" dirty="0"/>
              <a:t>No timing violations</a:t>
            </a:r>
          </a:p>
          <a:p>
            <a:r>
              <a:rPr lang="en-US" altLang="zh-TW" b="1" dirty="0"/>
              <a:t>Gate-level Simulation (15%)</a:t>
            </a:r>
          </a:p>
          <a:p>
            <a:pPr lvl="1"/>
            <a:r>
              <a:rPr lang="en-US" altLang="zh-TW" dirty="0"/>
              <a:t>10% partial points if you pass the gate-level simulation with timing violations or negative endpoint slacks</a:t>
            </a:r>
          </a:p>
          <a:p>
            <a:pPr lvl="1"/>
            <a:r>
              <a:rPr lang="en-US" altLang="zh-TW" dirty="0"/>
              <a:t>Still need to pass the RTL simulation and no inferred latches</a:t>
            </a:r>
          </a:p>
          <a:p>
            <a:r>
              <a:rPr lang="en-US" altLang="zh-TW" b="1" dirty="0"/>
              <a:t>Performance is not part of the grading criteria</a:t>
            </a:r>
          </a:p>
          <a:p>
            <a:pPr lvl="1"/>
            <a:r>
              <a:rPr lang="en-US" altLang="zh-TW" dirty="0"/>
              <a:t>Specify your cycle time in the report</a:t>
            </a:r>
          </a:p>
          <a:p>
            <a:pPr lvl="1"/>
            <a:r>
              <a:rPr lang="en-US" altLang="zh-TW" dirty="0"/>
              <a:t>Still encouraged to optimize it for your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48754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 (Up to 10%)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If your cache units are implemented with other skills that enhance the performance significantly</a:t>
            </a:r>
          </a:p>
          <a:p>
            <a:r>
              <a:rPr lang="en-US" altLang="zh-TW" b="1" dirty="0"/>
              <a:t>Describe your methods or architectures in detail in the report</a:t>
            </a:r>
          </a:p>
          <a:p>
            <a:r>
              <a:rPr lang="en-US" altLang="zh-TW" b="1" dirty="0"/>
              <a:t>Regulations</a:t>
            </a:r>
          </a:p>
          <a:p>
            <a:pPr lvl="1"/>
            <a:r>
              <a:rPr lang="en-US" altLang="zh-TW" dirty="0"/>
              <a:t>direct-mapped &amp; two-way associative</a:t>
            </a:r>
          </a:p>
          <a:p>
            <a:pPr lvl="1"/>
            <a:r>
              <a:rPr lang="en-US" altLang="zh-TW" dirty="0"/>
              <a:t>8 blocks with 4 words each</a:t>
            </a:r>
          </a:p>
        </p:txBody>
      </p:sp>
    </p:spTree>
    <p:extLst>
      <p:ext uri="{BB962C8B-B14F-4D97-AF65-F5344CB8AC3E}">
        <p14:creationId xmlns:p14="http://schemas.microsoft.com/office/powerpoint/2010/main" val="4091611903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1722</TotalTime>
  <Words>445</Words>
  <Application>Microsoft Office PowerPoint</Application>
  <PresentationFormat>如螢幕大小 (4:3)</PresentationFormat>
  <Paragraphs>63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標楷體</vt:lpstr>
      <vt:lpstr>新細明體</vt:lpstr>
      <vt:lpstr>Arial</vt:lpstr>
      <vt:lpstr>Arial Black</vt:lpstr>
      <vt:lpstr>Calibri</vt:lpstr>
      <vt:lpstr>Symbol</vt:lpstr>
      <vt:lpstr>Tahoma</vt:lpstr>
      <vt:lpstr>Wingdings</vt:lpstr>
      <vt:lpstr>20140724_James_IC Training Final Project_v2</vt:lpstr>
      <vt:lpstr>1_Access Lab</vt:lpstr>
      <vt:lpstr>2_Access Lab</vt:lpstr>
      <vt:lpstr>1_Blends</vt:lpstr>
      <vt:lpstr>DSD HW4</vt:lpstr>
      <vt:lpstr>Cache Specification</vt:lpstr>
      <vt:lpstr>I/O Interface of The Cache Unit</vt:lpstr>
      <vt:lpstr>I/O Specification of The Processor Interface</vt:lpstr>
      <vt:lpstr>I/O Specification of The Memory Interface</vt:lpstr>
      <vt:lpstr>Timing Diagram of The Memory Interface</vt:lpstr>
      <vt:lpstr>Stall</vt:lpstr>
      <vt:lpstr>Cache Design (35% Each)</vt:lpstr>
      <vt:lpstr>Bonus (Up to 10%)</vt:lpstr>
      <vt:lpstr>Report (30%)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bwinken</cp:lastModifiedBy>
  <cp:revision>115</cp:revision>
  <cp:lastPrinted>2014-07-17T05:39:02Z</cp:lastPrinted>
  <dcterms:created xsi:type="dcterms:W3CDTF">2014-07-23T04:37:50Z</dcterms:created>
  <dcterms:modified xsi:type="dcterms:W3CDTF">2021-05-05T05:16:18Z</dcterms:modified>
</cp:coreProperties>
</file>