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notesMasterIdLst>
    <p:notesMasterId r:id="rId12"/>
  </p:notes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4"/>
  </p:normalViewPr>
  <p:slideViewPr>
    <p:cSldViewPr snapToGrid="0" snapToObjects="1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0C7D66-A621-7449-B956-AC07D14AE601}" type="datetimeFigureOut">
              <a:rPr lang="en-US" smtClean="0"/>
              <a:t>7/8/22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993DD7-F863-4C4C-B85C-B108E5345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25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Casual members are in blue and members are in red</a:t>
            </a:r>
          </a:p>
          <a:p>
            <a:r>
              <a:rPr lang="en-US" dirty="0"/>
              <a:t>X axis is the weekday and y axis is the number of rides per day</a:t>
            </a:r>
          </a:p>
          <a:p>
            <a:r>
              <a:rPr lang="en-US" dirty="0"/>
              <a:t>We can see how there is a slight increase in the number of rides in casual riders as the weekday approaches Saturday</a:t>
            </a:r>
          </a:p>
          <a:p>
            <a:r>
              <a:rPr lang="en-US" dirty="0"/>
              <a:t>We can see how the number of rides for member riders increases from Monday and reaches a peak on Wednesday and then begins decreasing until </a:t>
            </a:r>
            <a:r>
              <a:rPr lang="en-US" dirty="0" err="1"/>
              <a:t>sunday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93DD7-F863-4C4C-B85C-B108E5345D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300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the x axis we have the weekday and on the y axis we have the average duration per day</a:t>
            </a:r>
          </a:p>
          <a:p>
            <a:r>
              <a:rPr lang="en-US" dirty="0"/>
              <a:t>We have casual riders in red and members in blue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93DD7-F863-4C4C-B85C-B108E5345D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960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7/8/22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81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448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137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480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68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046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22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38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45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54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7/8/22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25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10C051-1916-D3D7-4B3A-442DACF6BCC4}"/>
              </a:ext>
            </a:extLst>
          </p:cNvPr>
          <p:cNvSpPr txBox="1"/>
          <p:nvPr/>
        </p:nvSpPr>
        <p:spPr>
          <a:xfrm>
            <a:off x="1816768" y="1239253"/>
            <a:ext cx="85063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Finding the Difference Between Casual Riders and Member Riders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BC4BB2-5391-6165-F9AE-64464E898AD9}"/>
              </a:ext>
            </a:extLst>
          </p:cNvPr>
          <p:cNvSpPr txBox="1"/>
          <p:nvPr/>
        </p:nvSpPr>
        <p:spPr>
          <a:xfrm>
            <a:off x="3340767" y="3848640"/>
            <a:ext cx="510139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/>
              <a:t>Cyclistic</a:t>
            </a:r>
            <a:endParaRPr lang="en-US" sz="4400" dirty="0"/>
          </a:p>
          <a:p>
            <a:pPr algn="ctr"/>
            <a:r>
              <a:rPr lang="en-US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July 5</a:t>
            </a:r>
          </a:p>
        </p:txBody>
      </p:sp>
    </p:spTree>
    <p:extLst>
      <p:ext uri="{BB962C8B-B14F-4D97-AF65-F5344CB8AC3E}">
        <p14:creationId xmlns:p14="http://schemas.microsoft.com/office/powerpoint/2010/main" val="322669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5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Yellow question mark">
            <a:extLst>
              <a:ext uri="{FF2B5EF4-FFF2-40B4-BE49-F238E27FC236}">
                <a16:creationId xmlns:a16="http://schemas.microsoft.com/office/drawing/2014/main" id="{A94FCC22-09A0-C5F6-170A-AEAE14E990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-1" b="6244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F23DAFF7-4C98-4E0E-8986-198D54B6C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0" y="0"/>
            <a:ext cx="6858000" cy="6858000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DBB28F-B594-623A-2EF9-9CC2FFE2CDD7}"/>
              </a:ext>
            </a:extLst>
          </p:cNvPr>
          <p:cNvSpPr txBox="1"/>
          <p:nvPr/>
        </p:nvSpPr>
        <p:spPr>
          <a:xfrm>
            <a:off x="1005654" y="565846"/>
            <a:ext cx="4958128" cy="37551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</a:t>
            </a:r>
          </a:p>
        </p:txBody>
      </p:sp>
      <p:grpSp>
        <p:nvGrpSpPr>
          <p:cNvPr id="40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49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50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0383768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9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21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23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7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31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32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33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153" name="Rectangle 35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4" name="Rectangle 37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55" name="Top Left">
            <a:extLst>
              <a:ext uri="{FF2B5EF4-FFF2-40B4-BE49-F238E27FC236}">
                <a16:creationId xmlns:a16="http://schemas.microsoft.com/office/drawing/2014/main" id="{9C6A6A21-4C17-4D70-902F-429763934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56" name="Freeform: Shape 40">
              <a:extLst>
                <a:ext uri="{FF2B5EF4-FFF2-40B4-BE49-F238E27FC236}">
                  <a16:creationId xmlns:a16="http://schemas.microsoft.com/office/drawing/2014/main" id="{9680322C-01BD-4DDE-8667-A1C82E341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7" name="Freeform: Shape 41">
              <a:extLst>
                <a:ext uri="{FF2B5EF4-FFF2-40B4-BE49-F238E27FC236}">
                  <a16:creationId xmlns:a16="http://schemas.microsoft.com/office/drawing/2014/main" id="{00CD4D67-14DF-4C2D-B42C-0532C55AC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42">
              <a:extLst>
                <a:ext uri="{FF2B5EF4-FFF2-40B4-BE49-F238E27FC236}">
                  <a16:creationId xmlns:a16="http://schemas.microsoft.com/office/drawing/2014/main" id="{4A40E032-134E-4905-9B38-5C5D53B86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43">
              <a:extLst>
                <a:ext uri="{FF2B5EF4-FFF2-40B4-BE49-F238E27FC236}">
                  <a16:creationId xmlns:a16="http://schemas.microsoft.com/office/drawing/2014/main" id="{25DAE0B8-3872-45CE-8EF9-412CDEC3C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44">
              <a:extLst>
                <a:ext uri="{FF2B5EF4-FFF2-40B4-BE49-F238E27FC236}">
                  <a16:creationId xmlns:a16="http://schemas.microsoft.com/office/drawing/2014/main" id="{33FDCF74-E06B-4837-A10F-033EE637D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45">
              <a:extLst>
                <a:ext uri="{FF2B5EF4-FFF2-40B4-BE49-F238E27FC236}">
                  <a16:creationId xmlns:a16="http://schemas.microsoft.com/office/drawing/2014/main" id="{74BADACF-06C7-4B5D-A714-089786B51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46">
              <a:extLst>
                <a:ext uri="{FF2B5EF4-FFF2-40B4-BE49-F238E27FC236}">
                  <a16:creationId xmlns:a16="http://schemas.microsoft.com/office/drawing/2014/main" id="{52BFF042-59B9-4F74-8514-96C43FB8B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47">
              <a:extLst>
                <a:ext uri="{FF2B5EF4-FFF2-40B4-BE49-F238E27FC236}">
                  <a16:creationId xmlns:a16="http://schemas.microsoft.com/office/drawing/2014/main" id="{370FECA2-981E-4045-81E5-F5F6C72DE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4017FB5-7E61-7E9A-B340-924D34471E34}"/>
              </a:ext>
            </a:extLst>
          </p:cNvPr>
          <p:cNvSpPr txBox="1"/>
          <p:nvPr/>
        </p:nvSpPr>
        <p:spPr>
          <a:xfrm>
            <a:off x="1198182" y="559813"/>
            <a:ext cx="5605358" cy="166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FF8381-2213-410F-09CB-573A62906094}"/>
              </a:ext>
            </a:extLst>
          </p:cNvPr>
          <p:cNvSpPr txBox="1"/>
          <p:nvPr/>
        </p:nvSpPr>
        <p:spPr>
          <a:xfrm>
            <a:off x="1185754" y="2384474"/>
            <a:ext cx="6346013" cy="3728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  <a:buFont typeface="Avenir Next LT Pro" panose="020B0504020202020204" pitchFamily="34" charset="0"/>
              <a:buChar char="+"/>
            </a:pPr>
            <a:r>
              <a:rPr lang="en-US" sz="2800" dirty="0">
                <a:solidFill>
                  <a:schemeClr val="tx2"/>
                </a:solidFill>
              </a:rPr>
              <a:t>Introduction (4min)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  <a:buFont typeface="Avenir Next LT Pro" panose="020B0504020202020204" pitchFamily="34" charset="0"/>
              <a:buChar char="+"/>
            </a:pPr>
            <a:r>
              <a:rPr lang="en-US" sz="2800" dirty="0">
                <a:solidFill>
                  <a:schemeClr val="tx2"/>
                </a:solidFill>
              </a:rPr>
              <a:t>Project Overview and Goals (5 min)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  <a:buFont typeface="Avenir Next LT Pro" panose="020B0504020202020204" pitchFamily="34" charset="0"/>
              <a:buChar char="+"/>
            </a:pPr>
            <a:r>
              <a:rPr lang="en-US" sz="2800" dirty="0">
                <a:solidFill>
                  <a:schemeClr val="tx2"/>
                </a:solidFill>
              </a:rPr>
              <a:t>Data Analysis (10 min)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  <a:buFont typeface="Avenir Next LT Pro" panose="020B0504020202020204" pitchFamily="34" charset="0"/>
              <a:buChar char="+"/>
            </a:pPr>
            <a:r>
              <a:rPr lang="en-US" sz="2800" dirty="0">
                <a:solidFill>
                  <a:schemeClr val="tx2"/>
                </a:solidFill>
              </a:rPr>
              <a:t>Recommendations (3 min)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  <a:buFont typeface="Avenir Next LT Pro" panose="020B0504020202020204" pitchFamily="34" charset="0"/>
              <a:buChar char="+"/>
            </a:pPr>
            <a:r>
              <a:rPr lang="en-US" sz="2800" dirty="0">
                <a:solidFill>
                  <a:schemeClr val="tx2"/>
                </a:solidFill>
              </a:rPr>
              <a:t>Actionable Steps (3 min)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25FE70-9D32-4737-2E36-2661117E22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332" r="6252"/>
          <a:stretch/>
        </p:blipFill>
        <p:spPr>
          <a:xfrm>
            <a:off x="7188594" y="10"/>
            <a:ext cx="5003406" cy="6857990"/>
          </a:xfrm>
          <a:prstGeom prst="rect">
            <a:avLst/>
          </a:prstGeom>
        </p:spPr>
      </p:pic>
      <p:grpSp>
        <p:nvGrpSpPr>
          <p:cNvPr id="164" name="Bottom Right">
            <a:extLst>
              <a:ext uri="{FF2B5EF4-FFF2-40B4-BE49-F238E27FC236}">
                <a16:creationId xmlns:a16="http://schemas.microsoft.com/office/drawing/2014/main" id="{741948F9-C525-410D-9F0C-63EA1E0F39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165" name="Graphic 157">
              <a:extLst>
                <a:ext uri="{FF2B5EF4-FFF2-40B4-BE49-F238E27FC236}">
                  <a16:creationId xmlns:a16="http://schemas.microsoft.com/office/drawing/2014/main" id="{59C11362-4204-47B3-85DC-7A22A1E30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66" name="Freeform: Shape 52">
                <a:extLst>
                  <a:ext uri="{FF2B5EF4-FFF2-40B4-BE49-F238E27FC236}">
                    <a16:creationId xmlns:a16="http://schemas.microsoft.com/office/drawing/2014/main" id="{DFD42FE5-B58A-4613-8A3B-D0120D21B6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53">
                <a:extLst>
                  <a:ext uri="{FF2B5EF4-FFF2-40B4-BE49-F238E27FC236}">
                    <a16:creationId xmlns:a16="http://schemas.microsoft.com/office/drawing/2014/main" id="{5A861743-3DF1-47A2-8CFF-99A470A9DC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54">
                <a:extLst>
                  <a:ext uri="{FF2B5EF4-FFF2-40B4-BE49-F238E27FC236}">
                    <a16:creationId xmlns:a16="http://schemas.microsoft.com/office/drawing/2014/main" id="{9F3A9B8B-EB41-4F45-8831-A7B5D41E05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55">
                <a:extLst>
                  <a:ext uri="{FF2B5EF4-FFF2-40B4-BE49-F238E27FC236}">
                    <a16:creationId xmlns:a16="http://schemas.microsoft.com/office/drawing/2014/main" id="{D659F99D-ACED-471C-8BAC-73C596DDA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56">
                <a:extLst>
                  <a:ext uri="{FF2B5EF4-FFF2-40B4-BE49-F238E27FC236}">
                    <a16:creationId xmlns:a16="http://schemas.microsoft.com/office/drawing/2014/main" id="{AC603F71-A3F3-49F0-A292-573F37EB67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57">
                <a:extLst>
                  <a:ext uri="{FF2B5EF4-FFF2-40B4-BE49-F238E27FC236}">
                    <a16:creationId xmlns:a16="http://schemas.microsoft.com/office/drawing/2014/main" id="{FB6F9021-2B6B-4252-AC9D-30C1A2C98D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58">
                <a:extLst>
                  <a:ext uri="{FF2B5EF4-FFF2-40B4-BE49-F238E27FC236}">
                    <a16:creationId xmlns:a16="http://schemas.microsoft.com/office/drawing/2014/main" id="{7875012E-B86B-411F-B93B-A69ED6D20B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73" name="Freeform: Shape 51">
              <a:extLst>
                <a:ext uri="{FF2B5EF4-FFF2-40B4-BE49-F238E27FC236}">
                  <a16:creationId xmlns:a16="http://schemas.microsoft.com/office/drawing/2014/main" id="{FFB9C5D7-2BF3-4748-9582-FF22361FA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9906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06C857-1D4D-0250-F410-2065EB60A4FC}"/>
              </a:ext>
            </a:extLst>
          </p:cNvPr>
          <p:cNvSpPr txBox="1"/>
          <p:nvPr/>
        </p:nvSpPr>
        <p:spPr>
          <a:xfrm>
            <a:off x="2384258" y="2151727"/>
            <a:ext cx="74234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Member riders bring more profit compared to casual riders. The aim of this project was to determine what is the difference between casual and member riders.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49F6CF-2320-4F90-D542-4E09AE2D50C2}"/>
              </a:ext>
            </a:extLst>
          </p:cNvPr>
          <p:cNvSpPr txBox="1"/>
          <p:nvPr/>
        </p:nvSpPr>
        <p:spPr>
          <a:xfrm>
            <a:off x="4814887" y="314326"/>
            <a:ext cx="34147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Purpose</a:t>
            </a:r>
          </a:p>
        </p:txBody>
      </p:sp>
    </p:spTree>
    <p:extLst>
      <p:ext uri="{BB962C8B-B14F-4D97-AF65-F5344CB8AC3E}">
        <p14:creationId xmlns:p14="http://schemas.microsoft.com/office/powerpoint/2010/main" val="739932201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5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8" name="Top left">
            <a:extLst>
              <a:ext uri="{FF2B5EF4-FFF2-40B4-BE49-F238E27FC236}">
                <a16:creationId xmlns:a16="http://schemas.microsoft.com/office/drawing/2014/main" id="{5089F41F-380F-4E05-9A56-4C8F456E8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A95964E-B60E-42AA-AAF3-91A4345B39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C9A41BA-B255-49A5-9A9C-46B951135C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5076F12-9630-46F2-ADAF-617D35489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1DD2B33-B10F-441B-A5DE-95F578BE7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1C0380C-3C12-4AD4-A59D-9F4A5B527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012F9BC-0D26-4714-96A0-BB74332F9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0BDD384-5C35-40DD-81BD-260F7CD7C9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9813DFC-2118-4F9F-B162-1DD0A32B4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B1AFF52-B902-D2F2-9B33-3DE9574E6CD5}"/>
              </a:ext>
            </a:extLst>
          </p:cNvPr>
          <p:cNvSpPr txBox="1"/>
          <p:nvPr/>
        </p:nvSpPr>
        <p:spPr>
          <a:xfrm>
            <a:off x="1185756" y="2384474"/>
            <a:ext cx="4814102" cy="1597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  <a:buFont typeface="Avenir Next LT Pro" panose="020B0504020202020204" pitchFamily="34" charset="0"/>
              <a:buChar char="+"/>
            </a:pPr>
            <a:r>
              <a:rPr lang="en-US" dirty="0">
                <a:solidFill>
                  <a:schemeClr val="tx2"/>
                </a:solidFill>
              </a:rPr>
              <a:t>The number of rides per member is greater than casual members during the weekday.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77C0E9-13CC-2D90-CCDF-D841499BE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998" y="1098552"/>
            <a:ext cx="4817466" cy="4660896"/>
          </a:xfrm>
          <a:prstGeom prst="rect">
            <a:avLst/>
          </a:prstGeom>
        </p:spPr>
      </p:pic>
      <p:grpSp>
        <p:nvGrpSpPr>
          <p:cNvPr id="48" name="Bottom Right">
            <a:extLst>
              <a:ext uri="{FF2B5EF4-FFF2-40B4-BE49-F238E27FC236}">
                <a16:creationId xmlns:a16="http://schemas.microsoft.com/office/drawing/2014/main" id="{FF8C87E7-85A6-4119-B524-84AA9C0AA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795C3BD-3FC3-4E1B-AD87-32CDB6EEC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50" name="Graphic 157">
              <a:extLst>
                <a:ext uri="{FF2B5EF4-FFF2-40B4-BE49-F238E27FC236}">
                  <a16:creationId xmlns:a16="http://schemas.microsoft.com/office/drawing/2014/main" id="{48C556CD-2C4A-474F-9FF7-77BBE788F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15ADB469-31B7-4DEF-BB35-B16F50DBE8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5B70D859-00C6-4B2A-934C-68F32BA7C5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8AC0917A-2A49-4846-9772-79EEA1C994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4DD6C017-B6D4-4DDE-90B4-DBA925B489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330A4B39-910B-4EB2-997D-208FB20D15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05DCA9C3-2763-4D68-BBAE-82D1DA0E9E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756A41BA-B004-4C26-806A-B2AAA1E285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60C5622-37F7-4A22-A941-BAAFD864F9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A383151B-F450-C090-DC60-CC73F240567E}"/>
              </a:ext>
            </a:extLst>
          </p:cNvPr>
          <p:cNvSpPr txBox="1"/>
          <p:nvPr/>
        </p:nvSpPr>
        <p:spPr>
          <a:xfrm>
            <a:off x="1114597" y="3986178"/>
            <a:ext cx="6106026" cy="678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  <a:buFont typeface="Avenir Next LT Pro" panose="020B0504020202020204" pitchFamily="34" charset="0"/>
              <a:buChar char="+"/>
            </a:pPr>
            <a:r>
              <a:rPr lang="en-US" dirty="0">
                <a:solidFill>
                  <a:schemeClr val="tx2"/>
                </a:solidFill>
              </a:rPr>
              <a:t>There seems to be a minimal difference during the weekend.</a:t>
            </a:r>
          </a:p>
        </p:txBody>
      </p:sp>
    </p:spTree>
    <p:extLst>
      <p:ext uri="{BB962C8B-B14F-4D97-AF65-F5344CB8AC3E}">
        <p14:creationId xmlns:p14="http://schemas.microsoft.com/office/powerpoint/2010/main" val="31974142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7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9" name="Top left">
            <a:extLst>
              <a:ext uri="{FF2B5EF4-FFF2-40B4-BE49-F238E27FC236}">
                <a16:creationId xmlns:a16="http://schemas.microsoft.com/office/drawing/2014/main" id="{34B438D8-EF7C-445C-8B7F-953BEB1BC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FE087E2-E4B7-42FA-A441-7EDEE41B0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61B2EF2-665F-429A-9CFB-08C14FAC9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B0B1C71-6C49-4F64-8859-9CC59D7D9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6BBF9FA-27D4-45DF-8D9C-623EA4106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0F2F0D01-71CB-4693-A192-5BA045A5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740E1FB-ACD1-41FC-9828-9B5D2CAA7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2BABC85-DC43-42B8-8AAA-9198D7A62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48F9955-240E-4180-81B8-5909B1A91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CDEF0D0-4258-F241-2682-A8FCF2D45127}"/>
              </a:ext>
            </a:extLst>
          </p:cNvPr>
          <p:cNvSpPr txBox="1"/>
          <p:nvPr/>
        </p:nvSpPr>
        <p:spPr>
          <a:xfrm>
            <a:off x="1185756" y="2955401"/>
            <a:ext cx="3988112" cy="3157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  <a:buFont typeface="Avenir Next LT Pro" panose="020B0504020202020204" pitchFamily="34" charset="0"/>
              <a:buChar char="+"/>
            </a:pPr>
            <a:r>
              <a:rPr lang="en-US" dirty="0">
                <a:solidFill>
                  <a:schemeClr val="tx2"/>
                </a:solidFill>
              </a:rPr>
              <a:t>Casual riders have a significant difference compared to member riders</a:t>
            </a:r>
          </a:p>
        </p:txBody>
      </p:sp>
      <p:pic>
        <p:nvPicPr>
          <p:cNvPr id="2" name="Picture 1" descr="Chart, bar chart&#10;&#10;Description automatically generated">
            <a:extLst>
              <a:ext uri="{FF2B5EF4-FFF2-40B4-BE49-F238E27FC236}">
                <a16:creationId xmlns:a16="http://schemas.microsoft.com/office/drawing/2014/main" id="{BB78A872-D370-72F6-CC14-EFE902170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46" y="567942"/>
            <a:ext cx="5908903" cy="5716862"/>
          </a:xfrm>
          <a:prstGeom prst="rect">
            <a:avLst/>
          </a:prstGeom>
        </p:spPr>
      </p:pic>
      <p:grpSp>
        <p:nvGrpSpPr>
          <p:cNvPr id="49" name="Bottom Right">
            <a:extLst>
              <a:ext uri="{FF2B5EF4-FFF2-40B4-BE49-F238E27FC236}">
                <a16:creationId xmlns:a16="http://schemas.microsoft.com/office/drawing/2014/main" id="{284021E3-6F46-410C-BF43-B2DED7365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48AF179-3265-4A10-A62C-92B7E186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51" name="Graphic 157">
              <a:extLst>
                <a:ext uri="{FF2B5EF4-FFF2-40B4-BE49-F238E27FC236}">
                  <a16:creationId xmlns:a16="http://schemas.microsoft.com/office/drawing/2014/main" id="{30DF5C12-B34D-4E70-8FD0-D98069994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9589785B-0300-4D1C-BEFB-DCA5AA045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7F41DF3E-3189-428F-B4FE-AACA35130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7C51D846-61EF-4EB5-BE03-65A572A2EA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C5417C86-AA6B-4AD4-BD75-694E8E07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51D5067E-85F6-4202-AFB5-41F9C9EA7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A9598395-257E-4B18-949B-50F109866B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39DDA522-37EB-48B3-9B62-748F75D36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9D8F012-98AD-4320-BA44-DE1CE4E4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2676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5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8" name="Top left">
            <a:extLst>
              <a:ext uri="{FF2B5EF4-FFF2-40B4-BE49-F238E27FC236}">
                <a16:creationId xmlns:a16="http://schemas.microsoft.com/office/drawing/2014/main" id="{34B438D8-EF7C-445C-8B7F-953BEB1BC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FE087E2-E4B7-42FA-A441-7EDEE41B0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61B2EF2-665F-429A-9CFB-08C14FAC9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B0B1C71-6C49-4F64-8859-9CC59D7D9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6BBF9FA-27D4-45DF-8D9C-623EA4106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F2F0D01-71CB-4693-A192-5BA045A5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740E1FB-ACD1-41FC-9828-9B5D2CAA7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2BABC85-DC43-42B8-8AAA-9198D7A62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48F9955-240E-4180-81B8-5909B1A91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E7753A3-9CCD-654F-0C6F-A8351D01B817}"/>
              </a:ext>
            </a:extLst>
          </p:cNvPr>
          <p:cNvSpPr txBox="1"/>
          <p:nvPr/>
        </p:nvSpPr>
        <p:spPr>
          <a:xfrm>
            <a:off x="1185756" y="2955401"/>
            <a:ext cx="3988112" cy="3157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  <a:buFont typeface="Avenir Next LT Pro" panose="020B0504020202020204" pitchFamily="34" charset="0"/>
              <a:buChar char="+"/>
            </a:pPr>
            <a:r>
              <a:rPr lang="en-US">
                <a:solidFill>
                  <a:schemeClr val="tx2"/>
                </a:solidFill>
              </a:rPr>
              <a:t>Casual riders have a high average duration for docked_bikes 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  <a:buFont typeface="Avenir Next LT Pro" panose="020B0504020202020204" pitchFamily="34" charset="0"/>
              <a:buChar char="+"/>
            </a:pPr>
            <a:r>
              <a:rPr lang="en-US">
                <a:solidFill>
                  <a:schemeClr val="tx2"/>
                </a:solidFill>
              </a:rPr>
              <a:t>Member riders have a low average duration for docked bikes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63F035-1DDA-4723-A776-13F061CD1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46" y="567942"/>
            <a:ext cx="5908903" cy="5716862"/>
          </a:xfrm>
          <a:prstGeom prst="rect">
            <a:avLst/>
          </a:prstGeom>
        </p:spPr>
      </p:pic>
      <p:grpSp>
        <p:nvGrpSpPr>
          <p:cNvPr id="48" name="Bottom Right">
            <a:extLst>
              <a:ext uri="{FF2B5EF4-FFF2-40B4-BE49-F238E27FC236}">
                <a16:creationId xmlns:a16="http://schemas.microsoft.com/office/drawing/2014/main" id="{284021E3-6F46-410C-BF43-B2DED7365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48AF179-3265-4A10-A62C-92B7E186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50" name="Graphic 157">
              <a:extLst>
                <a:ext uri="{FF2B5EF4-FFF2-40B4-BE49-F238E27FC236}">
                  <a16:creationId xmlns:a16="http://schemas.microsoft.com/office/drawing/2014/main" id="{30DF5C12-B34D-4E70-8FD0-D98069994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9589785B-0300-4D1C-BEFB-DCA5AA045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7F41DF3E-3189-428F-B4FE-AACA35130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7C51D846-61EF-4EB5-BE03-65A572A2EA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C5417C86-AA6B-4AD4-BD75-694E8E07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51D5067E-85F6-4202-AFB5-41F9C9EA7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A9598395-257E-4B18-949B-50F109866B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39DDA522-37EB-48B3-9B62-748F75D36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9D8F012-98AD-4320-BA44-DE1CE4E4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943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5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8" name="Top left">
            <a:extLst>
              <a:ext uri="{FF2B5EF4-FFF2-40B4-BE49-F238E27FC236}">
                <a16:creationId xmlns:a16="http://schemas.microsoft.com/office/drawing/2014/main" id="{5089F41F-380F-4E05-9A56-4C8F456E8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A95964E-B60E-42AA-AAF3-91A4345B39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C9A41BA-B255-49A5-9A9C-46B951135C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5076F12-9630-46F2-ADAF-617D35489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1DD2B33-B10F-441B-A5DE-95F578BE7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1C0380C-3C12-4AD4-A59D-9F4A5B527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012F9BC-0D26-4714-96A0-BB74332F9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0BDD384-5C35-40DD-81BD-260F7CD7C9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9813DFC-2118-4F9F-B162-1DD0A32B4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416BF5B-1EEA-D6FC-06AE-8AD29AEEF23D}"/>
              </a:ext>
            </a:extLst>
          </p:cNvPr>
          <p:cNvSpPr txBox="1"/>
          <p:nvPr/>
        </p:nvSpPr>
        <p:spPr>
          <a:xfrm>
            <a:off x="1185756" y="2384474"/>
            <a:ext cx="4814102" cy="3728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  <a:buFont typeface="Avenir Next LT Pro" panose="020B0504020202020204" pitchFamily="34" charset="0"/>
              <a:buChar char="+"/>
            </a:pPr>
            <a:r>
              <a:rPr lang="en-US" dirty="0">
                <a:solidFill>
                  <a:schemeClr val="tx2"/>
                </a:solidFill>
              </a:rPr>
              <a:t>There is a greater amount of member riders in classical bikes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  <a:buFont typeface="Avenir Next LT Pro" panose="020B0504020202020204" pitchFamily="34" charset="0"/>
              <a:buChar char="+"/>
            </a:pPr>
            <a:r>
              <a:rPr lang="en-US" dirty="0">
                <a:solidFill>
                  <a:schemeClr val="tx2"/>
                </a:solidFill>
              </a:rPr>
              <a:t>There is no number of member riders for docked bikes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2F1C992-9D78-327F-9708-B803BB423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806" y="1098552"/>
            <a:ext cx="4817466" cy="4660896"/>
          </a:xfrm>
          <a:prstGeom prst="rect">
            <a:avLst/>
          </a:prstGeom>
        </p:spPr>
      </p:pic>
      <p:grpSp>
        <p:nvGrpSpPr>
          <p:cNvPr id="48" name="Bottom Right">
            <a:extLst>
              <a:ext uri="{FF2B5EF4-FFF2-40B4-BE49-F238E27FC236}">
                <a16:creationId xmlns:a16="http://schemas.microsoft.com/office/drawing/2014/main" id="{FF8C87E7-85A6-4119-B524-84AA9C0AA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795C3BD-3FC3-4E1B-AD87-32CDB6EEC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50" name="Graphic 157">
              <a:extLst>
                <a:ext uri="{FF2B5EF4-FFF2-40B4-BE49-F238E27FC236}">
                  <a16:creationId xmlns:a16="http://schemas.microsoft.com/office/drawing/2014/main" id="{48C556CD-2C4A-474F-9FF7-77BBE788F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15ADB469-31B7-4DEF-BB35-B16F50DBE8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5B70D859-00C6-4B2A-934C-68F32BA7C5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8AC0917A-2A49-4846-9772-79EEA1C994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4DD6C017-B6D4-4DDE-90B4-DBA925B489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330A4B39-910B-4EB2-997D-208FB20D15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05DCA9C3-2763-4D68-BBAE-82D1DA0E9E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756A41BA-B004-4C26-806A-B2AAA1E285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60C5622-37F7-4A22-A941-BAAFD864F9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79698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5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8" name="Top left">
            <a:extLst>
              <a:ext uri="{FF2B5EF4-FFF2-40B4-BE49-F238E27FC236}">
                <a16:creationId xmlns:a16="http://schemas.microsoft.com/office/drawing/2014/main" id="{32D15CB3-AC64-41F7-86F8-22A111F3D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B8FAC53-55F6-4B51-8FAD-977E5E7D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C29D267-CD4D-4FD7-8F45-1C8FB4235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EFC9A2B-D1CA-4247-836D-EAB80EB5E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4F9AB28-B3F0-425B-8E51-E16DDB853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91B00CE-2CF5-4DF1-A345-4516E2E83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8B332657-F1E9-428F-BA70-8DD848E55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66A6EF8-94C7-4127-9EF9-584AD6885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B1C2001-8549-4C7B-86AB-049B0C99E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grpSp>
        <p:nvGrpSpPr>
          <p:cNvPr id="48" name="Bottom Right">
            <a:extLst>
              <a:ext uri="{FF2B5EF4-FFF2-40B4-BE49-F238E27FC236}">
                <a16:creationId xmlns:a16="http://schemas.microsoft.com/office/drawing/2014/main" id="{921D9B61-CDA2-49D1-82AA-534691496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49" name="Graphic 157">
              <a:extLst>
                <a:ext uri="{FF2B5EF4-FFF2-40B4-BE49-F238E27FC236}">
                  <a16:creationId xmlns:a16="http://schemas.microsoft.com/office/drawing/2014/main" id="{A202591B-301C-460E-801A-4C116AC08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257EC7EC-4934-4A65-B3AA-6AE3BD0739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201FEC27-F3E2-41E5-8C3B-FF66A13D84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CBFE67A7-A995-43D6-8414-EBB2A758A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6DB28E40-FF5E-459D-B516-A16554BBBF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9724247A-6615-4D27-80F0-3392762826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495168B2-CEF6-486B-AD0C-D063CDD988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E27C133D-9749-4B34-9018-29F3FF86C0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10388060-18B7-4BD6-A3C5-F6B8E1467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AE4289E-7B91-4D80-96B3-CE6511260C04}"/>
              </a:ext>
            </a:extLst>
          </p:cNvPr>
          <p:cNvSpPr txBox="1"/>
          <p:nvPr/>
        </p:nvSpPr>
        <p:spPr>
          <a:xfrm>
            <a:off x="1839169" y="4523019"/>
            <a:ext cx="458797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difference that seems to be prevalent between casual and member riders is that casual members spend more time using the bikes.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A410A0-2772-0761-16F8-6FE78ADC49B9}"/>
              </a:ext>
            </a:extLst>
          </p:cNvPr>
          <p:cNvSpPr txBox="1"/>
          <p:nvPr/>
        </p:nvSpPr>
        <p:spPr>
          <a:xfrm>
            <a:off x="7442455" y="994499"/>
            <a:ext cx="3332747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amount of member riders is at all time high during the weekday and decreases during the weekend.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56F9A4-44BE-9A69-D9A4-E4135C2697C8}"/>
              </a:ext>
            </a:extLst>
          </p:cNvPr>
          <p:cNvSpPr txBox="1"/>
          <p:nvPr/>
        </p:nvSpPr>
        <p:spPr>
          <a:xfrm>
            <a:off x="1820780" y="1019763"/>
            <a:ext cx="291164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amount of casual riders gradually increases reaching its peak on a Saturday.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19ADC7-9751-5072-01A9-7DA4389A68C0}"/>
              </a:ext>
            </a:extLst>
          </p:cNvPr>
          <p:cNvSpPr txBox="1"/>
          <p:nvPr/>
        </p:nvSpPr>
        <p:spPr>
          <a:xfrm>
            <a:off x="7439488" y="4459133"/>
            <a:ext cx="237022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Casual members use docked bikes more often.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3642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5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8" name="Top left">
            <a:extLst>
              <a:ext uri="{FF2B5EF4-FFF2-40B4-BE49-F238E27FC236}">
                <a16:creationId xmlns:a16="http://schemas.microsoft.com/office/drawing/2014/main" id="{ED60728C-88AF-4686-B927-4D16FCA61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78DB09B-A33D-4576-A2A6-C559A7B1D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0C41767E-98F0-4274-AE4C-C14CDB1150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9E7BFFC-D14C-4D7A-8192-6A701768E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301DF1A-E4DA-478A-BBC7-6F41D3C47B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DC4D1C9-C056-4627-9A58-184A528AE1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B3DE44D-D6F5-4688-A2C8-DB38BF3AE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914BE39-F24F-476F-A0FE-C1284E3C9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50C50DD-114B-4C37-9DEA-C411981AF7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grpSp>
        <p:nvGrpSpPr>
          <p:cNvPr id="48" name="Bottom Right">
            <a:extLst>
              <a:ext uri="{FF2B5EF4-FFF2-40B4-BE49-F238E27FC236}">
                <a16:creationId xmlns:a16="http://schemas.microsoft.com/office/drawing/2014/main" id="{E29543BC-4F82-4E07-AB0A-5F4630678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49" name="Graphic 157">
              <a:extLst>
                <a:ext uri="{FF2B5EF4-FFF2-40B4-BE49-F238E27FC236}">
                  <a16:creationId xmlns:a16="http://schemas.microsoft.com/office/drawing/2014/main" id="{B1F4E521-92A4-404B-9990-F7F6DF8FBA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40578EAD-9663-475F-A80B-5DE9F17D1D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7FC98A82-CD5D-4D9B-97CD-40E2E9C103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590100E2-61F2-4AAB-A0ED-B08B7A708C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7E20DC85-459A-4BEB-8147-3AE04CC421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F72A9DDF-0B98-41A6-8F44-54776E027F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43F611D7-5B82-42F8-B143-68F2A6CDA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7D58D974-C48E-4A34-90C2-C8D37E0806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1360CE22-0882-4148-AD09-1074F556B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D7397B9-2B87-6FD6-CF42-447B2BC52649}"/>
              </a:ext>
            </a:extLst>
          </p:cNvPr>
          <p:cNvSpPr txBox="1"/>
          <p:nvPr/>
        </p:nvSpPr>
        <p:spPr>
          <a:xfrm>
            <a:off x="2557192" y="567584"/>
            <a:ext cx="3537284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 recommend to do is figure out why docked bikes are being used more and conduct statistical analysis to discover if there is any correlation between riders and rideable type. 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AEFA62-4E83-3115-4731-2AE302BCF099}"/>
              </a:ext>
            </a:extLst>
          </p:cNvPr>
          <p:cNvSpPr txBox="1"/>
          <p:nvPr/>
        </p:nvSpPr>
        <p:spPr>
          <a:xfrm>
            <a:off x="6095432" y="4706631"/>
            <a:ext cx="406667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While also giving some form of a benefit for riding longer while being a member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848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theme/theme1.xml><?xml version="1.0" encoding="utf-8"?>
<a:theme xmlns:a="http://schemas.openxmlformats.org/drawingml/2006/main" name="Explore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Custom 23">
      <a:majorFont>
        <a:latin typeface="Sagona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382</Words>
  <Application>Microsoft Macintosh PowerPoint</Application>
  <PresentationFormat>Widescreen</PresentationFormat>
  <Paragraphs>49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AvenirNext LT Pro Medium</vt:lpstr>
      <vt:lpstr>Arial</vt:lpstr>
      <vt:lpstr>Avenir Next LT Pro</vt:lpstr>
      <vt:lpstr>Calibri</vt:lpstr>
      <vt:lpstr>Sagona Book</vt:lpstr>
      <vt:lpstr>ExploreVTI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Dominguez, Antonio</dc:creator>
  <cp:lastModifiedBy>Dominguez, Antonio</cp:lastModifiedBy>
  <cp:revision>2</cp:revision>
  <dcterms:created xsi:type="dcterms:W3CDTF">2022-07-05T20:29:56Z</dcterms:created>
  <dcterms:modified xsi:type="dcterms:W3CDTF">2022-07-09T02:33:17Z</dcterms:modified>
</cp:coreProperties>
</file>