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5" r:id="rId7"/>
    <p:sldId id="266" r:id="rId8"/>
    <p:sldId id="260" r:id="rId9"/>
    <p:sldId id="261" r:id="rId10"/>
    <p:sldId id="262" r:id="rId11"/>
    <p:sldId id="264" r:id="rId1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8D7F6D-3396-4479-B3D2-568E7988F9A8}"/>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MX" dirty="0"/>
          </a:p>
        </p:txBody>
      </p:sp>
      <p:sp>
        <p:nvSpPr>
          <p:cNvPr id="3" name="Subtítulo 2">
            <a:extLst>
              <a:ext uri="{FF2B5EF4-FFF2-40B4-BE49-F238E27FC236}">
                <a16:creationId xmlns:a16="http://schemas.microsoft.com/office/drawing/2014/main" id="{CBC8497B-405E-45A5-AB1E-94C6AA3E8D88}"/>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MX" dirty="0"/>
          </a:p>
        </p:txBody>
      </p:sp>
      <p:sp>
        <p:nvSpPr>
          <p:cNvPr id="4" name="Marcador de fecha 3">
            <a:extLst>
              <a:ext uri="{FF2B5EF4-FFF2-40B4-BE49-F238E27FC236}">
                <a16:creationId xmlns:a16="http://schemas.microsoft.com/office/drawing/2014/main" id="{ED509652-A4A1-423E-ABE7-76E21AEA6432}"/>
              </a:ext>
            </a:extLst>
          </p:cNvPr>
          <p:cNvSpPr>
            <a:spLocks noGrp="1"/>
          </p:cNvSpPr>
          <p:nvPr>
            <p:ph type="dt" sz="half" idx="10"/>
          </p:nvPr>
        </p:nvSpPr>
        <p:spPr/>
        <p:txBody>
          <a:bodyPr/>
          <a:lstStyle/>
          <a:p>
            <a:fld id="{13A8D257-C2F2-4723-A1F8-BBEAEF0633EF}" type="datetimeFigureOut">
              <a:rPr lang="es-MX" smtClean="0"/>
              <a:t>04/05/2022</a:t>
            </a:fld>
            <a:endParaRPr lang="es-MX"/>
          </a:p>
        </p:txBody>
      </p:sp>
      <p:sp>
        <p:nvSpPr>
          <p:cNvPr id="5" name="Marcador de pie de página 4">
            <a:extLst>
              <a:ext uri="{FF2B5EF4-FFF2-40B4-BE49-F238E27FC236}">
                <a16:creationId xmlns:a16="http://schemas.microsoft.com/office/drawing/2014/main" id="{4631D97E-A385-48DC-87B3-679FB8E7913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81FF4B9-6221-439E-B1AC-A8FF89975BF8}"/>
              </a:ext>
            </a:extLst>
          </p:cNvPr>
          <p:cNvSpPr>
            <a:spLocks noGrp="1"/>
          </p:cNvSpPr>
          <p:nvPr>
            <p:ph type="sldNum" sz="quarter" idx="12"/>
          </p:nvPr>
        </p:nvSpPr>
        <p:spPr/>
        <p:txBody>
          <a:bodyPr/>
          <a:lstStyle/>
          <a:p>
            <a:fld id="{B68973DF-80ED-485A-83B0-4834A92D1A20}" type="slidenum">
              <a:rPr lang="es-MX" smtClean="0"/>
              <a:t>‹Nº›</a:t>
            </a:fld>
            <a:endParaRPr lang="es-MX"/>
          </a:p>
        </p:txBody>
      </p:sp>
    </p:spTree>
    <p:extLst>
      <p:ext uri="{BB962C8B-B14F-4D97-AF65-F5344CB8AC3E}">
        <p14:creationId xmlns:p14="http://schemas.microsoft.com/office/powerpoint/2010/main" val="362863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F8CDFE-CE50-406D-8317-B85711CDD5F9}"/>
              </a:ext>
            </a:extLst>
          </p:cNvPr>
          <p:cNvSpPr>
            <a:spLocks noGrp="1"/>
          </p:cNvSpPr>
          <p:nvPr>
            <p:ph type="title"/>
          </p:nvPr>
        </p:nvSpPr>
        <p:spPr/>
        <p:txBody>
          <a:bodyPr/>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3333E702-757E-4EA7-AF53-D0EF40038800}"/>
              </a:ext>
            </a:extLst>
          </p:cNvPr>
          <p:cNvSpPr>
            <a:spLocks noGrp="1"/>
          </p:cNvSpPr>
          <p:nvPr>
            <p:ph type="body" orient="vert" idx="1"/>
          </p:nvPr>
        </p:nvSpPr>
        <p:spPr>
          <a:xfrm>
            <a:off x="838200" y="1825625"/>
            <a:ext cx="10515600" cy="4351338"/>
          </a:xfrm>
          <a:prstGeom prst="rect">
            <a:avLst/>
          </a:prstGeo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CB4FB1C8-75E6-42B4-98AF-C63C13AAD16F}"/>
              </a:ext>
            </a:extLst>
          </p:cNvPr>
          <p:cNvSpPr>
            <a:spLocks noGrp="1"/>
          </p:cNvSpPr>
          <p:nvPr>
            <p:ph type="dt" sz="half" idx="10"/>
          </p:nvPr>
        </p:nvSpPr>
        <p:spPr/>
        <p:txBody>
          <a:bodyPr/>
          <a:lstStyle/>
          <a:p>
            <a:fld id="{13A8D257-C2F2-4723-A1F8-BBEAEF0633EF}" type="datetimeFigureOut">
              <a:rPr lang="es-MX" smtClean="0"/>
              <a:t>04/05/2022</a:t>
            </a:fld>
            <a:endParaRPr lang="es-MX"/>
          </a:p>
        </p:txBody>
      </p:sp>
      <p:sp>
        <p:nvSpPr>
          <p:cNvPr id="5" name="Marcador de pie de página 4">
            <a:extLst>
              <a:ext uri="{FF2B5EF4-FFF2-40B4-BE49-F238E27FC236}">
                <a16:creationId xmlns:a16="http://schemas.microsoft.com/office/drawing/2014/main" id="{7C8234F6-B6B0-455C-828A-1888B21821D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9DDA615-5A0A-43CA-866E-370EA6454855}"/>
              </a:ext>
            </a:extLst>
          </p:cNvPr>
          <p:cNvSpPr>
            <a:spLocks noGrp="1"/>
          </p:cNvSpPr>
          <p:nvPr>
            <p:ph type="sldNum" sz="quarter" idx="12"/>
          </p:nvPr>
        </p:nvSpPr>
        <p:spPr/>
        <p:txBody>
          <a:bodyPr/>
          <a:lstStyle/>
          <a:p>
            <a:fld id="{B68973DF-80ED-485A-83B0-4834A92D1A20}" type="slidenum">
              <a:rPr lang="es-MX" smtClean="0"/>
              <a:t>‹Nº›</a:t>
            </a:fld>
            <a:endParaRPr lang="es-MX"/>
          </a:p>
        </p:txBody>
      </p:sp>
    </p:spTree>
    <p:extLst>
      <p:ext uri="{BB962C8B-B14F-4D97-AF65-F5344CB8AC3E}">
        <p14:creationId xmlns:p14="http://schemas.microsoft.com/office/powerpoint/2010/main" val="2199367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6DC1F3D-7E55-4F69-9A82-B1F38666B18B}"/>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487C31AA-B187-45B1-A9D9-FBBA6DCE22C5}"/>
              </a:ext>
            </a:extLst>
          </p:cNvPr>
          <p:cNvSpPr>
            <a:spLocks noGrp="1"/>
          </p:cNvSpPr>
          <p:nvPr>
            <p:ph type="body" orient="vert" idx="1"/>
          </p:nvPr>
        </p:nvSpPr>
        <p:spPr>
          <a:xfrm>
            <a:off x="838200" y="365125"/>
            <a:ext cx="7734300" cy="5811838"/>
          </a:xfrm>
          <a:prstGeom prst="rect">
            <a:avLst/>
          </a:prstGeo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7588DF8D-4FD2-4E0C-942C-642192AA2FE0}"/>
              </a:ext>
            </a:extLst>
          </p:cNvPr>
          <p:cNvSpPr>
            <a:spLocks noGrp="1"/>
          </p:cNvSpPr>
          <p:nvPr>
            <p:ph type="dt" sz="half" idx="10"/>
          </p:nvPr>
        </p:nvSpPr>
        <p:spPr/>
        <p:txBody>
          <a:bodyPr/>
          <a:lstStyle/>
          <a:p>
            <a:fld id="{13A8D257-C2F2-4723-A1F8-BBEAEF0633EF}" type="datetimeFigureOut">
              <a:rPr lang="es-MX" smtClean="0"/>
              <a:t>04/05/2022</a:t>
            </a:fld>
            <a:endParaRPr lang="es-MX"/>
          </a:p>
        </p:txBody>
      </p:sp>
      <p:sp>
        <p:nvSpPr>
          <p:cNvPr id="5" name="Marcador de pie de página 4">
            <a:extLst>
              <a:ext uri="{FF2B5EF4-FFF2-40B4-BE49-F238E27FC236}">
                <a16:creationId xmlns:a16="http://schemas.microsoft.com/office/drawing/2014/main" id="{266117E5-4EB0-40B6-927B-D64A674B48D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A39CF92-34D6-4B7F-B0E5-3FB504253772}"/>
              </a:ext>
            </a:extLst>
          </p:cNvPr>
          <p:cNvSpPr>
            <a:spLocks noGrp="1"/>
          </p:cNvSpPr>
          <p:nvPr>
            <p:ph type="sldNum" sz="quarter" idx="12"/>
          </p:nvPr>
        </p:nvSpPr>
        <p:spPr/>
        <p:txBody>
          <a:bodyPr/>
          <a:lstStyle/>
          <a:p>
            <a:fld id="{B68973DF-80ED-485A-83B0-4834A92D1A20}" type="slidenum">
              <a:rPr lang="es-MX" smtClean="0"/>
              <a:t>‹Nº›</a:t>
            </a:fld>
            <a:endParaRPr lang="es-MX"/>
          </a:p>
        </p:txBody>
      </p:sp>
    </p:spTree>
    <p:extLst>
      <p:ext uri="{BB962C8B-B14F-4D97-AF65-F5344CB8AC3E}">
        <p14:creationId xmlns:p14="http://schemas.microsoft.com/office/powerpoint/2010/main" val="3824233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83E74E-3AAD-4DC4-AE20-0EB25CFC7301}"/>
              </a:ext>
            </a:extLst>
          </p:cNvPr>
          <p:cNvSpPr>
            <a:spLocks noGrp="1"/>
          </p:cNvSpPr>
          <p:nvPr>
            <p:ph type="title"/>
          </p:nvPr>
        </p:nvSpPr>
        <p:spPr>
          <a:xfrm>
            <a:off x="841899" y="486422"/>
            <a:ext cx="10515600" cy="712064"/>
          </a:xfrm>
        </p:spPr>
        <p:txBody>
          <a:bodyPr>
            <a:noAutofit/>
          </a:bodyPr>
          <a:lstStyle>
            <a:lvl1pPr>
              <a:defRPr sz="2800"/>
            </a:lvl1pPr>
          </a:lstStyle>
          <a:p>
            <a:r>
              <a:rPr lang="es-MX"/>
              <a:t>Haz clic para modificar el estilo de título del patrón</a:t>
            </a:r>
            <a:endParaRPr lang="es-MX" dirty="0"/>
          </a:p>
        </p:txBody>
      </p:sp>
      <p:sp>
        <p:nvSpPr>
          <p:cNvPr id="3" name="Marcador de contenido 2">
            <a:extLst>
              <a:ext uri="{FF2B5EF4-FFF2-40B4-BE49-F238E27FC236}">
                <a16:creationId xmlns:a16="http://schemas.microsoft.com/office/drawing/2014/main" id="{032694A9-F389-4C5D-9B95-FA1D1A9E848B}"/>
              </a:ext>
            </a:extLst>
          </p:cNvPr>
          <p:cNvSpPr>
            <a:spLocks noGrp="1"/>
          </p:cNvSpPr>
          <p:nvPr>
            <p:ph idx="1"/>
          </p:nvPr>
        </p:nvSpPr>
        <p:spPr>
          <a:xfrm>
            <a:off x="838200" y="1295570"/>
            <a:ext cx="10515600" cy="4963696"/>
          </a:xfrm>
          <a:prstGeom prst="rect">
            <a:avLst/>
          </a:prstGeom>
        </p:spPr>
        <p:txBody>
          <a:bodyPr>
            <a:noAutofit/>
          </a:bodyPr>
          <a:lstStyle>
            <a:lvl1pPr>
              <a:defRPr sz="2000"/>
            </a:lvl1pPr>
            <a:lvl2pPr>
              <a:defRPr sz="2000"/>
            </a:lvl2pPr>
            <a:lvl3pPr>
              <a:defRPr sz="2000"/>
            </a:lvl3pPr>
            <a:lvl4pPr>
              <a:defRPr sz="2000"/>
            </a:lvl4pPr>
            <a:lvl5pPr>
              <a:defRPr sz="2000"/>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MX" dirty="0"/>
          </a:p>
        </p:txBody>
      </p:sp>
      <p:sp>
        <p:nvSpPr>
          <p:cNvPr id="4" name="Marcador de fecha 3">
            <a:extLst>
              <a:ext uri="{FF2B5EF4-FFF2-40B4-BE49-F238E27FC236}">
                <a16:creationId xmlns:a16="http://schemas.microsoft.com/office/drawing/2014/main" id="{276B4A99-49E2-4203-A2CC-8C9302DA0796}"/>
              </a:ext>
            </a:extLst>
          </p:cNvPr>
          <p:cNvSpPr>
            <a:spLocks noGrp="1"/>
          </p:cNvSpPr>
          <p:nvPr>
            <p:ph type="dt" sz="half" idx="10"/>
          </p:nvPr>
        </p:nvSpPr>
        <p:spPr/>
        <p:txBody>
          <a:bodyPr/>
          <a:lstStyle/>
          <a:p>
            <a:fld id="{13A8D257-C2F2-4723-A1F8-BBEAEF0633EF}" type="datetimeFigureOut">
              <a:rPr lang="es-MX" smtClean="0"/>
              <a:t>04/05/2022</a:t>
            </a:fld>
            <a:endParaRPr lang="es-MX"/>
          </a:p>
        </p:txBody>
      </p:sp>
      <p:sp>
        <p:nvSpPr>
          <p:cNvPr id="5" name="Marcador de pie de página 4">
            <a:extLst>
              <a:ext uri="{FF2B5EF4-FFF2-40B4-BE49-F238E27FC236}">
                <a16:creationId xmlns:a16="http://schemas.microsoft.com/office/drawing/2014/main" id="{B0768074-0AAB-403D-B874-4635A227555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F75946E-8E2B-4CFF-A92B-A31D520B9550}"/>
              </a:ext>
            </a:extLst>
          </p:cNvPr>
          <p:cNvSpPr>
            <a:spLocks noGrp="1"/>
          </p:cNvSpPr>
          <p:nvPr>
            <p:ph type="sldNum" sz="quarter" idx="12"/>
          </p:nvPr>
        </p:nvSpPr>
        <p:spPr/>
        <p:txBody>
          <a:bodyPr/>
          <a:lstStyle/>
          <a:p>
            <a:fld id="{B68973DF-80ED-485A-83B0-4834A92D1A20}" type="slidenum">
              <a:rPr lang="es-MX" smtClean="0"/>
              <a:t>‹Nº›</a:t>
            </a:fld>
            <a:endParaRPr lang="es-MX"/>
          </a:p>
        </p:txBody>
      </p:sp>
    </p:spTree>
    <p:extLst>
      <p:ext uri="{BB962C8B-B14F-4D97-AF65-F5344CB8AC3E}">
        <p14:creationId xmlns:p14="http://schemas.microsoft.com/office/powerpoint/2010/main" val="4070159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16F634-A05A-4172-80F4-535795B1F016}"/>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p>
        </p:txBody>
      </p:sp>
      <p:sp>
        <p:nvSpPr>
          <p:cNvPr id="3" name="Marcador de texto 2">
            <a:extLst>
              <a:ext uri="{FF2B5EF4-FFF2-40B4-BE49-F238E27FC236}">
                <a16:creationId xmlns:a16="http://schemas.microsoft.com/office/drawing/2014/main" id="{3EBA0EA7-8FEB-4B44-8980-5E9D3CE169C5}"/>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4A1E3192-76C1-49B9-BB79-12B4D7005E7E}"/>
              </a:ext>
            </a:extLst>
          </p:cNvPr>
          <p:cNvSpPr>
            <a:spLocks noGrp="1"/>
          </p:cNvSpPr>
          <p:nvPr>
            <p:ph type="dt" sz="half" idx="10"/>
          </p:nvPr>
        </p:nvSpPr>
        <p:spPr/>
        <p:txBody>
          <a:bodyPr/>
          <a:lstStyle/>
          <a:p>
            <a:fld id="{13A8D257-C2F2-4723-A1F8-BBEAEF0633EF}" type="datetimeFigureOut">
              <a:rPr lang="es-MX" smtClean="0"/>
              <a:t>04/05/2022</a:t>
            </a:fld>
            <a:endParaRPr lang="es-MX"/>
          </a:p>
        </p:txBody>
      </p:sp>
      <p:sp>
        <p:nvSpPr>
          <p:cNvPr id="5" name="Marcador de pie de página 4">
            <a:extLst>
              <a:ext uri="{FF2B5EF4-FFF2-40B4-BE49-F238E27FC236}">
                <a16:creationId xmlns:a16="http://schemas.microsoft.com/office/drawing/2014/main" id="{168A56F7-6734-4144-AAF9-E21A4296065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3F4AE18-FA87-4C3B-897A-ED3C545C3104}"/>
              </a:ext>
            </a:extLst>
          </p:cNvPr>
          <p:cNvSpPr>
            <a:spLocks noGrp="1"/>
          </p:cNvSpPr>
          <p:nvPr>
            <p:ph type="sldNum" sz="quarter" idx="12"/>
          </p:nvPr>
        </p:nvSpPr>
        <p:spPr/>
        <p:txBody>
          <a:bodyPr/>
          <a:lstStyle/>
          <a:p>
            <a:fld id="{B68973DF-80ED-485A-83B0-4834A92D1A20}" type="slidenum">
              <a:rPr lang="es-MX" smtClean="0"/>
              <a:t>‹Nº›</a:t>
            </a:fld>
            <a:endParaRPr lang="es-MX"/>
          </a:p>
        </p:txBody>
      </p:sp>
    </p:spTree>
    <p:extLst>
      <p:ext uri="{BB962C8B-B14F-4D97-AF65-F5344CB8AC3E}">
        <p14:creationId xmlns:p14="http://schemas.microsoft.com/office/powerpoint/2010/main" val="1491238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B52DB5-AFB3-4136-9348-D3FCBAEFA639}"/>
              </a:ext>
            </a:extLst>
          </p:cNvPr>
          <p:cNvSpPr>
            <a:spLocks noGrp="1"/>
          </p:cNvSpPr>
          <p:nvPr>
            <p:ph type="title"/>
          </p:nvPr>
        </p:nvSpPr>
        <p:spPr/>
        <p:txBody>
          <a:bodyPr/>
          <a:lstStyle/>
          <a:p>
            <a:r>
              <a:rPr lang="es-MX"/>
              <a:t>Haz clic para modificar el estilo de título del patrón</a:t>
            </a:r>
            <a:endParaRPr lang="es-MX" dirty="0"/>
          </a:p>
        </p:txBody>
      </p:sp>
      <p:sp>
        <p:nvSpPr>
          <p:cNvPr id="3" name="Marcador de contenido 2">
            <a:extLst>
              <a:ext uri="{FF2B5EF4-FFF2-40B4-BE49-F238E27FC236}">
                <a16:creationId xmlns:a16="http://schemas.microsoft.com/office/drawing/2014/main" id="{92E0298A-D3EE-47D0-A9FD-7297715FB1F7}"/>
              </a:ext>
            </a:extLst>
          </p:cNvPr>
          <p:cNvSpPr>
            <a:spLocks noGrp="1"/>
          </p:cNvSpPr>
          <p:nvPr>
            <p:ph sz="half" idx="1"/>
          </p:nvPr>
        </p:nvSpPr>
        <p:spPr>
          <a:xfrm>
            <a:off x="838200" y="1825625"/>
            <a:ext cx="5181600" cy="435133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MX" dirty="0"/>
          </a:p>
        </p:txBody>
      </p:sp>
      <p:sp>
        <p:nvSpPr>
          <p:cNvPr id="4" name="Marcador de contenido 3">
            <a:extLst>
              <a:ext uri="{FF2B5EF4-FFF2-40B4-BE49-F238E27FC236}">
                <a16:creationId xmlns:a16="http://schemas.microsoft.com/office/drawing/2014/main" id="{BA0694CE-CC94-4FE2-9776-7D0D7AC41A90}"/>
              </a:ext>
            </a:extLst>
          </p:cNvPr>
          <p:cNvSpPr>
            <a:spLocks noGrp="1"/>
          </p:cNvSpPr>
          <p:nvPr>
            <p:ph sz="half" idx="2"/>
          </p:nvPr>
        </p:nvSpPr>
        <p:spPr>
          <a:xfrm>
            <a:off x="6172200" y="1825625"/>
            <a:ext cx="5181600" cy="435133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fecha 4">
            <a:extLst>
              <a:ext uri="{FF2B5EF4-FFF2-40B4-BE49-F238E27FC236}">
                <a16:creationId xmlns:a16="http://schemas.microsoft.com/office/drawing/2014/main" id="{4122A79F-6031-4B9E-A964-96489EB253FE}"/>
              </a:ext>
            </a:extLst>
          </p:cNvPr>
          <p:cNvSpPr>
            <a:spLocks noGrp="1"/>
          </p:cNvSpPr>
          <p:nvPr>
            <p:ph type="dt" sz="half" idx="10"/>
          </p:nvPr>
        </p:nvSpPr>
        <p:spPr/>
        <p:txBody>
          <a:bodyPr/>
          <a:lstStyle/>
          <a:p>
            <a:fld id="{13A8D257-C2F2-4723-A1F8-BBEAEF0633EF}" type="datetimeFigureOut">
              <a:rPr lang="es-MX" smtClean="0"/>
              <a:t>04/05/2022</a:t>
            </a:fld>
            <a:endParaRPr lang="es-MX"/>
          </a:p>
        </p:txBody>
      </p:sp>
      <p:sp>
        <p:nvSpPr>
          <p:cNvPr id="6" name="Marcador de pie de página 5">
            <a:extLst>
              <a:ext uri="{FF2B5EF4-FFF2-40B4-BE49-F238E27FC236}">
                <a16:creationId xmlns:a16="http://schemas.microsoft.com/office/drawing/2014/main" id="{0C12D3EF-F9ED-4C82-BB2B-A3F874D2ACC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F7AFFA9-3D60-4DB8-A91B-46697C311C3B}"/>
              </a:ext>
            </a:extLst>
          </p:cNvPr>
          <p:cNvSpPr>
            <a:spLocks noGrp="1"/>
          </p:cNvSpPr>
          <p:nvPr>
            <p:ph type="sldNum" sz="quarter" idx="12"/>
          </p:nvPr>
        </p:nvSpPr>
        <p:spPr/>
        <p:txBody>
          <a:bodyPr/>
          <a:lstStyle/>
          <a:p>
            <a:fld id="{B68973DF-80ED-485A-83B0-4834A92D1A20}" type="slidenum">
              <a:rPr lang="es-MX" smtClean="0"/>
              <a:t>‹Nº›</a:t>
            </a:fld>
            <a:endParaRPr lang="es-MX"/>
          </a:p>
        </p:txBody>
      </p:sp>
    </p:spTree>
    <p:extLst>
      <p:ext uri="{BB962C8B-B14F-4D97-AF65-F5344CB8AC3E}">
        <p14:creationId xmlns:p14="http://schemas.microsoft.com/office/powerpoint/2010/main" val="1547116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6306E2-8951-441A-A6FB-EC930E9B0780}"/>
              </a:ext>
            </a:extLst>
          </p:cNvPr>
          <p:cNvSpPr>
            <a:spLocks noGrp="1"/>
          </p:cNvSpPr>
          <p:nvPr>
            <p:ph type="title"/>
          </p:nvPr>
        </p:nvSpPr>
        <p:spPr>
          <a:xfrm>
            <a:off x="839788" y="365125"/>
            <a:ext cx="10515600" cy="1325563"/>
          </a:xfrm>
        </p:spPr>
        <p:txBody>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EF2A0B4C-A24D-4301-B5F3-FB60B85F91F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C044D5D4-82CD-444A-A8B4-D4BB10D28296}"/>
              </a:ext>
            </a:extLst>
          </p:cNvPr>
          <p:cNvSpPr>
            <a:spLocks noGrp="1"/>
          </p:cNvSpPr>
          <p:nvPr>
            <p:ph sz="half" idx="2"/>
          </p:nvPr>
        </p:nvSpPr>
        <p:spPr>
          <a:xfrm>
            <a:off x="839788" y="2505075"/>
            <a:ext cx="5157787" cy="368458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texto 4">
            <a:extLst>
              <a:ext uri="{FF2B5EF4-FFF2-40B4-BE49-F238E27FC236}">
                <a16:creationId xmlns:a16="http://schemas.microsoft.com/office/drawing/2014/main" id="{5783A6FB-DE53-4BB8-9511-0E93EFA532D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EA40EF87-E6E3-4A98-B3B6-9443CC1B0132}"/>
              </a:ext>
            </a:extLst>
          </p:cNvPr>
          <p:cNvSpPr>
            <a:spLocks noGrp="1"/>
          </p:cNvSpPr>
          <p:nvPr>
            <p:ph sz="quarter" idx="4"/>
          </p:nvPr>
        </p:nvSpPr>
        <p:spPr>
          <a:xfrm>
            <a:off x="6172200" y="2505075"/>
            <a:ext cx="5183188" cy="368458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7" name="Marcador de fecha 6">
            <a:extLst>
              <a:ext uri="{FF2B5EF4-FFF2-40B4-BE49-F238E27FC236}">
                <a16:creationId xmlns:a16="http://schemas.microsoft.com/office/drawing/2014/main" id="{ECC767BE-2519-4B85-8D63-1169F5B6A8F2}"/>
              </a:ext>
            </a:extLst>
          </p:cNvPr>
          <p:cNvSpPr>
            <a:spLocks noGrp="1"/>
          </p:cNvSpPr>
          <p:nvPr>
            <p:ph type="dt" sz="half" idx="10"/>
          </p:nvPr>
        </p:nvSpPr>
        <p:spPr/>
        <p:txBody>
          <a:bodyPr/>
          <a:lstStyle/>
          <a:p>
            <a:fld id="{13A8D257-C2F2-4723-A1F8-BBEAEF0633EF}" type="datetimeFigureOut">
              <a:rPr lang="es-MX" smtClean="0"/>
              <a:t>04/05/2022</a:t>
            </a:fld>
            <a:endParaRPr lang="es-MX"/>
          </a:p>
        </p:txBody>
      </p:sp>
      <p:sp>
        <p:nvSpPr>
          <p:cNvPr id="8" name="Marcador de pie de página 7">
            <a:extLst>
              <a:ext uri="{FF2B5EF4-FFF2-40B4-BE49-F238E27FC236}">
                <a16:creationId xmlns:a16="http://schemas.microsoft.com/office/drawing/2014/main" id="{B67A5A21-4B69-441C-8E57-B128EAC81046}"/>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25B8F048-CE8F-45D8-8AFE-814F24239696}"/>
              </a:ext>
            </a:extLst>
          </p:cNvPr>
          <p:cNvSpPr>
            <a:spLocks noGrp="1"/>
          </p:cNvSpPr>
          <p:nvPr>
            <p:ph type="sldNum" sz="quarter" idx="12"/>
          </p:nvPr>
        </p:nvSpPr>
        <p:spPr/>
        <p:txBody>
          <a:bodyPr/>
          <a:lstStyle/>
          <a:p>
            <a:fld id="{B68973DF-80ED-485A-83B0-4834A92D1A20}" type="slidenum">
              <a:rPr lang="es-MX" smtClean="0"/>
              <a:t>‹Nº›</a:t>
            </a:fld>
            <a:endParaRPr lang="es-MX"/>
          </a:p>
        </p:txBody>
      </p:sp>
    </p:spTree>
    <p:extLst>
      <p:ext uri="{BB962C8B-B14F-4D97-AF65-F5344CB8AC3E}">
        <p14:creationId xmlns:p14="http://schemas.microsoft.com/office/powerpoint/2010/main" val="1542961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EC1233-DC48-4DBF-8058-8643EDB28D0B}"/>
              </a:ext>
            </a:extLst>
          </p:cNvPr>
          <p:cNvSpPr>
            <a:spLocks noGrp="1"/>
          </p:cNvSpPr>
          <p:nvPr>
            <p:ph type="title"/>
          </p:nvPr>
        </p:nvSpPr>
        <p:spPr/>
        <p:txBody>
          <a:bodyPr/>
          <a:lstStyle/>
          <a:p>
            <a:r>
              <a:rPr lang="es-MX"/>
              <a:t>Haz clic para modificar el estilo de título del patrón</a:t>
            </a:r>
          </a:p>
        </p:txBody>
      </p:sp>
      <p:sp>
        <p:nvSpPr>
          <p:cNvPr id="3" name="Marcador de fecha 2">
            <a:extLst>
              <a:ext uri="{FF2B5EF4-FFF2-40B4-BE49-F238E27FC236}">
                <a16:creationId xmlns:a16="http://schemas.microsoft.com/office/drawing/2014/main" id="{05F27C2D-38E7-49E0-A680-CF953AED5075}"/>
              </a:ext>
            </a:extLst>
          </p:cNvPr>
          <p:cNvSpPr>
            <a:spLocks noGrp="1"/>
          </p:cNvSpPr>
          <p:nvPr>
            <p:ph type="dt" sz="half" idx="10"/>
          </p:nvPr>
        </p:nvSpPr>
        <p:spPr/>
        <p:txBody>
          <a:bodyPr/>
          <a:lstStyle/>
          <a:p>
            <a:fld id="{13A8D257-C2F2-4723-A1F8-BBEAEF0633EF}" type="datetimeFigureOut">
              <a:rPr lang="es-MX" smtClean="0"/>
              <a:t>04/05/2022</a:t>
            </a:fld>
            <a:endParaRPr lang="es-MX"/>
          </a:p>
        </p:txBody>
      </p:sp>
      <p:sp>
        <p:nvSpPr>
          <p:cNvPr id="4" name="Marcador de pie de página 3">
            <a:extLst>
              <a:ext uri="{FF2B5EF4-FFF2-40B4-BE49-F238E27FC236}">
                <a16:creationId xmlns:a16="http://schemas.microsoft.com/office/drawing/2014/main" id="{544F63CF-1697-41DE-B4E9-FD1DB8E8335C}"/>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ED4EA7E-3E0F-40E1-BF18-E3827AF6C499}"/>
              </a:ext>
            </a:extLst>
          </p:cNvPr>
          <p:cNvSpPr>
            <a:spLocks noGrp="1"/>
          </p:cNvSpPr>
          <p:nvPr>
            <p:ph type="sldNum" sz="quarter" idx="12"/>
          </p:nvPr>
        </p:nvSpPr>
        <p:spPr/>
        <p:txBody>
          <a:bodyPr/>
          <a:lstStyle/>
          <a:p>
            <a:fld id="{B68973DF-80ED-485A-83B0-4834A92D1A20}" type="slidenum">
              <a:rPr lang="es-MX" smtClean="0"/>
              <a:t>‹Nº›</a:t>
            </a:fld>
            <a:endParaRPr lang="es-MX"/>
          </a:p>
        </p:txBody>
      </p:sp>
    </p:spTree>
    <p:extLst>
      <p:ext uri="{BB962C8B-B14F-4D97-AF65-F5344CB8AC3E}">
        <p14:creationId xmlns:p14="http://schemas.microsoft.com/office/powerpoint/2010/main" val="3103771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1627448-5B2B-444A-AA01-327BAF29134B}"/>
              </a:ext>
            </a:extLst>
          </p:cNvPr>
          <p:cNvSpPr>
            <a:spLocks noGrp="1"/>
          </p:cNvSpPr>
          <p:nvPr>
            <p:ph type="dt" sz="half" idx="10"/>
          </p:nvPr>
        </p:nvSpPr>
        <p:spPr/>
        <p:txBody>
          <a:bodyPr/>
          <a:lstStyle/>
          <a:p>
            <a:fld id="{13A8D257-C2F2-4723-A1F8-BBEAEF0633EF}" type="datetimeFigureOut">
              <a:rPr lang="es-MX" smtClean="0"/>
              <a:t>04/05/2022</a:t>
            </a:fld>
            <a:endParaRPr lang="es-MX"/>
          </a:p>
        </p:txBody>
      </p:sp>
      <p:sp>
        <p:nvSpPr>
          <p:cNvPr id="3" name="Marcador de pie de página 2">
            <a:extLst>
              <a:ext uri="{FF2B5EF4-FFF2-40B4-BE49-F238E27FC236}">
                <a16:creationId xmlns:a16="http://schemas.microsoft.com/office/drawing/2014/main" id="{78310BC1-C0DC-4B05-85C1-9BB78919D595}"/>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F46A338E-24B2-4A87-9895-352A1E230D2A}"/>
              </a:ext>
            </a:extLst>
          </p:cNvPr>
          <p:cNvSpPr>
            <a:spLocks noGrp="1"/>
          </p:cNvSpPr>
          <p:nvPr>
            <p:ph type="sldNum" sz="quarter" idx="12"/>
          </p:nvPr>
        </p:nvSpPr>
        <p:spPr/>
        <p:txBody>
          <a:bodyPr/>
          <a:lstStyle/>
          <a:p>
            <a:fld id="{B68973DF-80ED-485A-83B0-4834A92D1A20}" type="slidenum">
              <a:rPr lang="es-MX" smtClean="0"/>
              <a:t>‹Nº›</a:t>
            </a:fld>
            <a:endParaRPr lang="es-MX"/>
          </a:p>
        </p:txBody>
      </p:sp>
    </p:spTree>
    <p:extLst>
      <p:ext uri="{BB962C8B-B14F-4D97-AF65-F5344CB8AC3E}">
        <p14:creationId xmlns:p14="http://schemas.microsoft.com/office/powerpoint/2010/main" val="2804760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D48868-07CE-483C-9DF6-C80F5664F782}"/>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34455C04-FD83-4F1C-AAC8-3E91D4E34B73}"/>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texto 3">
            <a:extLst>
              <a:ext uri="{FF2B5EF4-FFF2-40B4-BE49-F238E27FC236}">
                <a16:creationId xmlns:a16="http://schemas.microsoft.com/office/drawing/2014/main" id="{0BB85204-3AC4-41EE-94A3-A9B727D53C3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BB7D0F15-98F0-4146-B56C-23D101C68398}"/>
              </a:ext>
            </a:extLst>
          </p:cNvPr>
          <p:cNvSpPr>
            <a:spLocks noGrp="1"/>
          </p:cNvSpPr>
          <p:nvPr>
            <p:ph type="dt" sz="half" idx="10"/>
          </p:nvPr>
        </p:nvSpPr>
        <p:spPr/>
        <p:txBody>
          <a:bodyPr/>
          <a:lstStyle/>
          <a:p>
            <a:fld id="{13A8D257-C2F2-4723-A1F8-BBEAEF0633EF}" type="datetimeFigureOut">
              <a:rPr lang="es-MX" smtClean="0"/>
              <a:t>04/05/2022</a:t>
            </a:fld>
            <a:endParaRPr lang="es-MX"/>
          </a:p>
        </p:txBody>
      </p:sp>
      <p:sp>
        <p:nvSpPr>
          <p:cNvPr id="6" name="Marcador de pie de página 5">
            <a:extLst>
              <a:ext uri="{FF2B5EF4-FFF2-40B4-BE49-F238E27FC236}">
                <a16:creationId xmlns:a16="http://schemas.microsoft.com/office/drawing/2014/main" id="{0CAB2E06-94C0-4842-AD22-55741907395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957F49E-0897-46B4-AE84-D5142358FDF7}"/>
              </a:ext>
            </a:extLst>
          </p:cNvPr>
          <p:cNvSpPr>
            <a:spLocks noGrp="1"/>
          </p:cNvSpPr>
          <p:nvPr>
            <p:ph type="sldNum" sz="quarter" idx="12"/>
          </p:nvPr>
        </p:nvSpPr>
        <p:spPr/>
        <p:txBody>
          <a:bodyPr/>
          <a:lstStyle/>
          <a:p>
            <a:fld id="{B68973DF-80ED-485A-83B0-4834A92D1A20}" type="slidenum">
              <a:rPr lang="es-MX" smtClean="0"/>
              <a:t>‹Nº›</a:t>
            </a:fld>
            <a:endParaRPr lang="es-MX"/>
          </a:p>
        </p:txBody>
      </p:sp>
    </p:spTree>
    <p:extLst>
      <p:ext uri="{BB962C8B-B14F-4D97-AF65-F5344CB8AC3E}">
        <p14:creationId xmlns:p14="http://schemas.microsoft.com/office/powerpoint/2010/main" val="3796997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6F900D-B8CA-4A4A-A1D2-7D13905BEB39}"/>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posición de imagen 2">
            <a:extLst>
              <a:ext uri="{FF2B5EF4-FFF2-40B4-BE49-F238E27FC236}">
                <a16:creationId xmlns:a16="http://schemas.microsoft.com/office/drawing/2014/main" id="{6E1ACC1E-7342-4DAB-A3C9-472C475E8889}"/>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p>
        </p:txBody>
      </p:sp>
      <p:sp>
        <p:nvSpPr>
          <p:cNvPr id="4" name="Marcador de texto 3">
            <a:extLst>
              <a:ext uri="{FF2B5EF4-FFF2-40B4-BE49-F238E27FC236}">
                <a16:creationId xmlns:a16="http://schemas.microsoft.com/office/drawing/2014/main" id="{B2F751CB-D935-4490-A984-0B3D77F7024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82385475-B5B2-4E7A-B95A-E7A8D89A2D3D}"/>
              </a:ext>
            </a:extLst>
          </p:cNvPr>
          <p:cNvSpPr>
            <a:spLocks noGrp="1"/>
          </p:cNvSpPr>
          <p:nvPr>
            <p:ph type="dt" sz="half" idx="10"/>
          </p:nvPr>
        </p:nvSpPr>
        <p:spPr/>
        <p:txBody>
          <a:bodyPr/>
          <a:lstStyle/>
          <a:p>
            <a:fld id="{13A8D257-C2F2-4723-A1F8-BBEAEF0633EF}" type="datetimeFigureOut">
              <a:rPr lang="es-MX" smtClean="0"/>
              <a:t>04/05/2022</a:t>
            </a:fld>
            <a:endParaRPr lang="es-MX"/>
          </a:p>
        </p:txBody>
      </p:sp>
      <p:sp>
        <p:nvSpPr>
          <p:cNvPr id="6" name="Marcador de pie de página 5">
            <a:extLst>
              <a:ext uri="{FF2B5EF4-FFF2-40B4-BE49-F238E27FC236}">
                <a16:creationId xmlns:a16="http://schemas.microsoft.com/office/drawing/2014/main" id="{32917727-F914-407E-9E1D-7084F293C3D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D156106-E950-4798-BE64-87BB7A630CF9}"/>
              </a:ext>
            </a:extLst>
          </p:cNvPr>
          <p:cNvSpPr>
            <a:spLocks noGrp="1"/>
          </p:cNvSpPr>
          <p:nvPr>
            <p:ph type="sldNum" sz="quarter" idx="12"/>
          </p:nvPr>
        </p:nvSpPr>
        <p:spPr/>
        <p:txBody>
          <a:bodyPr/>
          <a:lstStyle/>
          <a:p>
            <a:fld id="{B68973DF-80ED-485A-83B0-4834A92D1A20}" type="slidenum">
              <a:rPr lang="es-MX" smtClean="0"/>
              <a:t>‹Nº›</a:t>
            </a:fld>
            <a:endParaRPr lang="es-MX"/>
          </a:p>
        </p:txBody>
      </p:sp>
    </p:spTree>
    <p:extLst>
      <p:ext uri="{BB962C8B-B14F-4D97-AF65-F5344CB8AC3E}">
        <p14:creationId xmlns:p14="http://schemas.microsoft.com/office/powerpoint/2010/main" val="101210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D91E6ED1-F210-400A-B764-F8ED4E3D13C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Marcador de título 1">
            <a:extLst>
              <a:ext uri="{FF2B5EF4-FFF2-40B4-BE49-F238E27FC236}">
                <a16:creationId xmlns:a16="http://schemas.microsoft.com/office/drawing/2014/main" id="{D889CC02-2F08-49F5-A063-86F2BDA312E1}"/>
              </a:ext>
            </a:extLst>
          </p:cNvPr>
          <p:cNvSpPr>
            <a:spLocks noGrp="1"/>
          </p:cNvSpPr>
          <p:nvPr>
            <p:ph type="title"/>
          </p:nvPr>
        </p:nvSpPr>
        <p:spPr>
          <a:xfrm>
            <a:off x="838200" y="1821571"/>
            <a:ext cx="10515600" cy="1325563"/>
          </a:xfrm>
          <a:prstGeom prst="rect">
            <a:avLst/>
          </a:prstGeom>
        </p:spPr>
        <p:txBody>
          <a:bodyPr vert="horz" lIns="91440" tIns="45720" rIns="91440" bIns="45720" rtlCol="0" anchor="ctr">
            <a:noAutofit/>
          </a:bodyPr>
          <a:lstStyle/>
          <a:p>
            <a:r>
              <a:rPr lang="es-ES" dirty="0"/>
              <a:t>Haga clic para modificar el estilo de título del patrón</a:t>
            </a:r>
            <a:endParaRPr lang="es-MX" dirty="0"/>
          </a:p>
        </p:txBody>
      </p:sp>
      <p:sp>
        <p:nvSpPr>
          <p:cNvPr id="3" name="Marcador de texto 2">
            <a:extLst>
              <a:ext uri="{FF2B5EF4-FFF2-40B4-BE49-F238E27FC236}">
                <a16:creationId xmlns:a16="http://schemas.microsoft.com/office/drawing/2014/main" id="{1D7EDC9E-CAD7-483E-8593-9A2B172F4218}"/>
              </a:ext>
            </a:extLst>
          </p:cNvPr>
          <p:cNvSpPr>
            <a:spLocks noGrp="1"/>
          </p:cNvSpPr>
          <p:nvPr>
            <p:ph type="body" idx="1"/>
          </p:nvPr>
        </p:nvSpPr>
        <p:spPr>
          <a:xfrm>
            <a:off x="838200" y="3429000"/>
            <a:ext cx="10515600" cy="1258734"/>
          </a:xfrm>
          <a:prstGeom prst="rect">
            <a:avLst/>
          </a:prstGeom>
        </p:spPr>
        <p:txBody>
          <a:bodyPr vert="horz" lIns="91440" tIns="45720" rIns="91440" bIns="45720" rtlCol="0">
            <a:no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4" name="Marcador de fecha 3">
            <a:extLst>
              <a:ext uri="{FF2B5EF4-FFF2-40B4-BE49-F238E27FC236}">
                <a16:creationId xmlns:a16="http://schemas.microsoft.com/office/drawing/2014/main" id="{3053D21A-0FDB-4C4D-91C1-1CBDFC61CB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A8D257-C2F2-4723-A1F8-BBEAEF0633EF}" type="datetimeFigureOut">
              <a:rPr lang="es-MX" smtClean="0"/>
              <a:t>04/05/2022</a:t>
            </a:fld>
            <a:endParaRPr lang="es-MX"/>
          </a:p>
        </p:txBody>
      </p:sp>
      <p:sp>
        <p:nvSpPr>
          <p:cNvPr id="5" name="Marcador de pie de página 4">
            <a:extLst>
              <a:ext uri="{FF2B5EF4-FFF2-40B4-BE49-F238E27FC236}">
                <a16:creationId xmlns:a16="http://schemas.microsoft.com/office/drawing/2014/main" id="{D3E0F423-CC68-4A2D-A914-7E0AC4D510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72D58CEE-7359-4E60-B3B4-CC16B7296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8973DF-80ED-485A-83B0-4834A92D1A20}" type="slidenum">
              <a:rPr lang="es-MX" smtClean="0"/>
              <a:t>‹Nº›</a:t>
            </a:fld>
            <a:endParaRPr lang="es-MX"/>
          </a:p>
        </p:txBody>
      </p:sp>
    </p:spTree>
    <p:extLst>
      <p:ext uri="{BB962C8B-B14F-4D97-AF65-F5344CB8AC3E}">
        <p14:creationId xmlns:p14="http://schemas.microsoft.com/office/powerpoint/2010/main" val="357306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6F7D8F-2FCD-4003-9A96-7178CC077F0D}"/>
              </a:ext>
            </a:extLst>
          </p:cNvPr>
          <p:cNvSpPr>
            <a:spLocks noGrp="1"/>
          </p:cNvSpPr>
          <p:nvPr>
            <p:ph type="ctrTitle"/>
          </p:nvPr>
        </p:nvSpPr>
        <p:spPr/>
        <p:txBody>
          <a:bodyPr/>
          <a:lstStyle/>
          <a:p>
            <a:r>
              <a:rPr lang="es-MX" dirty="0"/>
              <a:t>JPA, Hibernate + Spring</a:t>
            </a:r>
          </a:p>
        </p:txBody>
      </p:sp>
      <p:sp>
        <p:nvSpPr>
          <p:cNvPr id="3" name="Subtítulo 2">
            <a:extLst>
              <a:ext uri="{FF2B5EF4-FFF2-40B4-BE49-F238E27FC236}">
                <a16:creationId xmlns:a16="http://schemas.microsoft.com/office/drawing/2014/main" id="{A7B78B3B-1EBB-43C8-8AD1-88B15FBE4AA3}"/>
              </a:ext>
            </a:extLst>
          </p:cNvPr>
          <p:cNvSpPr>
            <a:spLocks noGrp="1"/>
          </p:cNvSpPr>
          <p:nvPr>
            <p:ph type="subTitle" idx="1"/>
          </p:nvPr>
        </p:nvSpPr>
        <p:spPr/>
        <p:txBody>
          <a:bodyPr/>
          <a:lstStyle/>
          <a:p>
            <a:r>
              <a:rPr lang="es-MX" dirty="0"/>
              <a:t>Pérez Mejía Cesar Alexis</a:t>
            </a:r>
          </a:p>
        </p:txBody>
      </p:sp>
    </p:spTree>
    <p:extLst>
      <p:ext uri="{BB962C8B-B14F-4D97-AF65-F5344CB8AC3E}">
        <p14:creationId xmlns:p14="http://schemas.microsoft.com/office/powerpoint/2010/main" val="3740192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297A0-0CF5-4AAB-A7CC-DD9E551041C2}"/>
              </a:ext>
            </a:extLst>
          </p:cNvPr>
          <p:cNvSpPr>
            <a:spLocks noGrp="1"/>
          </p:cNvSpPr>
          <p:nvPr>
            <p:ph type="title"/>
          </p:nvPr>
        </p:nvSpPr>
        <p:spPr>
          <a:xfrm>
            <a:off x="504547" y="326623"/>
            <a:ext cx="10515600" cy="712064"/>
          </a:xfrm>
        </p:spPr>
        <p:txBody>
          <a:bodyPr/>
          <a:lstStyle/>
          <a:p>
            <a:r>
              <a:rPr lang="es-MX" dirty="0"/>
              <a:t>Clase de configuración (Remplazando el XML)</a:t>
            </a:r>
          </a:p>
        </p:txBody>
      </p:sp>
      <p:sp>
        <p:nvSpPr>
          <p:cNvPr id="4" name="Rectángulo: esquinas redondeadas 3">
            <a:extLst>
              <a:ext uri="{FF2B5EF4-FFF2-40B4-BE49-F238E27FC236}">
                <a16:creationId xmlns:a16="http://schemas.microsoft.com/office/drawing/2014/main" id="{5B4B0079-8714-463E-BDDC-3D6AE2599F7A}"/>
              </a:ext>
            </a:extLst>
          </p:cNvPr>
          <p:cNvSpPr/>
          <p:nvPr/>
        </p:nvSpPr>
        <p:spPr>
          <a:xfrm>
            <a:off x="301851" y="1806568"/>
            <a:ext cx="2565636" cy="71206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solidFill>
                  <a:schemeClr val="tx1"/>
                </a:solidFill>
              </a:rPr>
              <a:t>Public</a:t>
            </a:r>
            <a:r>
              <a:rPr lang="es-MX" sz="1400" dirty="0">
                <a:solidFill>
                  <a:schemeClr val="tx1"/>
                </a:solidFill>
              </a:rPr>
              <a:t> </a:t>
            </a:r>
            <a:r>
              <a:rPr lang="es-MX" sz="1400" dirty="0" err="1">
                <a:solidFill>
                  <a:schemeClr val="tx1"/>
                </a:solidFill>
              </a:rPr>
              <a:t>DataSources</a:t>
            </a:r>
            <a:r>
              <a:rPr lang="es-MX" sz="1400" dirty="0">
                <a:solidFill>
                  <a:schemeClr val="tx1"/>
                </a:solidFill>
              </a:rPr>
              <a:t>(){</a:t>
            </a:r>
          </a:p>
          <a:p>
            <a:pPr algn="ctr"/>
            <a:r>
              <a:rPr lang="es-MX" sz="1400" dirty="0" err="1">
                <a:solidFill>
                  <a:schemeClr val="tx1"/>
                </a:solidFill>
              </a:rPr>
              <a:t>DriverManagerDataSource</a:t>
            </a:r>
            <a:r>
              <a:rPr lang="es-MX" sz="1400" dirty="0">
                <a:solidFill>
                  <a:schemeClr val="tx1"/>
                </a:solidFill>
              </a:rPr>
              <a:t>}</a:t>
            </a:r>
          </a:p>
        </p:txBody>
      </p:sp>
      <p:sp>
        <p:nvSpPr>
          <p:cNvPr id="5" name="CuadroTexto 4">
            <a:extLst>
              <a:ext uri="{FF2B5EF4-FFF2-40B4-BE49-F238E27FC236}">
                <a16:creationId xmlns:a16="http://schemas.microsoft.com/office/drawing/2014/main" id="{9403547E-113F-408E-BF67-A7E8E620DC7F}"/>
              </a:ext>
            </a:extLst>
          </p:cNvPr>
          <p:cNvSpPr txBox="1"/>
          <p:nvPr/>
        </p:nvSpPr>
        <p:spPr>
          <a:xfrm>
            <a:off x="712186" y="2571865"/>
            <a:ext cx="2155301" cy="338554"/>
          </a:xfrm>
          <a:prstGeom prst="rect">
            <a:avLst/>
          </a:prstGeom>
          <a:noFill/>
        </p:spPr>
        <p:txBody>
          <a:bodyPr wrap="square" rtlCol="0">
            <a:spAutoFit/>
          </a:bodyPr>
          <a:lstStyle/>
          <a:p>
            <a:r>
              <a:rPr lang="es-MX" sz="1600" dirty="0" err="1"/>
              <a:t>Database.properties</a:t>
            </a:r>
            <a:endParaRPr lang="es-MX" sz="1600" dirty="0"/>
          </a:p>
        </p:txBody>
      </p:sp>
      <p:cxnSp>
        <p:nvCxnSpPr>
          <p:cNvPr id="6" name="Conector recto de flecha 5">
            <a:extLst>
              <a:ext uri="{FF2B5EF4-FFF2-40B4-BE49-F238E27FC236}">
                <a16:creationId xmlns:a16="http://schemas.microsoft.com/office/drawing/2014/main" id="{6DDAF9CF-AAA7-4C47-BE01-70C29A4417AA}"/>
              </a:ext>
            </a:extLst>
          </p:cNvPr>
          <p:cNvCxnSpPr>
            <a:cxnSpLocks/>
            <a:stCxn id="4" idx="3"/>
            <a:endCxn id="12" idx="1"/>
          </p:cNvCxnSpPr>
          <p:nvPr/>
        </p:nvCxnSpPr>
        <p:spPr>
          <a:xfrm flipV="1">
            <a:off x="2867487" y="1974149"/>
            <a:ext cx="800470" cy="1884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ángulo: esquinas redondeadas 11">
            <a:extLst>
              <a:ext uri="{FF2B5EF4-FFF2-40B4-BE49-F238E27FC236}">
                <a16:creationId xmlns:a16="http://schemas.microsoft.com/office/drawing/2014/main" id="{AECD6996-AFBF-444E-933C-B00280E216D7}"/>
              </a:ext>
            </a:extLst>
          </p:cNvPr>
          <p:cNvSpPr/>
          <p:nvPr/>
        </p:nvSpPr>
        <p:spPr>
          <a:xfrm>
            <a:off x="3667957" y="1557967"/>
            <a:ext cx="3906791" cy="83236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solidFill>
                  <a:schemeClr val="tx1"/>
                </a:solidFill>
              </a:rPr>
              <a:t>Public</a:t>
            </a:r>
            <a:r>
              <a:rPr lang="es-MX" sz="1400" dirty="0">
                <a:solidFill>
                  <a:schemeClr val="tx1"/>
                </a:solidFill>
              </a:rPr>
              <a:t> EntityManagerFactory(){</a:t>
            </a:r>
          </a:p>
          <a:p>
            <a:pPr algn="ctr"/>
            <a:r>
              <a:rPr lang="es-MX" sz="1400" dirty="0" err="1">
                <a:solidFill>
                  <a:schemeClr val="tx1"/>
                </a:solidFill>
              </a:rPr>
              <a:t>LocalContainerEntityManagerFactoryBean</a:t>
            </a:r>
            <a:r>
              <a:rPr lang="es-MX" sz="1400" dirty="0">
                <a:solidFill>
                  <a:schemeClr val="tx1"/>
                </a:solidFill>
              </a:rPr>
              <a:t>}</a:t>
            </a:r>
          </a:p>
        </p:txBody>
      </p:sp>
      <p:sp>
        <p:nvSpPr>
          <p:cNvPr id="23" name="Rectángulo: esquinas redondeadas 22">
            <a:extLst>
              <a:ext uri="{FF2B5EF4-FFF2-40B4-BE49-F238E27FC236}">
                <a16:creationId xmlns:a16="http://schemas.microsoft.com/office/drawing/2014/main" id="{5540E137-218B-4D13-AC69-5383A1A7DE5C}"/>
              </a:ext>
            </a:extLst>
          </p:cNvPr>
          <p:cNvSpPr/>
          <p:nvPr/>
        </p:nvSpPr>
        <p:spPr>
          <a:xfrm>
            <a:off x="1243314" y="4105852"/>
            <a:ext cx="2565637" cy="71206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solidFill>
                  <a:schemeClr val="tx1"/>
                </a:solidFill>
              </a:rPr>
              <a:t> </a:t>
            </a:r>
            <a:r>
              <a:rPr lang="es-MX" sz="1400" dirty="0" err="1">
                <a:solidFill>
                  <a:schemeClr val="tx1"/>
                </a:solidFill>
              </a:rPr>
              <a:t>public</a:t>
            </a:r>
            <a:r>
              <a:rPr lang="es-MX" sz="1400" dirty="0">
                <a:solidFill>
                  <a:schemeClr val="tx1"/>
                </a:solidFill>
              </a:rPr>
              <a:t> </a:t>
            </a:r>
            <a:r>
              <a:rPr lang="es-MX" sz="1400" dirty="0" err="1">
                <a:solidFill>
                  <a:schemeClr val="tx1"/>
                </a:solidFill>
              </a:rPr>
              <a:t>hibernateProperties</a:t>
            </a:r>
            <a:r>
              <a:rPr lang="es-MX" sz="1400" dirty="0">
                <a:solidFill>
                  <a:schemeClr val="tx1"/>
                </a:solidFill>
              </a:rPr>
              <a:t>(){</a:t>
            </a:r>
          </a:p>
          <a:p>
            <a:pPr algn="ctr"/>
            <a:r>
              <a:rPr lang="es-MX" sz="1400" dirty="0">
                <a:solidFill>
                  <a:schemeClr val="tx1"/>
                </a:solidFill>
              </a:rPr>
              <a:t>Properties}</a:t>
            </a:r>
          </a:p>
        </p:txBody>
      </p:sp>
      <p:cxnSp>
        <p:nvCxnSpPr>
          <p:cNvPr id="24" name="Conector recto de flecha 23">
            <a:extLst>
              <a:ext uri="{FF2B5EF4-FFF2-40B4-BE49-F238E27FC236}">
                <a16:creationId xmlns:a16="http://schemas.microsoft.com/office/drawing/2014/main" id="{1D89F6F0-4F37-468C-A86A-E48829AFE4F7}"/>
              </a:ext>
            </a:extLst>
          </p:cNvPr>
          <p:cNvCxnSpPr>
            <a:cxnSpLocks/>
            <a:stCxn id="23" idx="0"/>
            <a:endCxn id="12" idx="1"/>
          </p:cNvCxnSpPr>
          <p:nvPr/>
        </p:nvCxnSpPr>
        <p:spPr>
          <a:xfrm flipV="1">
            <a:off x="2526133" y="1974149"/>
            <a:ext cx="1141824" cy="21317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CuadroTexto 37">
            <a:extLst>
              <a:ext uri="{FF2B5EF4-FFF2-40B4-BE49-F238E27FC236}">
                <a16:creationId xmlns:a16="http://schemas.microsoft.com/office/drawing/2014/main" id="{EFA07BC0-774C-4080-B97E-F071D34880A0}"/>
              </a:ext>
            </a:extLst>
          </p:cNvPr>
          <p:cNvSpPr txBox="1"/>
          <p:nvPr/>
        </p:nvSpPr>
        <p:spPr>
          <a:xfrm>
            <a:off x="4334459" y="2425091"/>
            <a:ext cx="2573786" cy="523220"/>
          </a:xfrm>
          <a:prstGeom prst="rect">
            <a:avLst/>
          </a:prstGeom>
          <a:noFill/>
        </p:spPr>
        <p:txBody>
          <a:bodyPr wrap="square" rtlCol="0">
            <a:spAutoFit/>
          </a:bodyPr>
          <a:lstStyle/>
          <a:p>
            <a:r>
              <a:rPr lang="es-MX" sz="1200" dirty="0"/>
              <a:t>New </a:t>
            </a:r>
            <a:r>
              <a:rPr lang="es-MX" sz="1200" dirty="0" err="1"/>
              <a:t>HibernateJpaVendorAdapter</a:t>
            </a:r>
            <a:r>
              <a:rPr lang="es-MX" sz="1200" dirty="0"/>
              <a:t>()</a:t>
            </a:r>
          </a:p>
          <a:p>
            <a:r>
              <a:rPr lang="es-MX" sz="1400" dirty="0" err="1"/>
              <a:t>hibernateProperties</a:t>
            </a:r>
            <a:r>
              <a:rPr lang="es-MX" sz="1600" dirty="0"/>
              <a:t>()</a:t>
            </a:r>
          </a:p>
        </p:txBody>
      </p:sp>
      <p:sp>
        <p:nvSpPr>
          <p:cNvPr id="39" name="CuadroTexto 38">
            <a:extLst>
              <a:ext uri="{FF2B5EF4-FFF2-40B4-BE49-F238E27FC236}">
                <a16:creationId xmlns:a16="http://schemas.microsoft.com/office/drawing/2014/main" id="{91BDF0AD-B599-4C7E-A6E6-7B303C79736F}"/>
              </a:ext>
            </a:extLst>
          </p:cNvPr>
          <p:cNvSpPr txBox="1"/>
          <p:nvPr/>
        </p:nvSpPr>
        <p:spPr>
          <a:xfrm>
            <a:off x="1512656" y="4835694"/>
            <a:ext cx="2155301" cy="338554"/>
          </a:xfrm>
          <a:prstGeom prst="rect">
            <a:avLst/>
          </a:prstGeom>
          <a:noFill/>
        </p:spPr>
        <p:txBody>
          <a:bodyPr wrap="square" rtlCol="0">
            <a:spAutoFit/>
          </a:bodyPr>
          <a:lstStyle/>
          <a:p>
            <a:r>
              <a:rPr lang="es-MX" sz="1600" dirty="0" err="1"/>
              <a:t>Database.properties</a:t>
            </a:r>
            <a:endParaRPr lang="es-MX" sz="1600" dirty="0"/>
          </a:p>
        </p:txBody>
      </p:sp>
      <p:sp>
        <p:nvSpPr>
          <p:cNvPr id="40" name="Rectángulo: esquinas redondeadas 39">
            <a:extLst>
              <a:ext uri="{FF2B5EF4-FFF2-40B4-BE49-F238E27FC236}">
                <a16:creationId xmlns:a16="http://schemas.microsoft.com/office/drawing/2014/main" id="{7EB80338-B593-445B-B4AB-84F241E38251}"/>
              </a:ext>
            </a:extLst>
          </p:cNvPr>
          <p:cNvSpPr/>
          <p:nvPr/>
        </p:nvSpPr>
        <p:spPr>
          <a:xfrm>
            <a:off x="8730664" y="2727804"/>
            <a:ext cx="2943472" cy="63620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solidFill>
                  <a:schemeClr val="tx1"/>
                </a:solidFill>
              </a:rPr>
              <a:t>Public</a:t>
            </a:r>
            <a:r>
              <a:rPr lang="es-MX" sz="1400" dirty="0">
                <a:solidFill>
                  <a:schemeClr val="tx1"/>
                </a:solidFill>
              </a:rPr>
              <a:t> </a:t>
            </a:r>
            <a:r>
              <a:rPr lang="es-MX" sz="1400" dirty="0" err="1">
                <a:solidFill>
                  <a:schemeClr val="tx1"/>
                </a:solidFill>
              </a:rPr>
              <a:t>JpaTransactionManager</a:t>
            </a:r>
            <a:r>
              <a:rPr lang="es-MX" sz="1400" dirty="0">
                <a:solidFill>
                  <a:schemeClr val="tx1"/>
                </a:solidFill>
              </a:rPr>
              <a:t> (){</a:t>
            </a:r>
          </a:p>
          <a:p>
            <a:pPr algn="ctr"/>
            <a:r>
              <a:rPr lang="es-MX" sz="1400" dirty="0" err="1">
                <a:solidFill>
                  <a:schemeClr val="tx1"/>
                </a:solidFill>
              </a:rPr>
              <a:t>JpaTransactionManager</a:t>
            </a:r>
            <a:r>
              <a:rPr lang="es-MX" sz="1400" dirty="0">
                <a:solidFill>
                  <a:schemeClr val="tx1"/>
                </a:solidFill>
              </a:rPr>
              <a:t>}</a:t>
            </a:r>
          </a:p>
        </p:txBody>
      </p:sp>
      <p:sp>
        <p:nvSpPr>
          <p:cNvPr id="44" name="CuadroTexto 43">
            <a:extLst>
              <a:ext uri="{FF2B5EF4-FFF2-40B4-BE49-F238E27FC236}">
                <a16:creationId xmlns:a16="http://schemas.microsoft.com/office/drawing/2014/main" id="{36A4F9E5-D9FF-4AA4-8253-B0796594A1D2}"/>
              </a:ext>
            </a:extLst>
          </p:cNvPr>
          <p:cNvSpPr txBox="1"/>
          <p:nvPr/>
        </p:nvSpPr>
        <p:spPr>
          <a:xfrm>
            <a:off x="8457613" y="1727487"/>
            <a:ext cx="3370889" cy="523220"/>
          </a:xfrm>
          <a:prstGeom prst="rect">
            <a:avLst/>
          </a:prstGeom>
          <a:noFill/>
        </p:spPr>
        <p:txBody>
          <a:bodyPr wrap="square" rtlCol="0">
            <a:spAutoFit/>
          </a:bodyPr>
          <a:lstStyle/>
          <a:p>
            <a:r>
              <a:rPr lang="es-MX" sz="1400" b="1" dirty="0"/>
              <a:t>Método opcional si quiere trabajar con etiquetas @Transactional</a:t>
            </a:r>
          </a:p>
        </p:txBody>
      </p:sp>
      <p:sp>
        <p:nvSpPr>
          <p:cNvPr id="45" name="CuadroTexto 44">
            <a:extLst>
              <a:ext uri="{FF2B5EF4-FFF2-40B4-BE49-F238E27FC236}">
                <a16:creationId xmlns:a16="http://schemas.microsoft.com/office/drawing/2014/main" id="{6AABDF9F-40C2-498F-99EF-D3EDAE27CDE3}"/>
              </a:ext>
            </a:extLst>
          </p:cNvPr>
          <p:cNvSpPr txBox="1"/>
          <p:nvPr/>
        </p:nvSpPr>
        <p:spPr>
          <a:xfrm>
            <a:off x="8375218" y="4081641"/>
            <a:ext cx="3535680" cy="923330"/>
          </a:xfrm>
          <a:prstGeom prst="rect">
            <a:avLst/>
          </a:prstGeom>
          <a:noFill/>
        </p:spPr>
        <p:txBody>
          <a:bodyPr wrap="square" rtlCol="0">
            <a:spAutoFit/>
          </a:bodyPr>
          <a:lstStyle/>
          <a:p>
            <a:pPr marL="171450" indent="-171450">
              <a:buFont typeface="Arial" panose="020B0604020202020204" pitchFamily="34" charset="0"/>
              <a:buChar char="•"/>
            </a:pPr>
            <a:r>
              <a:rPr lang="es-MX" sz="1200" dirty="0"/>
              <a:t>Además de añadir etiqueta </a:t>
            </a:r>
            <a:r>
              <a:rPr lang="es-MX" sz="1200" dirty="0">
                <a:solidFill>
                  <a:srgbClr val="3F7F5F"/>
                </a:solidFill>
                <a:highlight>
                  <a:srgbClr val="E8F2FE"/>
                </a:highlight>
                <a:latin typeface="Consolas" panose="020B0609020204030204" pitchFamily="49" charset="0"/>
              </a:rPr>
              <a:t>@EnableTransactionManagement </a:t>
            </a:r>
            <a:r>
              <a:rPr lang="es-MX" sz="1200" dirty="0"/>
              <a:t>en el archivo o </a:t>
            </a:r>
            <a:r>
              <a:rPr lang="es-MX" sz="1200" dirty="0" err="1"/>
              <a:t>class</a:t>
            </a:r>
            <a:r>
              <a:rPr lang="es-MX" sz="1200" dirty="0"/>
              <a:t> de configuración y sobre los métodos un </a:t>
            </a:r>
            <a:r>
              <a:rPr lang="es-MX" sz="1200" dirty="0">
                <a:solidFill>
                  <a:srgbClr val="3F7F5F"/>
                </a:solidFill>
                <a:highlight>
                  <a:srgbClr val="E8F2FE"/>
                </a:highlight>
                <a:latin typeface="Consolas" panose="020B0609020204030204" pitchFamily="49" charset="0"/>
              </a:rPr>
              <a:t>@Transactional</a:t>
            </a:r>
            <a:r>
              <a:rPr lang="es-MX" sz="1200" dirty="0"/>
              <a:t> de su DAO</a:t>
            </a:r>
            <a:r>
              <a:rPr lang="es-MX" dirty="0"/>
              <a:t>.</a:t>
            </a:r>
            <a:endParaRPr lang="es-MX" sz="1600" dirty="0"/>
          </a:p>
        </p:txBody>
      </p:sp>
      <p:sp>
        <p:nvSpPr>
          <p:cNvPr id="46" name="Rectángulo: esquinas redondeadas 45">
            <a:extLst>
              <a:ext uri="{FF2B5EF4-FFF2-40B4-BE49-F238E27FC236}">
                <a16:creationId xmlns:a16="http://schemas.microsoft.com/office/drawing/2014/main" id="{41E2D889-40DB-4E64-A90F-A00504A36B00}"/>
              </a:ext>
            </a:extLst>
          </p:cNvPr>
          <p:cNvSpPr/>
          <p:nvPr/>
        </p:nvSpPr>
        <p:spPr>
          <a:xfrm>
            <a:off x="8093490" y="1038687"/>
            <a:ext cx="3934343" cy="54404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47" name="Conector recto de flecha 46">
            <a:extLst>
              <a:ext uri="{FF2B5EF4-FFF2-40B4-BE49-F238E27FC236}">
                <a16:creationId xmlns:a16="http://schemas.microsoft.com/office/drawing/2014/main" id="{912EECB7-D2D8-4C99-A664-A3519D28663C}"/>
              </a:ext>
            </a:extLst>
          </p:cNvPr>
          <p:cNvCxnSpPr>
            <a:cxnSpLocks/>
            <a:stCxn id="12" idx="3"/>
            <a:endCxn id="40" idx="1"/>
          </p:cNvCxnSpPr>
          <p:nvPr/>
        </p:nvCxnSpPr>
        <p:spPr>
          <a:xfrm>
            <a:off x="7574748" y="1974149"/>
            <a:ext cx="1155916" cy="10717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CuadroTexto 49">
            <a:extLst>
              <a:ext uri="{FF2B5EF4-FFF2-40B4-BE49-F238E27FC236}">
                <a16:creationId xmlns:a16="http://schemas.microsoft.com/office/drawing/2014/main" id="{3795E407-7A1E-49E1-99C3-46CD9284B4CD}"/>
              </a:ext>
            </a:extLst>
          </p:cNvPr>
          <p:cNvSpPr txBox="1"/>
          <p:nvPr/>
        </p:nvSpPr>
        <p:spPr>
          <a:xfrm>
            <a:off x="8856165" y="3390440"/>
            <a:ext cx="2573786" cy="338554"/>
          </a:xfrm>
          <a:prstGeom prst="rect">
            <a:avLst/>
          </a:prstGeom>
          <a:noFill/>
        </p:spPr>
        <p:txBody>
          <a:bodyPr wrap="square" rtlCol="0">
            <a:spAutoFit/>
          </a:bodyPr>
          <a:lstStyle/>
          <a:p>
            <a:r>
              <a:rPr lang="es-MX" sz="1600" dirty="0" err="1"/>
              <a:t>EntityMaganerFactory</a:t>
            </a:r>
            <a:r>
              <a:rPr lang="es-MX" sz="1600" dirty="0"/>
              <a:t>()</a:t>
            </a:r>
            <a:endParaRPr lang="es-MX" sz="2000" dirty="0"/>
          </a:p>
        </p:txBody>
      </p:sp>
    </p:spTree>
    <p:extLst>
      <p:ext uri="{BB962C8B-B14F-4D97-AF65-F5344CB8AC3E}">
        <p14:creationId xmlns:p14="http://schemas.microsoft.com/office/powerpoint/2010/main" val="3900345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50D634-9525-4ED7-9FF2-A3C10F2B2CF6}"/>
              </a:ext>
            </a:extLst>
          </p:cNvPr>
          <p:cNvSpPr>
            <a:spLocks noGrp="1"/>
          </p:cNvSpPr>
          <p:nvPr>
            <p:ph type="title"/>
          </p:nvPr>
        </p:nvSpPr>
        <p:spPr/>
        <p:txBody>
          <a:bodyPr/>
          <a:lstStyle/>
          <a:p>
            <a:r>
              <a:rPr lang="es-MX" sz="2800" dirty="0" err="1">
                <a:solidFill>
                  <a:schemeClr val="tx1"/>
                </a:solidFill>
              </a:rPr>
              <a:t>LocalContainerEntityManagerFactoryBean</a:t>
            </a:r>
            <a:endParaRPr lang="es-MX" dirty="0"/>
          </a:p>
        </p:txBody>
      </p:sp>
      <p:sp>
        <p:nvSpPr>
          <p:cNvPr id="3" name="Marcador de contenido 2">
            <a:extLst>
              <a:ext uri="{FF2B5EF4-FFF2-40B4-BE49-F238E27FC236}">
                <a16:creationId xmlns:a16="http://schemas.microsoft.com/office/drawing/2014/main" id="{10E9D5EC-9CE1-4E67-AA0C-FD2E726C3A9D}"/>
              </a:ext>
            </a:extLst>
          </p:cNvPr>
          <p:cNvSpPr>
            <a:spLocks noGrp="1"/>
          </p:cNvSpPr>
          <p:nvPr>
            <p:ph idx="1"/>
          </p:nvPr>
        </p:nvSpPr>
        <p:spPr/>
        <p:txBody>
          <a:bodyPr/>
          <a:lstStyle/>
          <a:p>
            <a:r>
              <a:rPr lang="es-MX" dirty="0"/>
              <a:t>Esta </a:t>
            </a:r>
            <a:r>
              <a:rPr lang="es-MX" dirty="0" err="1"/>
              <a:t>interfas</a:t>
            </a:r>
            <a:r>
              <a:rPr lang="es-MX" dirty="0"/>
              <a:t> nos da control total sobre el “</a:t>
            </a:r>
            <a:r>
              <a:rPr lang="es-MX" dirty="0" err="1"/>
              <a:t>EntityMaganerFactory</a:t>
            </a:r>
            <a:r>
              <a:rPr lang="es-MX" dirty="0"/>
              <a:t>” teniendo una configuración </a:t>
            </a:r>
            <a:r>
              <a:rPr lang="es-MX" dirty="0" err="1"/>
              <a:t>personalida</a:t>
            </a:r>
            <a:r>
              <a:rPr lang="es-MX" dirty="0"/>
              <a:t> y detallada. </a:t>
            </a:r>
          </a:p>
          <a:p>
            <a:r>
              <a:rPr lang="es-MX" dirty="0"/>
              <a:t>Crea un “</a:t>
            </a:r>
            <a:r>
              <a:rPr lang="es-MX" dirty="0" err="1"/>
              <a:t>PersistenceUnitInfo</a:t>
            </a:r>
            <a:r>
              <a:rPr lang="es-MX" dirty="0"/>
              <a:t>” instancia basada en “Persistence.xml”.</a:t>
            </a:r>
          </a:p>
          <a:p>
            <a:r>
              <a:rPr lang="es-MX" dirty="0"/>
              <a:t>Es la opción mas poderosa de configurar JPA, permitiendo una configuración local flexible dentro de la aplacación.</a:t>
            </a:r>
          </a:p>
          <a:p>
            <a:r>
              <a:rPr lang="es-MX" dirty="0"/>
              <a:t>Admite:</a:t>
            </a:r>
          </a:p>
          <a:p>
            <a:pPr lvl="1"/>
            <a:r>
              <a:rPr lang="es-MX" dirty="0"/>
              <a:t>JDBC existentes en un DataSource</a:t>
            </a:r>
          </a:p>
          <a:p>
            <a:pPr lvl="1"/>
            <a:r>
              <a:rPr lang="es-MX" dirty="0"/>
              <a:t>Admite transacciones locales y globales. </a:t>
            </a:r>
          </a:p>
          <a:p>
            <a:pPr lvl="1"/>
            <a:endParaRPr lang="es-MX" dirty="0"/>
          </a:p>
        </p:txBody>
      </p:sp>
    </p:spTree>
    <p:extLst>
      <p:ext uri="{BB962C8B-B14F-4D97-AF65-F5344CB8AC3E}">
        <p14:creationId xmlns:p14="http://schemas.microsoft.com/office/powerpoint/2010/main" val="2902146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AF5FC8-C931-4A8A-BC0E-28D819DFE56E}"/>
              </a:ext>
            </a:extLst>
          </p:cNvPr>
          <p:cNvSpPr>
            <a:spLocks noGrp="1"/>
          </p:cNvSpPr>
          <p:nvPr>
            <p:ph type="title"/>
          </p:nvPr>
        </p:nvSpPr>
        <p:spPr>
          <a:xfrm>
            <a:off x="841899" y="486422"/>
            <a:ext cx="10515600" cy="496547"/>
          </a:xfrm>
        </p:spPr>
        <p:txBody>
          <a:bodyPr/>
          <a:lstStyle/>
          <a:p>
            <a:r>
              <a:rPr lang="es-MX" sz="2400" b="1" dirty="0"/>
              <a:t>Recordemos la estructura de Hibernate</a:t>
            </a:r>
          </a:p>
        </p:txBody>
      </p:sp>
      <p:graphicFrame>
        <p:nvGraphicFramePr>
          <p:cNvPr id="32" name="Tabla 6">
            <a:extLst>
              <a:ext uri="{FF2B5EF4-FFF2-40B4-BE49-F238E27FC236}">
                <a16:creationId xmlns:a16="http://schemas.microsoft.com/office/drawing/2014/main" id="{F11D14CB-3862-407F-B199-9E9A63F7E96A}"/>
              </a:ext>
            </a:extLst>
          </p:cNvPr>
          <p:cNvGraphicFramePr>
            <a:graphicFrameLocks noGrp="1"/>
          </p:cNvGraphicFramePr>
          <p:nvPr>
            <p:extLst>
              <p:ext uri="{D42A27DB-BD31-4B8C-83A1-F6EECF244321}">
                <p14:modId xmlns:p14="http://schemas.microsoft.com/office/powerpoint/2010/main" val="3730627674"/>
              </p:ext>
            </p:extLst>
          </p:nvPr>
        </p:nvGraphicFramePr>
        <p:xfrm>
          <a:off x="841900" y="2496757"/>
          <a:ext cx="4199118" cy="1809056"/>
        </p:xfrm>
        <a:graphic>
          <a:graphicData uri="http://schemas.openxmlformats.org/drawingml/2006/table">
            <a:tbl>
              <a:tblPr firstRow="1" bandRow="1">
                <a:tableStyleId>{2D5ABB26-0587-4C30-8999-92F81FD0307C}</a:tableStyleId>
              </a:tblPr>
              <a:tblGrid>
                <a:gridCol w="2099559">
                  <a:extLst>
                    <a:ext uri="{9D8B030D-6E8A-4147-A177-3AD203B41FA5}">
                      <a16:colId xmlns:a16="http://schemas.microsoft.com/office/drawing/2014/main" val="2507083078"/>
                    </a:ext>
                  </a:extLst>
                </a:gridCol>
                <a:gridCol w="2099559">
                  <a:extLst>
                    <a:ext uri="{9D8B030D-6E8A-4147-A177-3AD203B41FA5}">
                      <a16:colId xmlns:a16="http://schemas.microsoft.com/office/drawing/2014/main" val="594498304"/>
                    </a:ext>
                  </a:extLst>
                </a:gridCol>
              </a:tblGrid>
              <a:tr h="584488">
                <a:tc>
                  <a:txBody>
                    <a:bodyPr/>
                    <a:lstStyle/>
                    <a:p>
                      <a:pPr algn="ctr"/>
                      <a:r>
                        <a:rPr lang="es-MX" dirty="0">
                          <a:solidFill>
                            <a:sysClr val="windowText" lastClr="000000"/>
                          </a:solidFill>
                        </a:rPr>
                        <a:t>JAVA Persistence API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s-MX" dirty="0">
                          <a:solidFill>
                            <a:sysClr val="windowText" lastClr="000000"/>
                          </a:solidFill>
                        </a:rPr>
                        <a:t>Hibernate Native API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569654071"/>
                  </a:ext>
                </a:extLst>
              </a:tr>
              <a:tr h="584488">
                <a:tc gridSpan="2">
                  <a:txBody>
                    <a:bodyPr/>
                    <a:lstStyle/>
                    <a:p>
                      <a:pPr algn="ctr"/>
                      <a:r>
                        <a:rPr lang="es-MX" dirty="0">
                          <a:solidFill>
                            <a:sysClr val="windowText" lastClr="000000"/>
                          </a:solidFill>
                        </a:rPr>
                        <a:t>Hibernate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endParaRPr lang="es-MX"/>
                    </a:p>
                  </a:txBody>
                  <a:tcPr/>
                </a:tc>
                <a:extLst>
                  <a:ext uri="{0D108BD9-81ED-4DB2-BD59-A6C34878D82A}">
                    <a16:rowId xmlns:a16="http://schemas.microsoft.com/office/drawing/2014/main" val="1537212770"/>
                  </a:ext>
                </a:extLst>
              </a:tr>
              <a:tr h="584488">
                <a:tc gridSpan="2">
                  <a:txBody>
                    <a:bodyPr/>
                    <a:lstStyle/>
                    <a:p>
                      <a:pPr algn="ctr"/>
                      <a:r>
                        <a:rPr lang="es-MX" dirty="0">
                          <a:solidFill>
                            <a:sysClr val="windowText" lastClr="000000"/>
                          </a:solidFill>
                        </a:rPr>
                        <a:t>JDBC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endParaRPr lang="es-MX"/>
                    </a:p>
                  </a:txBody>
                  <a:tcPr/>
                </a:tc>
                <a:extLst>
                  <a:ext uri="{0D108BD9-81ED-4DB2-BD59-A6C34878D82A}">
                    <a16:rowId xmlns:a16="http://schemas.microsoft.com/office/drawing/2014/main" val="1763516888"/>
                  </a:ext>
                </a:extLst>
              </a:tr>
            </a:tbl>
          </a:graphicData>
        </a:graphic>
      </p:graphicFrame>
      <p:graphicFrame>
        <p:nvGraphicFramePr>
          <p:cNvPr id="33" name="Tabla 7">
            <a:extLst>
              <a:ext uri="{FF2B5EF4-FFF2-40B4-BE49-F238E27FC236}">
                <a16:creationId xmlns:a16="http://schemas.microsoft.com/office/drawing/2014/main" id="{7990A699-B32C-4CF7-8C90-8946CEA6AE18}"/>
              </a:ext>
            </a:extLst>
          </p:cNvPr>
          <p:cNvGraphicFramePr>
            <a:graphicFrameLocks noGrp="1"/>
          </p:cNvGraphicFramePr>
          <p:nvPr>
            <p:extLst>
              <p:ext uri="{D42A27DB-BD31-4B8C-83A1-F6EECF244321}">
                <p14:modId xmlns:p14="http://schemas.microsoft.com/office/powerpoint/2010/main" val="18078353"/>
              </p:ext>
            </p:extLst>
          </p:nvPr>
        </p:nvGraphicFramePr>
        <p:xfrm>
          <a:off x="841899" y="1397755"/>
          <a:ext cx="4199119" cy="478820"/>
        </p:xfrm>
        <a:graphic>
          <a:graphicData uri="http://schemas.openxmlformats.org/drawingml/2006/table">
            <a:tbl>
              <a:tblPr firstRow="1" bandRow="1">
                <a:tableStyleId>{5C22544A-7EE6-4342-B048-85BDC9FD1C3A}</a:tableStyleId>
              </a:tblPr>
              <a:tblGrid>
                <a:gridCol w="4199119">
                  <a:extLst>
                    <a:ext uri="{9D8B030D-6E8A-4147-A177-3AD203B41FA5}">
                      <a16:colId xmlns:a16="http://schemas.microsoft.com/office/drawing/2014/main" val="812977697"/>
                    </a:ext>
                  </a:extLst>
                </a:gridCol>
              </a:tblGrid>
              <a:tr h="478820">
                <a:tc>
                  <a:txBody>
                    <a:bodyPr/>
                    <a:lstStyle/>
                    <a:p>
                      <a:pPr algn="ctr"/>
                      <a:r>
                        <a:rPr lang="es-MX" b="0" dirty="0">
                          <a:solidFill>
                            <a:schemeClr val="tx1"/>
                          </a:solidFill>
                        </a:rPr>
                        <a:t>Data Access Layer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200075588"/>
                  </a:ext>
                </a:extLst>
              </a:tr>
            </a:tbl>
          </a:graphicData>
        </a:graphic>
      </p:graphicFrame>
      <p:grpSp>
        <p:nvGrpSpPr>
          <p:cNvPr id="34" name="Grupo 33">
            <a:extLst>
              <a:ext uri="{FF2B5EF4-FFF2-40B4-BE49-F238E27FC236}">
                <a16:creationId xmlns:a16="http://schemas.microsoft.com/office/drawing/2014/main" id="{8489F367-8E63-4F95-BCBB-2DDFD15FB91E}"/>
              </a:ext>
            </a:extLst>
          </p:cNvPr>
          <p:cNvGrpSpPr/>
          <p:nvPr/>
        </p:nvGrpSpPr>
        <p:grpSpPr>
          <a:xfrm>
            <a:off x="1838524" y="1876575"/>
            <a:ext cx="2205866" cy="4679669"/>
            <a:chOff x="1838524" y="1876575"/>
            <a:chExt cx="2205866" cy="4679669"/>
          </a:xfrm>
        </p:grpSpPr>
        <p:cxnSp>
          <p:nvCxnSpPr>
            <p:cNvPr id="35" name="Conector recto de flecha 34">
              <a:extLst>
                <a:ext uri="{FF2B5EF4-FFF2-40B4-BE49-F238E27FC236}">
                  <a16:creationId xmlns:a16="http://schemas.microsoft.com/office/drawing/2014/main" id="{46AE0280-4BBF-4B45-8B3B-A93F0F8B515D}"/>
                </a:ext>
              </a:extLst>
            </p:cNvPr>
            <p:cNvCxnSpPr>
              <a:cxnSpLocks/>
            </p:cNvCxnSpPr>
            <p:nvPr/>
          </p:nvCxnSpPr>
          <p:spPr>
            <a:xfrm>
              <a:off x="1939600" y="1876575"/>
              <a:ext cx="0" cy="6201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0E3C6664-581E-4473-8784-F7ADF61708EA}"/>
                </a:ext>
              </a:extLst>
            </p:cNvPr>
            <p:cNvCxnSpPr>
              <a:cxnSpLocks/>
            </p:cNvCxnSpPr>
            <p:nvPr/>
          </p:nvCxnSpPr>
          <p:spPr>
            <a:xfrm>
              <a:off x="4043349" y="1876575"/>
              <a:ext cx="0" cy="6201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4D41D9BB-F5FC-4ED1-89CB-B249C7FA5DD9}"/>
                </a:ext>
              </a:extLst>
            </p:cNvPr>
            <p:cNvCxnSpPr>
              <a:cxnSpLocks/>
            </p:cNvCxnSpPr>
            <p:nvPr/>
          </p:nvCxnSpPr>
          <p:spPr>
            <a:xfrm>
              <a:off x="2941457" y="4305813"/>
              <a:ext cx="1" cy="8558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CuadroTexto 37">
              <a:extLst>
                <a:ext uri="{FF2B5EF4-FFF2-40B4-BE49-F238E27FC236}">
                  <a16:creationId xmlns:a16="http://schemas.microsoft.com/office/drawing/2014/main" id="{B6846511-A002-45C4-A302-57429E5A47C5}"/>
                </a:ext>
              </a:extLst>
            </p:cNvPr>
            <p:cNvSpPr txBox="1"/>
            <p:nvPr/>
          </p:nvSpPr>
          <p:spPr>
            <a:xfrm>
              <a:off x="1838524" y="6186912"/>
              <a:ext cx="2205866" cy="369332"/>
            </a:xfrm>
            <a:prstGeom prst="rect">
              <a:avLst/>
            </a:prstGeom>
            <a:noFill/>
          </p:spPr>
          <p:txBody>
            <a:bodyPr wrap="square" rtlCol="0">
              <a:spAutoFit/>
            </a:bodyPr>
            <a:lstStyle/>
            <a:p>
              <a:r>
                <a:rPr lang="es-MX" dirty="0"/>
                <a:t>Relational Database</a:t>
              </a:r>
            </a:p>
          </p:txBody>
        </p:sp>
        <p:pic>
          <p:nvPicPr>
            <p:cNvPr id="39" name="Gráfico 38" descr="Database con relleno sólido">
              <a:extLst>
                <a:ext uri="{FF2B5EF4-FFF2-40B4-BE49-F238E27FC236}">
                  <a16:creationId xmlns:a16="http://schemas.microsoft.com/office/drawing/2014/main" id="{631D2E7F-E12A-4F6A-BE8F-EB988A01F6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1131" y="5161666"/>
              <a:ext cx="1120651" cy="1120651"/>
            </a:xfrm>
            <a:prstGeom prst="rect">
              <a:avLst/>
            </a:prstGeom>
          </p:spPr>
        </p:pic>
      </p:grpSp>
      <p:cxnSp>
        <p:nvCxnSpPr>
          <p:cNvPr id="40" name="Conector: angular 39">
            <a:extLst>
              <a:ext uri="{FF2B5EF4-FFF2-40B4-BE49-F238E27FC236}">
                <a16:creationId xmlns:a16="http://schemas.microsoft.com/office/drawing/2014/main" id="{BA3DEB9D-6364-4AF6-861D-05E8246BAF3C}"/>
              </a:ext>
            </a:extLst>
          </p:cNvPr>
          <p:cNvCxnSpPr>
            <a:cxnSpLocks/>
          </p:cNvCxnSpPr>
          <p:nvPr/>
        </p:nvCxnSpPr>
        <p:spPr>
          <a:xfrm rot="10800000">
            <a:off x="5041018" y="4044103"/>
            <a:ext cx="1039742" cy="948058"/>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CuadroTexto 40">
            <a:extLst>
              <a:ext uri="{FF2B5EF4-FFF2-40B4-BE49-F238E27FC236}">
                <a16:creationId xmlns:a16="http://schemas.microsoft.com/office/drawing/2014/main" id="{8195B3E7-8CCE-4EAB-ACE8-DA87615EA8CF}"/>
              </a:ext>
            </a:extLst>
          </p:cNvPr>
          <p:cNvSpPr txBox="1"/>
          <p:nvPr/>
        </p:nvSpPr>
        <p:spPr>
          <a:xfrm>
            <a:off x="6096000" y="4668996"/>
            <a:ext cx="2516956" cy="646331"/>
          </a:xfrm>
          <a:prstGeom prst="rect">
            <a:avLst/>
          </a:prstGeom>
          <a:noFill/>
        </p:spPr>
        <p:txBody>
          <a:bodyPr wrap="square" rtlCol="0">
            <a:spAutoFit/>
          </a:bodyPr>
          <a:lstStyle/>
          <a:p>
            <a:r>
              <a:rPr lang="es-MX" dirty="0"/>
              <a:t>Conexión con la base de datos.</a:t>
            </a:r>
          </a:p>
        </p:txBody>
      </p:sp>
      <p:sp>
        <p:nvSpPr>
          <p:cNvPr id="42" name="CuadroTexto 41">
            <a:extLst>
              <a:ext uri="{FF2B5EF4-FFF2-40B4-BE49-F238E27FC236}">
                <a16:creationId xmlns:a16="http://schemas.microsoft.com/office/drawing/2014/main" id="{B4FC1C09-7699-4288-8139-F2B496E02D7C}"/>
              </a:ext>
            </a:extLst>
          </p:cNvPr>
          <p:cNvSpPr txBox="1"/>
          <p:nvPr/>
        </p:nvSpPr>
        <p:spPr>
          <a:xfrm>
            <a:off x="6111242" y="3495724"/>
            <a:ext cx="4199118" cy="646331"/>
          </a:xfrm>
          <a:prstGeom prst="rect">
            <a:avLst/>
          </a:prstGeom>
          <a:noFill/>
        </p:spPr>
        <p:txBody>
          <a:bodyPr wrap="square" rtlCol="0">
            <a:spAutoFit/>
          </a:bodyPr>
          <a:lstStyle/>
          <a:p>
            <a:r>
              <a:rPr lang="es-MX" dirty="0"/>
              <a:t>ORM Framework para el servicio de consulta y persistencia objeto relacional. </a:t>
            </a:r>
          </a:p>
        </p:txBody>
      </p:sp>
      <p:cxnSp>
        <p:nvCxnSpPr>
          <p:cNvPr id="43" name="Conector recto de flecha 42">
            <a:extLst>
              <a:ext uri="{FF2B5EF4-FFF2-40B4-BE49-F238E27FC236}">
                <a16:creationId xmlns:a16="http://schemas.microsoft.com/office/drawing/2014/main" id="{A79F4190-BBDB-4D2B-A461-EBC0E310B68A}"/>
              </a:ext>
            </a:extLst>
          </p:cNvPr>
          <p:cNvCxnSpPr>
            <a:cxnSpLocks/>
          </p:cNvCxnSpPr>
          <p:nvPr/>
        </p:nvCxnSpPr>
        <p:spPr>
          <a:xfrm>
            <a:off x="2290713" y="2263140"/>
            <a:ext cx="0" cy="2336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CuadroTexto 43">
            <a:extLst>
              <a:ext uri="{FF2B5EF4-FFF2-40B4-BE49-F238E27FC236}">
                <a16:creationId xmlns:a16="http://schemas.microsoft.com/office/drawing/2014/main" id="{15C5904A-1BB5-4D0C-B237-4D522DA67CE3}"/>
              </a:ext>
            </a:extLst>
          </p:cNvPr>
          <p:cNvSpPr txBox="1"/>
          <p:nvPr/>
        </p:nvSpPr>
        <p:spPr>
          <a:xfrm>
            <a:off x="6092190" y="1076991"/>
            <a:ext cx="5760717" cy="646331"/>
          </a:xfrm>
          <a:prstGeom prst="rect">
            <a:avLst/>
          </a:prstGeom>
          <a:noFill/>
        </p:spPr>
        <p:txBody>
          <a:bodyPr wrap="square" rtlCol="0">
            <a:spAutoFit/>
          </a:bodyPr>
          <a:lstStyle/>
          <a:p>
            <a:r>
              <a:rPr lang="es-MX" dirty="0"/>
              <a:t>Etiquetas en archivo XML para asignación de Objetos Java a Relacionales.</a:t>
            </a:r>
          </a:p>
        </p:txBody>
      </p:sp>
      <p:grpSp>
        <p:nvGrpSpPr>
          <p:cNvPr id="45" name="Grupo 44">
            <a:extLst>
              <a:ext uri="{FF2B5EF4-FFF2-40B4-BE49-F238E27FC236}">
                <a16:creationId xmlns:a16="http://schemas.microsoft.com/office/drawing/2014/main" id="{C06B1207-69C8-401A-833C-D9C7D3F89B1A}"/>
              </a:ext>
            </a:extLst>
          </p:cNvPr>
          <p:cNvGrpSpPr/>
          <p:nvPr/>
        </p:nvGrpSpPr>
        <p:grpSpPr>
          <a:xfrm>
            <a:off x="5041017" y="3413760"/>
            <a:ext cx="1051173" cy="405130"/>
            <a:chOff x="5041017" y="3413760"/>
            <a:chExt cx="1051173" cy="405130"/>
          </a:xfrm>
        </p:grpSpPr>
        <p:cxnSp>
          <p:nvCxnSpPr>
            <p:cNvPr id="46" name="Conector recto de flecha 45">
              <a:extLst>
                <a:ext uri="{FF2B5EF4-FFF2-40B4-BE49-F238E27FC236}">
                  <a16:creationId xmlns:a16="http://schemas.microsoft.com/office/drawing/2014/main" id="{46F848DB-21D2-4FA6-9FF5-F20FE46E0A85}"/>
                </a:ext>
              </a:extLst>
            </p:cNvPr>
            <p:cNvCxnSpPr>
              <a:cxnSpLocks/>
            </p:cNvCxnSpPr>
            <p:nvPr/>
          </p:nvCxnSpPr>
          <p:spPr>
            <a:xfrm flipH="1">
              <a:off x="5041017" y="3429565"/>
              <a:ext cx="80098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upo 46">
              <a:extLst>
                <a:ext uri="{FF2B5EF4-FFF2-40B4-BE49-F238E27FC236}">
                  <a16:creationId xmlns:a16="http://schemas.microsoft.com/office/drawing/2014/main" id="{B2F3AD5E-3C0C-4EEA-A2A6-1E5BE0D9EED6}"/>
                </a:ext>
              </a:extLst>
            </p:cNvPr>
            <p:cNvGrpSpPr/>
            <p:nvPr/>
          </p:nvGrpSpPr>
          <p:grpSpPr>
            <a:xfrm>
              <a:off x="5838190" y="3413760"/>
              <a:ext cx="254000" cy="405130"/>
              <a:chOff x="5838190" y="3413760"/>
              <a:chExt cx="254000" cy="405130"/>
            </a:xfrm>
          </p:grpSpPr>
          <p:cxnSp>
            <p:nvCxnSpPr>
              <p:cNvPr id="48" name="Conector recto 47">
                <a:extLst>
                  <a:ext uri="{FF2B5EF4-FFF2-40B4-BE49-F238E27FC236}">
                    <a16:creationId xmlns:a16="http://schemas.microsoft.com/office/drawing/2014/main" id="{598E97A8-2B27-4828-B34E-43E457092358}"/>
                  </a:ext>
                </a:extLst>
              </p:cNvPr>
              <p:cNvCxnSpPr/>
              <p:nvPr/>
            </p:nvCxnSpPr>
            <p:spPr>
              <a:xfrm>
                <a:off x="5852160" y="3413760"/>
                <a:ext cx="0" cy="391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7F84CA24-2ACC-4040-A638-789DE2AE52A3}"/>
                  </a:ext>
                </a:extLst>
              </p:cNvPr>
              <p:cNvCxnSpPr/>
              <p:nvPr/>
            </p:nvCxnSpPr>
            <p:spPr>
              <a:xfrm>
                <a:off x="5838190" y="3818890"/>
                <a:ext cx="254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0" name="Grupo 49">
            <a:extLst>
              <a:ext uri="{FF2B5EF4-FFF2-40B4-BE49-F238E27FC236}">
                <a16:creationId xmlns:a16="http://schemas.microsoft.com/office/drawing/2014/main" id="{BDB3EBE1-292C-4D47-842A-8FDB90CA4335}"/>
              </a:ext>
            </a:extLst>
          </p:cNvPr>
          <p:cNvGrpSpPr/>
          <p:nvPr/>
        </p:nvGrpSpPr>
        <p:grpSpPr>
          <a:xfrm>
            <a:off x="2275473" y="2257566"/>
            <a:ext cx="3819146" cy="391160"/>
            <a:chOff x="2275473" y="2257566"/>
            <a:chExt cx="3819146" cy="391160"/>
          </a:xfrm>
        </p:grpSpPr>
        <p:cxnSp>
          <p:nvCxnSpPr>
            <p:cNvPr id="51" name="Conector recto 50">
              <a:extLst>
                <a:ext uri="{FF2B5EF4-FFF2-40B4-BE49-F238E27FC236}">
                  <a16:creationId xmlns:a16="http://schemas.microsoft.com/office/drawing/2014/main" id="{1C9A2E2A-13F8-4062-8C09-FEBC163506FC}"/>
                </a:ext>
              </a:extLst>
            </p:cNvPr>
            <p:cNvCxnSpPr>
              <a:cxnSpLocks/>
            </p:cNvCxnSpPr>
            <p:nvPr/>
          </p:nvCxnSpPr>
          <p:spPr>
            <a:xfrm>
              <a:off x="2275473" y="2263140"/>
              <a:ext cx="35766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ector recto 51">
              <a:extLst>
                <a:ext uri="{FF2B5EF4-FFF2-40B4-BE49-F238E27FC236}">
                  <a16:creationId xmlns:a16="http://schemas.microsoft.com/office/drawing/2014/main" id="{A02286CA-FEAF-42E4-8FE5-7BD86D36FC43}"/>
                </a:ext>
              </a:extLst>
            </p:cNvPr>
            <p:cNvCxnSpPr/>
            <p:nvPr/>
          </p:nvCxnSpPr>
          <p:spPr>
            <a:xfrm>
              <a:off x="5838190" y="2257566"/>
              <a:ext cx="0" cy="391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13394DF2-68EE-4A76-B694-6D10E3E5A2AA}"/>
                </a:ext>
              </a:extLst>
            </p:cNvPr>
            <p:cNvCxnSpPr/>
            <p:nvPr/>
          </p:nvCxnSpPr>
          <p:spPr>
            <a:xfrm>
              <a:off x="5840619" y="2634121"/>
              <a:ext cx="254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 name="Grupo 53">
            <a:extLst>
              <a:ext uri="{FF2B5EF4-FFF2-40B4-BE49-F238E27FC236}">
                <a16:creationId xmlns:a16="http://schemas.microsoft.com/office/drawing/2014/main" id="{8A7A7DFE-14DC-43CA-B1B2-EE73BAE82AFA}"/>
              </a:ext>
            </a:extLst>
          </p:cNvPr>
          <p:cNvGrpSpPr/>
          <p:nvPr/>
        </p:nvGrpSpPr>
        <p:grpSpPr>
          <a:xfrm>
            <a:off x="3240673" y="1614946"/>
            <a:ext cx="2821037" cy="881811"/>
            <a:chOff x="3240673" y="1614946"/>
            <a:chExt cx="2821037" cy="881811"/>
          </a:xfrm>
        </p:grpSpPr>
        <p:cxnSp>
          <p:nvCxnSpPr>
            <p:cNvPr id="55" name="Conector recto de flecha 54">
              <a:extLst>
                <a:ext uri="{FF2B5EF4-FFF2-40B4-BE49-F238E27FC236}">
                  <a16:creationId xmlns:a16="http://schemas.microsoft.com/office/drawing/2014/main" id="{3007196D-11C9-4701-8F88-EF4FEFAF11F0}"/>
                </a:ext>
              </a:extLst>
            </p:cNvPr>
            <p:cNvCxnSpPr>
              <a:cxnSpLocks/>
            </p:cNvCxnSpPr>
            <p:nvPr/>
          </p:nvCxnSpPr>
          <p:spPr>
            <a:xfrm>
              <a:off x="3255913" y="2008215"/>
              <a:ext cx="0" cy="4885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6" name="Conector recto 55">
              <a:extLst>
                <a:ext uri="{FF2B5EF4-FFF2-40B4-BE49-F238E27FC236}">
                  <a16:creationId xmlns:a16="http://schemas.microsoft.com/office/drawing/2014/main" id="{7A4633FD-117E-4E74-874E-9D55F076C2AF}"/>
                </a:ext>
              </a:extLst>
            </p:cNvPr>
            <p:cNvCxnSpPr>
              <a:cxnSpLocks/>
            </p:cNvCxnSpPr>
            <p:nvPr/>
          </p:nvCxnSpPr>
          <p:spPr>
            <a:xfrm>
              <a:off x="3240673" y="2008215"/>
              <a:ext cx="259751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Conector recto 56">
              <a:extLst>
                <a:ext uri="{FF2B5EF4-FFF2-40B4-BE49-F238E27FC236}">
                  <a16:creationId xmlns:a16="http://schemas.microsoft.com/office/drawing/2014/main" id="{01A6C911-28D4-496E-8FF3-4AF3083A36E1}"/>
                </a:ext>
              </a:extLst>
            </p:cNvPr>
            <p:cNvCxnSpPr/>
            <p:nvPr/>
          </p:nvCxnSpPr>
          <p:spPr>
            <a:xfrm>
              <a:off x="5822950" y="1629545"/>
              <a:ext cx="0" cy="3911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0B193C9C-D301-4B5B-B7B4-8178054A805D}"/>
                </a:ext>
              </a:extLst>
            </p:cNvPr>
            <p:cNvCxnSpPr/>
            <p:nvPr/>
          </p:nvCxnSpPr>
          <p:spPr>
            <a:xfrm>
              <a:off x="5807710" y="1614946"/>
              <a:ext cx="254000"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9" name="CuadroTexto 58">
            <a:extLst>
              <a:ext uri="{FF2B5EF4-FFF2-40B4-BE49-F238E27FC236}">
                <a16:creationId xmlns:a16="http://schemas.microsoft.com/office/drawing/2014/main" id="{F89D5050-B08D-4A22-8DCE-E6ED73432E36}"/>
              </a:ext>
            </a:extLst>
          </p:cNvPr>
          <p:cNvSpPr txBox="1"/>
          <p:nvPr/>
        </p:nvSpPr>
        <p:spPr>
          <a:xfrm>
            <a:off x="6138718" y="2310030"/>
            <a:ext cx="5760717" cy="923330"/>
          </a:xfrm>
          <a:prstGeom prst="rect">
            <a:avLst/>
          </a:prstGeom>
          <a:noFill/>
        </p:spPr>
        <p:txBody>
          <a:bodyPr wrap="square" rtlCol="0">
            <a:spAutoFit/>
          </a:bodyPr>
          <a:lstStyle/>
          <a:p>
            <a:r>
              <a:rPr lang="es-MX" dirty="0"/>
              <a:t>Anotaciones estándar de EJB3 están contenidas en el paquete </a:t>
            </a:r>
            <a:r>
              <a:rPr lang="es-MX" b="1" dirty="0"/>
              <a:t>javax.Persistence </a:t>
            </a:r>
            <a:r>
              <a:rPr lang="es-MX" dirty="0"/>
              <a:t>para asignación de Objetos Java a Relacionales.</a:t>
            </a:r>
          </a:p>
        </p:txBody>
      </p:sp>
    </p:spTree>
    <p:extLst>
      <p:ext uri="{BB962C8B-B14F-4D97-AF65-F5344CB8AC3E}">
        <p14:creationId xmlns:p14="http://schemas.microsoft.com/office/powerpoint/2010/main" val="1636757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246F5D-F5F2-4592-BA6B-A8A5864619B0}"/>
              </a:ext>
            </a:extLst>
          </p:cNvPr>
          <p:cNvSpPr>
            <a:spLocks noGrp="1"/>
          </p:cNvSpPr>
          <p:nvPr>
            <p:ph type="title"/>
          </p:nvPr>
        </p:nvSpPr>
        <p:spPr/>
        <p:txBody>
          <a:bodyPr/>
          <a:lstStyle/>
          <a:p>
            <a:r>
              <a:rPr lang="es-MX" sz="2400" b="1" dirty="0"/>
              <a:t>Mapeo de Objetos con relaciones </a:t>
            </a:r>
          </a:p>
        </p:txBody>
      </p:sp>
      <p:sp>
        <p:nvSpPr>
          <p:cNvPr id="3" name="Marcador de contenido 2">
            <a:extLst>
              <a:ext uri="{FF2B5EF4-FFF2-40B4-BE49-F238E27FC236}">
                <a16:creationId xmlns:a16="http://schemas.microsoft.com/office/drawing/2014/main" id="{DB658B0F-E47D-4C1E-843A-54B8F37EFFB2}"/>
              </a:ext>
            </a:extLst>
          </p:cNvPr>
          <p:cNvSpPr>
            <a:spLocks noGrp="1"/>
          </p:cNvSpPr>
          <p:nvPr>
            <p:ph idx="1"/>
          </p:nvPr>
        </p:nvSpPr>
        <p:spPr>
          <a:xfrm>
            <a:off x="838200" y="1198486"/>
            <a:ext cx="10515600" cy="5060780"/>
          </a:xfrm>
        </p:spPr>
        <p:txBody>
          <a:bodyPr/>
          <a:lstStyle/>
          <a:p>
            <a:r>
              <a:rPr lang="es-MX" dirty="0"/>
              <a:t>Podemos relacionar de dos formas los objetos con las relaciones de una base de datos.</a:t>
            </a:r>
          </a:p>
          <a:p>
            <a:pPr marL="914400" lvl="1" indent="-457200">
              <a:buFont typeface="+mj-lt"/>
              <a:buAutoNum type="arabicPeriod"/>
            </a:pPr>
            <a:r>
              <a:rPr lang="es-MX" b="1" dirty="0"/>
              <a:t>Java Persisten API (JPA)</a:t>
            </a:r>
          </a:p>
          <a:p>
            <a:pPr marL="914400" lvl="1" indent="-457200">
              <a:buFont typeface="+mj-lt"/>
              <a:buAutoNum type="arabicPeriod"/>
            </a:pPr>
            <a:r>
              <a:rPr lang="es-MX" b="1" dirty="0"/>
              <a:t>Hibernate Native API </a:t>
            </a:r>
          </a:p>
          <a:p>
            <a:pPr marL="0" indent="0">
              <a:buNone/>
            </a:pPr>
            <a:r>
              <a:rPr lang="es-MX" dirty="0"/>
              <a:t>Entonces veamos de el siguiente de ejemplo. Queremos crear una tabla “</a:t>
            </a:r>
            <a:r>
              <a:rPr lang="es-MX" dirty="0" err="1"/>
              <a:t>Studient</a:t>
            </a:r>
            <a:r>
              <a:rPr lang="es-MX" dirty="0"/>
              <a:t>” y queremos mapear la clase Java a la tabla </a:t>
            </a:r>
            <a:r>
              <a:rPr lang="es-MX" dirty="0" err="1"/>
              <a:t>Student</a:t>
            </a:r>
            <a:r>
              <a:rPr lang="es-MX" dirty="0"/>
              <a:t> de la base de datos.</a:t>
            </a:r>
          </a:p>
          <a:p>
            <a:pPr marL="0" indent="0">
              <a:buNone/>
            </a:pPr>
            <a:r>
              <a:rPr lang="es-MX" dirty="0"/>
              <a:t> </a:t>
            </a:r>
          </a:p>
          <a:p>
            <a:pPr marL="457200" lvl="1" indent="0">
              <a:buNone/>
            </a:pPr>
            <a:endParaRPr lang="es-MX" b="1" dirty="0"/>
          </a:p>
        </p:txBody>
      </p:sp>
      <p:pic>
        <p:nvPicPr>
          <p:cNvPr id="4" name="Imagen 3">
            <a:extLst>
              <a:ext uri="{FF2B5EF4-FFF2-40B4-BE49-F238E27FC236}">
                <a16:creationId xmlns:a16="http://schemas.microsoft.com/office/drawing/2014/main" id="{5BB67621-00DF-4776-9BE6-B42689242FEB}"/>
              </a:ext>
            </a:extLst>
          </p:cNvPr>
          <p:cNvPicPr>
            <a:picLocks noChangeAspect="1"/>
          </p:cNvPicPr>
          <p:nvPr/>
        </p:nvPicPr>
        <p:blipFill>
          <a:blip r:embed="rId2"/>
          <a:stretch>
            <a:fillRect/>
          </a:stretch>
        </p:blipFill>
        <p:spPr>
          <a:xfrm>
            <a:off x="9226178" y="3763686"/>
            <a:ext cx="2085435" cy="1585555"/>
          </a:xfrm>
          <a:prstGeom prst="rect">
            <a:avLst/>
          </a:prstGeom>
        </p:spPr>
      </p:pic>
      <p:pic>
        <p:nvPicPr>
          <p:cNvPr id="5" name="Imagen 4">
            <a:extLst>
              <a:ext uri="{FF2B5EF4-FFF2-40B4-BE49-F238E27FC236}">
                <a16:creationId xmlns:a16="http://schemas.microsoft.com/office/drawing/2014/main" id="{B290DF9C-21D2-4A91-85E6-9ADF1BF543E1}"/>
              </a:ext>
            </a:extLst>
          </p:cNvPr>
          <p:cNvPicPr>
            <a:picLocks noChangeAspect="1"/>
          </p:cNvPicPr>
          <p:nvPr/>
        </p:nvPicPr>
        <p:blipFill>
          <a:blip r:embed="rId3"/>
          <a:stretch>
            <a:fillRect/>
          </a:stretch>
        </p:blipFill>
        <p:spPr>
          <a:xfrm>
            <a:off x="1201217" y="3739516"/>
            <a:ext cx="1895475" cy="1609725"/>
          </a:xfrm>
          <a:prstGeom prst="rect">
            <a:avLst/>
          </a:prstGeom>
        </p:spPr>
      </p:pic>
      <p:sp>
        <p:nvSpPr>
          <p:cNvPr id="6" name="CuadroTexto 5">
            <a:extLst>
              <a:ext uri="{FF2B5EF4-FFF2-40B4-BE49-F238E27FC236}">
                <a16:creationId xmlns:a16="http://schemas.microsoft.com/office/drawing/2014/main" id="{ACDEA384-DB36-45EF-9A46-4724BB9B0FFB}"/>
              </a:ext>
            </a:extLst>
          </p:cNvPr>
          <p:cNvSpPr txBox="1"/>
          <p:nvPr/>
        </p:nvSpPr>
        <p:spPr>
          <a:xfrm>
            <a:off x="1201217" y="3387229"/>
            <a:ext cx="1895475" cy="369332"/>
          </a:xfrm>
          <a:prstGeom prst="rect">
            <a:avLst/>
          </a:prstGeom>
          <a:noFill/>
        </p:spPr>
        <p:txBody>
          <a:bodyPr wrap="square" rtlCol="0">
            <a:spAutoFit/>
          </a:bodyPr>
          <a:lstStyle/>
          <a:p>
            <a:pPr algn="ctr"/>
            <a:r>
              <a:rPr lang="es-MX" b="1" dirty="0"/>
              <a:t>Java Class</a:t>
            </a:r>
          </a:p>
        </p:txBody>
      </p:sp>
      <p:sp>
        <p:nvSpPr>
          <p:cNvPr id="7" name="CuadroTexto 6">
            <a:extLst>
              <a:ext uri="{FF2B5EF4-FFF2-40B4-BE49-F238E27FC236}">
                <a16:creationId xmlns:a16="http://schemas.microsoft.com/office/drawing/2014/main" id="{E5B236A5-4C00-4AB7-89C9-7460F1C0727A}"/>
              </a:ext>
            </a:extLst>
          </p:cNvPr>
          <p:cNvSpPr txBox="1"/>
          <p:nvPr/>
        </p:nvSpPr>
        <p:spPr>
          <a:xfrm>
            <a:off x="9183989" y="3394354"/>
            <a:ext cx="2169811" cy="369332"/>
          </a:xfrm>
          <a:prstGeom prst="rect">
            <a:avLst/>
          </a:prstGeom>
          <a:noFill/>
        </p:spPr>
        <p:txBody>
          <a:bodyPr wrap="square" rtlCol="0">
            <a:spAutoFit/>
          </a:bodyPr>
          <a:lstStyle/>
          <a:p>
            <a:pPr algn="ctr"/>
            <a:r>
              <a:rPr lang="es-MX" b="1" dirty="0"/>
              <a:t>Database Table</a:t>
            </a:r>
          </a:p>
        </p:txBody>
      </p:sp>
      <p:sp>
        <p:nvSpPr>
          <p:cNvPr id="8" name="Rectángulo: esquinas redondeadas 7">
            <a:extLst>
              <a:ext uri="{FF2B5EF4-FFF2-40B4-BE49-F238E27FC236}">
                <a16:creationId xmlns:a16="http://schemas.microsoft.com/office/drawing/2014/main" id="{A7140FD8-9B11-445E-9134-03DFF447221F}"/>
              </a:ext>
            </a:extLst>
          </p:cNvPr>
          <p:cNvSpPr/>
          <p:nvPr/>
        </p:nvSpPr>
        <p:spPr>
          <a:xfrm>
            <a:off x="5435743" y="4051958"/>
            <a:ext cx="1739245" cy="831455"/>
          </a:xfrm>
          <a:prstGeom prst="roundRect">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 ?</a:t>
            </a:r>
          </a:p>
        </p:txBody>
      </p:sp>
      <p:cxnSp>
        <p:nvCxnSpPr>
          <p:cNvPr id="9" name="Conector recto de flecha 8">
            <a:extLst>
              <a:ext uri="{FF2B5EF4-FFF2-40B4-BE49-F238E27FC236}">
                <a16:creationId xmlns:a16="http://schemas.microsoft.com/office/drawing/2014/main" id="{B349507D-F0AD-480D-9548-9DF358058312}"/>
              </a:ext>
            </a:extLst>
          </p:cNvPr>
          <p:cNvCxnSpPr/>
          <p:nvPr/>
        </p:nvCxnSpPr>
        <p:spPr>
          <a:xfrm>
            <a:off x="3330500" y="4501253"/>
            <a:ext cx="181937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BBC118DE-3E0D-4B1D-A7D8-B92C5A30911C}"/>
              </a:ext>
            </a:extLst>
          </p:cNvPr>
          <p:cNvCxnSpPr/>
          <p:nvPr/>
        </p:nvCxnSpPr>
        <p:spPr>
          <a:xfrm>
            <a:off x="7282543" y="4494129"/>
            <a:ext cx="181937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725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6823B12-A25A-4326-A741-018A55D16D91}"/>
              </a:ext>
            </a:extLst>
          </p:cNvPr>
          <p:cNvSpPr>
            <a:spLocks noGrp="1"/>
          </p:cNvSpPr>
          <p:nvPr>
            <p:ph idx="1"/>
          </p:nvPr>
        </p:nvSpPr>
        <p:spPr>
          <a:xfrm>
            <a:off x="838200" y="532661"/>
            <a:ext cx="10515600" cy="5726606"/>
          </a:xfrm>
        </p:spPr>
        <p:txBody>
          <a:bodyPr/>
          <a:lstStyle/>
          <a:p>
            <a:pPr marL="0" indent="0" algn="just">
              <a:buNone/>
            </a:pPr>
            <a:r>
              <a:rPr lang="es-MX" dirty="0"/>
              <a:t>Aquí es donde se usara JPA o Hibernate. Donde Hibernate utiliza etiquetas XML para poder realizar ese mapeo. Mientras que JPA utiliza Annotations para realizar el mapeo y es una implementación con Hibernate, facilitando la relación de objetos. </a:t>
            </a:r>
          </a:p>
          <a:p>
            <a:pPr marL="0" indent="0" algn="just">
              <a:buNone/>
            </a:pPr>
            <a:r>
              <a:rPr lang="es-MX" b="1" dirty="0"/>
              <a:t>Entonces ¿Qué es JPA?</a:t>
            </a:r>
          </a:p>
          <a:p>
            <a:pPr marL="0" indent="0" algn="just">
              <a:buNone/>
            </a:pPr>
            <a:r>
              <a:rPr lang="es-MX" dirty="0"/>
              <a:t>Java Persistence API es una </a:t>
            </a:r>
            <a:r>
              <a:rPr lang="es-MX" b="1" dirty="0"/>
              <a:t>especificación </a:t>
            </a:r>
            <a:r>
              <a:rPr lang="es-MX" dirty="0"/>
              <a:t> que ocupa la persistencia (mecanismo por el cual los objetos Java persisten con la base de datos relacional). </a:t>
            </a:r>
          </a:p>
          <a:p>
            <a:pPr marL="0" indent="0" algn="just">
              <a:buNone/>
            </a:pPr>
            <a:r>
              <a:rPr lang="es-MX" dirty="0"/>
              <a:t>Al ser una especificación JPA no realiza operaciones por si mismo, requiere una implementación ORM como Hibernate, </a:t>
            </a:r>
            <a:r>
              <a:rPr lang="es-MX" dirty="0" err="1"/>
              <a:t>TopLink</a:t>
            </a:r>
            <a:r>
              <a:rPr lang="es-MX" dirty="0"/>
              <a:t>, </a:t>
            </a:r>
            <a:r>
              <a:rPr lang="es-MX" dirty="0" err="1"/>
              <a:t>etc</a:t>
            </a:r>
            <a:r>
              <a:rPr lang="es-MX" dirty="0"/>
              <a:t>, </a:t>
            </a:r>
            <a:r>
              <a:rPr lang="es-MX" dirty="0" err="1"/>
              <a:t>esot</a:t>
            </a:r>
            <a:r>
              <a:rPr lang="es-MX" dirty="0"/>
              <a:t> para implementar las especificaciones JPA para la persistencia de datos.</a:t>
            </a:r>
          </a:p>
          <a:p>
            <a:pPr marL="0" indent="0" algn="just">
              <a:buNone/>
            </a:pPr>
            <a:r>
              <a:rPr lang="es-MX" dirty="0"/>
              <a:t>JPA consiste en utilizar las siguientes interfaces: </a:t>
            </a:r>
          </a:p>
          <a:p>
            <a:pPr marL="0" indent="0" algn="just">
              <a:buNone/>
            </a:pPr>
            <a:endParaRPr lang="es-MX" b="1" dirty="0"/>
          </a:p>
          <a:p>
            <a:pPr marL="0" indent="0" algn="just">
              <a:buNone/>
            </a:pPr>
            <a:endParaRPr lang="es-MX" dirty="0"/>
          </a:p>
        </p:txBody>
      </p:sp>
      <p:pic>
        <p:nvPicPr>
          <p:cNvPr id="5" name="Imagen 4">
            <a:extLst>
              <a:ext uri="{FF2B5EF4-FFF2-40B4-BE49-F238E27FC236}">
                <a16:creationId xmlns:a16="http://schemas.microsoft.com/office/drawing/2014/main" id="{A5727167-5F90-4176-94B0-B2719C606868}"/>
              </a:ext>
            </a:extLst>
          </p:cNvPr>
          <p:cNvPicPr>
            <a:picLocks noChangeAspect="1"/>
          </p:cNvPicPr>
          <p:nvPr/>
        </p:nvPicPr>
        <p:blipFill>
          <a:blip r:embed="rId2"/>
          <a:stretch>
            <a:fillRect/>
          </a:stretch>
        </p:blipFill>
        <p:spPr>
          <a:xfrm>
            <a:off x="2957512" y="4244219"/>
            <a:ext cx="6276975" cy="1743075"/>
          </a:xfrm>
          <a:prstGeom prst="rect">
            <a:avLst/>
          </a:prstGeom>
        </p:spPr>
      </p:pic>
    </p:spTree>
    <p:extLst>
      <p:ext uri="{BB962C8B-B14F-4D97-AF65-F5344CB8AC3E}">
        <p14:creationId xmlns:p14="http://schemas.microsoft.com/office/powerpoint/2010/main" val="3898096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E0784F-FB72-4E3A-B1ED-95953C69C63D}"/>
              </a:ext>
            </a:extLst>
          </p:cNvPr>
          <p:cNvSpPr>
            <a:spLocks noGrp="1"/>
          </p:cNvSpPr>
          <p:nvPr>
            <p:ph type="title"/>
          </p:nvPr>
        </p:nvSpPr>
        <p:spPr>
          <a:xfrm>
            <a:off x="841899" y="486422"/>
            <a:ext cx="10515600" cy="498999"/>
          </a:xfrm>
        </p:spPr>
        <p:txBody>
          <a:bodyPr/>
          <a:lstStyle/>
          <a:p>
            <a:r>
              <a:rPr lang="es-MX" b="1" dirty="0"/>
              <a:t>EntityManagerFactory</a:t>
            </a:r>
          </a:p>
        </p:txBody>
      </p:sp>
      <p:sp>
        <p:nvSpPr>
          <p:cNvPr id="3" name="Marcador de contenido 2">
            <a:extLst>
              <a:ext uri="{FF2B5EF4-FFF2-40B4-BE49-F238E27FC236}">
                <a16:creationId xmlns:a16="http://schemas.microsoft.com/office/drawing/2014/main" id="{C9FFDF7D-5D24-4882-8E28-7971387E84CB}"/>
              </a:ext>
            </a:extLst>
          </p:cNvPr>
          <p:cNvSpPr>
            <a:spLocks noGrp="1"/>
          </p:cNvSpPr>
          <p:nvPr>
            <p:ph idx="1"/>
          </p:nvPr>
        </p:nvSpPr>
        <p:spPr>
          <a:xfrm>
            <a:off x="749423" y="985421"/>
            <a:ext cx="10515600" cy="1207363"/>
          </a:xfrm>
        </p:spPr>
        <p:txBody>
          <a:bodyPr/>
          <a:lstStyle/>
          <a:p>
            <a:pPr algn="just"/>
            <a:r>
              <a:rPr lang="es-MX" dirty="0"/>
              <a:t>Es una interfaz para interactuar con la fabrica de administradores de entidades (Conexión a la base de datos) para la unidad de persistencia dada (ORM). La instancia EntityManagerFactory se crea pasando el nombre de la unidad de persistence.xml como argumentos.</a:t>
            </a:r>
          </a:p>
          <a:p>
            <a:pPr marL="0" indent="0" algn="just">
              <a:buNone/>
            </a:pPr>
            <a:endParaRPr lang="es-MX" dirty="0"/>
          </a:p>
        </p:txBody>
      </p:sp>
      <p:pic>
        <p:nvPicPr>
          <p:cNvPr id="1026" name="Picture 2">
            <a:extLst>
              <a:ext uri="{FF2B5EF4-FFF2-40B4-BE49-F238E27FC236}">
                <a16:creationId xmlns:a16="http://schemas.microsoft.com/office/drawing/2014/main" id="{AC71335A-DE1B-4D70-9E43-0FB4817C5E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2522837"/>
            <a:ext cx="3460191" cy="3325513"/>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E5E09634-3B86-4E60-B305-B54ECBFADCBC}"/>
              </a:ext>
            </a:extLst>
          </p:cNvPr>
          <p:cNvPicPr>
            <a:picLocks noChangeAspect="1"/>
          </p:cNvPicPr>
          <p:nvPr/>
        </p:nvPicPr>
        <p:blipFill>
          <a:blip r:embed="rId3"/>
          <a:stretch>
            <a:fillRect/>
          </a:stretch>
        </p:blipFill>
        <p:spPr>
          <a:xfrm>
            <a:off x="3998585" y="2464999"/>
            <a:ext cx="7993312" cy="3441188"/>
          </a:xfrm>
          <a:prstGeom prst="rect">
            <a:avLst/>
          </a:prstGeom>
        </p:spPr>
      </p:pic>
      <p:sp>
        <p:nvSpPr>
          <p:cNvPr id="6" name="CuadroTexto 5">
            <a:extLst>
              <a:ext uri="{FF2B5EF4-FFF2-40B4-BE49-F238E27FC236}">
                <a16:creationId xmlns:a16="http://schemas.microsoft.com/office/drawing/2014/main" id="{BEFBE868-9B20-4EA3-9129-6378E398566C}"/>
              </a:ext>
            </a:extLst>
          </p:cNvPr>
          <p:cNvSpPr txBox="1"/>
          <p:nvPr/>
        </p:nvSpPr>
        <p:spPr>
          <a:xfrm>
            <a:off x="4007465" y="5979729"/>
            <a:ext cx="2823099" cy="369332"/>
          </a:xfrm>
          <a:prstGeom prst="rect">
            <a:avLst/>
          </a:prstGeom>
          <a:noFill/>
        </p:spPr>
        <p:txBody>
          <a:bodyPr wrap="square" rtlCol="0">
            <a:spAutoFit/>
          </a:bodyPr>
          <a:lstStyle/>
          <a:p>
            <a:r>
              <a:rPr lang="es-MX" b="1" dirty="0"/>
              <a:t>persitence.xml</a:t>
            </a:r>
          </a:p>
        </p:txBody>
      </p:sp>
      <p:sp>
        <p:nvSpPr>
          <p:cNvPr id="8" name="CuadroTexto 7">
            <a:extLst>
              <a:ext uri="{FF2B5EF4-FFF2-40B4-BE49-F238E27FC236}">
                <a16:creationId xmlns:a16="http://schemas.microsoft.com/office/drawing/2014/main" id="{87961FED-FC12-4DF7-A9BF-2FB0EBCF9130}"/>
              </a:ext>
            </a:extLst>
          </p:cNvPr>
          <p:cNvSpPr txBox="1"/>
          <p:nvPr/>
        </p:nvSpPr>
        <p:spPr>
          <a:xfrm>
            <a:off x="476250" y="5872579"/>
            <a:ext cx="2823099" cy="369332"/>
          </a:xfrm>
          <a:prstGeom prst="rect">
            <a:avLst/>
          </a:prstGeom>
          <a:noFill/>
        </p:spPr>
        <p:txBody>
          <a:bodyPr wrap="square" rtlCol="0">
            <a:spAutoFit/>
          </a:bodyPr>
          <a:lstStyle/>
          <a:p>
            <a:r>
              <a:rPr lang="es-MX" b="1" dirty="0"/>
              <a:t>Diagrama de clases</a:t>
            </a:r>
          </a:p>
        </p:txBody>
      </p:sp>
    </p:spTree>
    <p:extLst>
      <p:ext uri="{BB962C8B-B14F-4D97-AF65-F5344CB8AC3E}">
        <p14:creationId xmlns:p14="http://schemas.microsoft.com/office/powerpoint/2010/main" val="1360795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E0784F-FB72-4E3A-B1ED-95953C69C63D}"/>
              </a:ext>
            </a:extLst>
          </p:cNvPr>
          <p:cNvSpPr>
            <a:spLocks noGrp="1"/>
          </p:cNvSpPr>
          <p:nvPr>
            <p:ph type="title"/>
          </p:nvPr>
        </p:nvSpPr>
        <p:spPr>
          <a:xfrm>
            <a:off x="841899" y="486422"/>
            <a:ext cx="10515600" cy="498999"/>
          </a:xfrm>
        </p:spPr>
        <p:txBody>
          <a:bodyPr/>
          <a:lstStyle/>
          <a:p>
            <a:r>
              <a:rPr lang="es-MX" b="1" dirty="0" err="1"/>
              <a:t>EntityManager</a:t>
            </a:r>
            <a:endParaRPr lang="es-MX" b="1" dirty="0"/>
          </a:p>
        </p:txBody>
      </p:sp>
      <p:sp>
        <p:nvSpPr>
          <p:cNvPr id="3" name="Marcador de contenido 2">
            <a:extLst>
              <a:ext uri="{FF2B5EF4-FFF2-40B4-BE49-F238E27FC236}">
                <a16:creationId xmlns:a16="http://schemas.microsoft.com/office/drawing/2014/main" id="{C9FFDF7D-5D24-4882-8E28-7971387E84CB}"/>
              </a:ext>
            </a:extLst>
          </p:cNvPr>
          <p:cNvSpPr>
            <a:spLocks noGrp="1"/>
          </p:cNvSpPr>
          <p:nvPr>
            <p:ph idx="1"/>
          </p:nvPr>
        </p:nvSpPr>
        <p:spPr>
          <a:xfrm>
            <a:off x="749423" y="985421"/>
            <a:ext cx="10515600" cy="5007006"/>
          </a:xfrm>
        </p:spPr>
        <p:txBody>
          <a:bodyPr/>
          <a:lstStyle/>
          <a:p>
            <a:pPr algn="just"/>
            <a:r>
              <a:rPr lang="es-MX" dirty="0"/>
              <a:t>Es una interfaz para gestionar el ciclo de vida de las instancias de entidad. Este mantiene un contexto de persistencia en el que se almacenaran todas las instancias de la entidad que gestione.</a:t>
            </a:r>
          </a:p>
          <a:p>
            <a:pPr algn="just"/>
            <a:r>
              <a:rPr lang="es-MX" dirty="0"/>
              <a:t>Esta se define como una unidad de persistencia, pudiendo haber más de una unidad de persistencia en la aplicación.</a:t>
            </a:r>
          </a:p>
        </p:txBody>
      </p:sp>
      <p:cxnSp>
        <p:nvCxnSpPr>
          <p:cNvPr id="9" name="Conector recto 8">
            <a:extLst>
              <a:ext uri="{FF2B5EF4-FFF2-40B4-BE49-F238E27FC236}">
                <a16:creationId xmlns:a16="http://schemas.microsoft.com/office/drawing/2014/main" id="{4DC834C3-F4DC-4B89-842A-A9F61E8C2E44}"/>
              </a:ext>
            </a:extLst>
          </p:cNvPr>
          <p:cNvCxnSpPr/>
          <p:nvPr/>
        </p:nvCxnSpPr>
        <p:spPr>
          <a:xfrm>
            <a:off x="795661" y="2760955"/>
            <a:ext cx="104231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019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93A911-A8B5-43E6-AE6A-996596CF9C32}"/>
              </a:ext>
            </a:extLst>
          </p:cNvPr>
          <p:cNvSpPr>
            <a:spLocks noGrp="1"/>
          </p:cNvSpPr>
          <p:nvPr>
            <p:ph type="title"/>
          </p:nvPr>
        </p:nvSpPr>
        <p:spPr/>
        <p:txBody>
          <a:bodyPr/>
          <a:lstStyle/>
          <a:p>
            <a:r>
              <a:rPr lang="es-MX" dirty="0"/>
              <a:t>Algunas diferencias…</a:t>
            </a:r>
          </a:p>
        </p:txBody>
      </p:sp>
      <p:graphicFrame>
        <p:nvGraphicFramePr>
          <p:cNvPr id="4" name="Tabla 6">
            <a:extLst>
              <a:ext uri="{FF2B5EF4-FFF2-40B4-BE49-F238E27FC236}">
                <a16:creationId xmlns:a16="http://schemas.microsoft.com/office/drawing/2014/main" id="{9AD0A0C3-0305-417A-B9CE-D01B1A1ACAA8}"/>
              </a:ext>
            </a:extLst>
          </p:cNvPr>
          <p:cNvGraphicFramePr>
            <a:graphicFrameLocks noGrp="1"/>
          </p:cNvGraphicFramePr>
          <p:nvPr>
            <p:extLst>
              <p:ext uri="{D42A27DB-BD31-4B8C-83A1-F6EECF244321}">
                <p14:modId xmlns:p14="http://schemas.microsoft.com/office/powerpoint/2010/main" val="682521167"/>
              </p:ext>
            </p:extLst>
          </p:nvPr>
        </p:nvGraphicFramePr>
        <p:xfrm>
          <a:off x="1547427" y="1402672"/>
          <a:ext cx="9097146" cy="3084086"/>
        </p:xfrm>
        <a:graphic>
          <a:graphicData uri="http://schemas.openxmlformats.org/drawingml/2006/table">
            <a:tbl>
              <a:tblPr firstRow="1" bandRow="1">
                <a:tableStyleId>{5C22544A-7EE6-4342-B048-85BDC9FD1C3A}</a:tableStyleId>
              </a:tblPr>
              <a:tblGrid>
                <a:gridCol w="4548573">
                  <a:extLst>
                    <a:ext uri="{9D8B030D-6E8A-4147-A177-3AD203B41FA5}">
                      <a16:colId xmlns:a16="http://schemas.microsoft.com/office/drawing/2014/main" val="3123932280"/>
                    </a:ext>
                  </a:extLst>
                </a:gridCol>
                <a:gridCol w="4548573">
                  <a:extLst>
                    <a:ext uri="{9D8B030D-6E8A-4147-A177-3AD203B41FA5}">
                      <a16:colId xmlns:a16="http://schemas.microsoft.com/office/drawing/2014/main" val="3169482292"/>
                    </a:ext>
                  </a:extLst>
                </a:gridCol>
              </a:tblGrid>
              <a:tr h="523766">
                <a:tc>
                  <a:txBody>
                    <a:bodyPr/>
                    <a:lstStyle/>
                    <a:p>
                      <a:pPr marL="0" indent="0" algn="ctr">
                        <a:buFont typeface="Arial" panose="020B0604020202020204" pitchFamily="34" charset="0"/>
                        <a:buNone/>
                      </a:pPr>
                      <a:r>
                        <a:rPr lang="es-MX" dirty="0"/>
                        <a:t>SessionFactory - Hibernate</a:t>
                      </a:r>
                    </a:p>
                  </a:txBody>
                  <a:tcPr anchor="ctr"/>
                </a:tc>
                <a:tc>
                  <a:txBody>
                    <a:bodyPr/>
                    <a:lstStyle/>
                    <a:p>
                      <a:pPr algn="ctr"/>
                      <a:r>
                        <a:rPr lang="es-MX" dirty="0"/>
                        <a:t>EntityManagerFactory - JPA</a:t>
                      </a:r>
                    </a:p>
                  </a:txBody>
                  <a:tcPr anchor="ctr"/>
                </a:tc>
                <a:extLst>
                  <a:ext uri="{0D108BD9-81ED-4DB2-BD59-A6C34878D82A}">
                    <a16:rowId xmlns:a16="http://schemas.microsoft.com/office/drawing/2014/main" val="1279743331"/>
                  </a:ext>
                </a:extLst>
              </a:tr>
              <a:tr h="2347586">
                <a:tc>
                  <a:txBody>
                    <a:bodyPr/>
                    <a:lstStyle/>
                    <a:p>
                      <a:pPr marL="285750" indent="-285750" algn="l">
                        <a:buFont typeface="Arial" panose="020B0604020202020204" pitchFamily="34" charset="0"/>
                        <a:buChar char="•"/>
                      </a:pPr>
                      <a:r>
                        <a:rPr lang="es-MX" dirty="0"/>
                        <a:t>Las entidades administradas se almacena en </a:t>
                      </a:r>
                      <a:r>
                        <a:rPr lang="es-MX" dirty="0" err="1"/>
                        <a:t>Session</a:t>
                      </a:r>
                      <a:r>
                        <a:rPr lang="es-MX" dirty="0"/>
                        <a:t>. </a:t>
                      </a:r>
                    </a:p>
                    <a:p>
                      <a:pPr marL="285750" indent="-285750" algn="l">
                        <a:buFont typeface="Arial" panose="020B0604020202020204" pitchFamily="34" charset="0"/>
                        <a:buChar char="•"/>
                      </a:pPr>
                      <a:r>
                        <a:rPr lang="es-MX" dirty="0"/>
                        <a:t>Se puede interactuar </a:t>
                      </a:r>
                      <a:r>
                        <a:rPr lang="es-MX" dirty="0" err="1"/>
                        <a:t>directarmente</a:t>
                      </a:r>
                      <a:r>
                        <a:rPr lang="es-MX" dirty="0"/>
                        <a:t> a través de la interfaz SessionFactory o </a:t>
                      </a:r>
                      <a:r>
                        <a:rPr lang="es-MX" dirty="0" err="1"/>
                        <a:t>Session</a:t>
                      </a:r>
                      <a:r>
                        <a:rPr lang="es-MX" dirty="0"/>
                        <a:t> de Hibernate</a:t>
                      </a:r>
                    </a:p>
                    <a:p>
                      <a:pPr marL="285750" indent="-285750" algn="l">
                        <a:buFont typeface="Arial" panose="020B0604020202020204" pitchFamily="34" charset="0"/>
                        <a:buChar char="•"/>
                      </a:pPr>
                      <a:r>
                        <a:rPr lang="es-MX" dirty="0"/>
                        <a:t>SessionFactory y </a:t>
                      </a:r>
                      <a:r>
                        <a:rPr lang="es-MX" dirty="0" err="1"/>
                        <a:t>Session</a:t>
                      </a:r>
                      <a:r>
                        <a:rPr lang="es-MX" dirty="0"/>
                        <a:t> son específicos de Hibernate.</a:t>
                      </a:r>
                    </a:p>
                    <a:p>
                      <a:pPr marL="285750" indent="-285750" algn="l">
                        <a:buFont typeface="Arial" panose="020B0604020202020204" pitchFamily="34" charset="0"/>
                        <a:buChar char="•"/>
                      </a:pPr>
                      <a:endParaRPr lang="es-MX" dirty="0"/>
                    </a:p>
                  </a:txBody>
                  <a:tcPr anchor="ctr"/>
                </a:tc>
                <a:tc>
                  <a:txBody>
                    <a:bodyPr/>
                    <a:lstStyle/>
                    <a:p>
                      <a:pPr marL="285750" indent="-285750" algn="l">
                        <a:buFont typeface="Arial" panose="020B0604020202020204" pitchFamily="34" charset="0"/>
                        <a:buChar char="•"/>
                      </a:pPr>
                      <a:r>
                        <a:rPr lang="es-MX" dirty="0"/>
                        <a:t>No se puede interactuar directamente con el contexto de persistencia EntityManagerFactory.</a:t>
                      </a:r>
                    </a:p>
                    <a:p>
                      <a:pPr marL="285750" indent="-285750" algn="l">
                        <a:buFont typeface="Arial" panose="020B0604020202020204" pitchFamily="34" charset="0"/>
                        <a:buChar char="•"/>
                      </a:pPr>
                      <a:r>
                        <a:rPr lang="es-MX" dirty="0"/>
                        <a:t>Dependemos de </a:t>
                      </a:r>
                      <a:r>
                        <a:rPr lang="es-MX" dirty="0" err="1"/>
                        <a:t>EntityManager</a:t>
                      </a:r>
                      <a:r>
                        <a:rPr lang="es-MX" dirty="0"/>
                        <a:t> para hacer el trabajo. </a:t>
                      </a:r>
                    </a:p>
                    <a:p>
                      <a:pPr marL="285750" indent="-285750" algn="l">
                        <a:buFont typeface="Arial" panose="020B0604020202020204" pitchFamily="34" charset="0"/>
                        <a:buChar char="•"/>
                      </a:pPr>
                      <a:r>
                        <a:rPr lang="es-MX" dirty="0"/>
                        <a:t>EntityManagerFactory y </a:t>
                      </a:r>
                      <a:r>
                        <a:rPr lang="es-MX" dirty="0" err="1"/>
                        <a:t>EntityManager</a:t>
                      </a:r>
                      <a:r>
                        <a:rPr lang="es-MX" dirty="0"/>
                        <a:t> al ser parte de la especificación de JPA puede trabajar con otro ORM (</a:t>
                      </a:r>
                      <a:r>
                        <a:rPr lang="es-MX"/>
                        <a:t>Migración Fácil).</a:t>
                      </a:r>
                      <a:endParaRPr lang="es-MX" dirty="0"/>
                    </a:p>
                  </a:txBody>
                  <a:tcPr anchor="ctr"/>
                </a:tc>
                <a:extLst>
                  <a:ext uri="{0D108BD9-81ED-4DB2-BD59-A6C34878D82A}">
                    <a16:rowId xmlns:a16="http://schemas.microsoft.com/office/drawing/2014/main" val="553837354"/>
                  </a:ext>
                </a:extLst>
              </a:tr>
            </a:tbl>
          </a:graphicData>
        </a:graphic>
      </p:graphicFrame>
    </p:spTree>
    <p:extLst>
      <p:ext uri="{BB962C8B-B14F-4D97-AF65-F5344CB8AC3E}">
        <p14:creationId xmlns:p14="http://schemas.microsoft.com/office/powerpoint/2010/main" val="3762779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60FC85-D3F1-4AD8-8DFD-0F5AFA028733}"/>
              </a:ext>
            </a:extLst>
          </p:cNvPr>
          <p:cNvSpPr>
            <a:spLocks noGrp="1"/>
          </p:cNvSpPr>
          <p:nvPr>
            <p:ph type="title"/>
          </p:nvPr>
        </p:nvSpPr>
        <p:spPr/>
        <p:txBody>
          <a:bodyPr/>
          <a:lstStyle/>
          <a:p>
            <a:r>
              <a:rPr lang="es-MX" b="1" dirty="0"/>
              <a:t>Ventajas de JPA</a:t>
            </a:r>
          </a:p>
        </p:txBody>
      </p:sp>
      <p:sp>
        <p:nvSpPr>
          <p:cNvPr id="3" name="Marcador de contenido 2">
            <a:extLst>
              <a:ext uri="{FF2B5EF4-FFF2-40B4-BE49-F238E27FC236}">
                <a16:creationId xmlns:a16="http://schemas.microsoft.com/office/drawing/2014/main" id="{9360E156-577A-4979-8F0D-2CA62AA96392}"/>
              </a:ext>
            </a:extLst>
          </p:cNvPr>
          <p:cNvSpPr>
            <a:spLocks noGrp="1"/>
          </p:cNvSpPr>
          <p:nvPr>
            <p:ph idx="1"/>
          </p:nvPr>
        </p:nvSpPr>
        <p:spPr>
          <a:xfrm>
            <a:off x="834501" y="1198486"/>
            <a:ext cx="10515600" cy="2486317"/>
          </a:xfrm>
        </p:spPr>
        <p:txBody>
          <a:bodyPr/>
          <a:lstStyle/>
          <a:p>
            <a:r>
              <a:rPr lang="es-MX" dirty="0"/>
              <a:t>Al utilizar la interfaz  </a:t>
            </a:r>
            <a:r>
              <a:rPr lang="es-MX" b="1" dirty="0"/>
              <a:t>“</a:t>
            </a:r>
            <a:r>
              <a:rPr lang="es-MX" b="1" dirty="0" err="1"/>
              <a:t>EntityManager</a:t>
            </a:r>
            <a:r>
              <a:rPr lang="es-MX" b="1" dirty="0"/>
              <a:t>” </a:t>
            </a:r>
            <a:r>
              <a:rPr lang="es-MX" dirty="0"/>
              <a:t>ya no estamos teniendo una relación con Hibernate, de manera que el cambio a otro ORM sería más fácil. </a:t>
            </a:r>
          </a:p>
          <a:p>
            <a:r>
              <a:rPr lang="es-MX" dirty="0"/>
              <a:t>Nos permite un paradigma totalmente orientado a Objetos. </a:t>
            </a:r>
          </a:p>
          <a:p>
            <a:r>
              <a:rPr lang="es-MX" dirty="0"/>
              <a:t>Elimina errores en tiempo de ejecución.</a:t>
            </a:r>
          </a:p>
          <a:p>
            <a:r>
              <a:rPr lang="es-MX" dirty="0"/>
              <a:t>Desarrollo más rápido.</a:t>
            </a:r>
          </a:p>
          <a:p>
            <a:r>
              <a:rPr lang="es-MX" dirty="0"/>
              <a:t>Mejora el mantenimiento de software. </a:t>
            </a:r>
          </a:p>
        </p:txBody>
      </p:sp>
      <p:sp>
        <p:nvSpPr>
          <p:cNvPr id="4" name="Título 1">
            <a:extLst>
              <a:ext uri="{FF2B5EF4-FFF2-40B4-BE49-F238E27FC236}">
                <a16:creationId xmlns:a16="http://schemas.microsoft.com/office/drawing/2014/main" id="{C07AC5D0-BB7C-4B4D-902E-2696DC7F464D}"/>
              </a:ext>
            </a:extLst>
          </p:cNvPr>
          <p:cNvSpPr txBox="1">
            <a:spLocks/>
          </p:cNvSpPr>
          <p:nvPr/>
        </p:nvSpPr>
        <p:spPr>
          <a:xfrm>
            <a:off x="838200" y="3522939"/>
            <a:ext cx="10515600" cy="7120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s-MX" b="1" dirty="0"/>
              <a:t>Desventajas de JPA</a:t>
            </a:r>
          </a:p>
        </p:txBody>
      </p:sp>
      <p:sp>
        <p:nvSpPr>
          <p:cNvPr id="5" name="Marcador de contenido 2">
            <a:extLst>
              <a:ext uri="{FF2B5EF4-FFF2-40B4-BE49-F238E27FC236}">
                <a16:creationId xmlns:a16="http://schemas.microsoft.com/office/drawing/2014/main" id="{11889241-2266-4588-876F-7DD3E902547B}"/>
              </a:ext>
            </a:extLst>
          </p:cNvPr>
          <p:cNvSpPr txBox="1">
            <a:spLocks/>
          </p:cNvSpPr>
          <p:nvPr/>
        </p:nvSpPr>
        <p:spPr>
          <a:xfrm>
            <a:off x="834501" y="4156230"/>
            <a:ext cx="10515600" cy="24863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a:t>Al utilizar la interfaz  </a:t>
            </a:r>
            <a:r>
              <a:rPr lang="es-MX" b="1"/>
              <a:t>“EntityManager” </a:t>
            </a:r>
            <a:r>
              <a:rPr lang="es-MX"/>
              <a:t>ya no estamos teniendo una relación con Hibernate, de manera que el cambio a otro ORM sería más fácil. </a:t>
            </a:r>
          </a:p>
          <a:p>
            <a:r>
              <a:rPr lang="es-MX"/>
              <a:t>Nos permite un paradigma totalmente orientado a Objetos. </a:t>
            </a:r>
          </a:p>
          <a:p>
            <a:r>
              <a:rPr lang="es-MX"/>
              <a:t>Elimina errores en tiempo de ejecución.</a:t>
            </a:r>
          </a:p>
          <a:p>
            <a:r>
              <a:rPr lang="es-MX"/>
              <a:t>Desarrollo más rápido.</a:t>
            </a:r>
          </a:p>
          <a:p>
            <a:r>
              <a:rPr lang="es-MX"/>
              <a:t>Mejora el mantenimiento de software. </a:t>
            </a:r>
            <a:endParaRPr lang="es-MX" dirty="0"/>
          </a:p>
        </p:txBody>
      </p:sp>
    </p:spTree>
    <p:extLst>
      <p:ext uri="{BB962C8B-B14F-4D97-AF65-F5344CB8AC3E}">
        <p14:creationId xmlns:p14="http://schemas.microsoft.com/office/powerpoint/2010/main" val="4000716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8EE9A-CBE2-468C-9F00-82D926A266C6}"/>
              </a:ext>
            </a:extLst>
          </p:cNvPr>
          <p:cNvSpPr>
            <a:spLocks noGrp="1"/>
          </p:cNvSpPr>
          <p:nvPr>
            <p:ph type="title"/>
          </p:nvPr>
        </p:nvSpPr>
        <p:spPr/>
        <p:txBody>
          <a:bodyPr/>
          <a:lstStyle/>
          <a:p>
            <a:r>
              <a:rPr lang="es-MX" dirty="0"/>
              <a:t>Proyecto JPA, Hibernate + Spring</a:t>
            </a:r>
          </a:p>
        </p:txBody>
      </p:sp>
      <p:sp>
        <p:nvSpPr>
          <p:cNvPr id="3" name="Marcador de contenido 2">
            <a:extLst>
              <a:ext uri="{FF2B5EF4-FFF2-40B4-BE49-F238E27FC236}">
                <a16:creationId xmlns:a16="http://schemas.microsoft.com/office/drawing/2014/main" id="{09E59019-94D6-422A-81CF-F8F8210A5362}"/>
              </a:ext>
            </a:extLst>
          </p:cNvPr>
          <p:cNvSpPr>
            <a:spLocks noGrp="1"/>
          </p:cNvSpPr>
          <p:nvPr>
            <p:ph idx="1"/>
          </p:nvPr>
        </p:nvSpPr>
        <p:spPr>
          <a:xfrm>
            <a:off x="834501" y="1198486"/>
            <a:ext cx="10515600" cy="400065"/>
          </a:xfrm>
        </p:spPr>
        <p:txBody>
          <a:bodyPr/>
          <a:lstStyle/>
          <a:p>
            <a:r>
              <a:rPr lang="es-MX" dirty="0"/>
              <a:t>Creación del proyecto Maven con las siguientes dependencias. </a:t>
            </a:r>
          </a:p>
          <a:p>
            <a:pPr marL="0" indent="0">
              <a:buNone/>
            </a:pPr>
            <a:endParaRPr lang="es-MX" dirty="0"/>
          </a:p>
        </p:txBody>
      </p:sp>
      <p:pic>
        <p:nvPicPr>
          <p:cNvPr id="5" name="Imagen 4">
            <a:extLst>
              <a:ext uri="{FF2B5EF4-FFF2-40B4-BE49-F238E27FC236}">
                <a16:creationId xmlns:a16="http://schemas.microsoft.com/office/drawing/2014/main" id="{45345F24-562B-4F36-8A42-8CBBF6C64A2A}"/>
              </a:ext>
            </a:extLst>
          </p:cNvPr>
          <p:cNvPicPr>
            <a:picLocks noChangeAspect="1"/>
          </p:cNvPicPr>
          <p:nvPr/>
        </p:nvPicPr>
        <p:blipFill>
          <a:blip r:embed="rId2"/>
          <a:stretch>
            <a:fillRect/>
          </a:stretch>
        </p:blipFill>
        <p:spPr>
          <a:xfrm>
            <a:off x="239697" y="1833327"/>
            <a:ext cx="6072154" cy="4678444"/>
          </a:xfrm>
          <a:prstGeom prst="rect">
            <a:avLst/>
          </a:prstGeom>
          <a:ln>
            <a:solidFill>
              <a:schemeClr val="accent1"/>
            </a:solidFill>
          </a:ln>
        </p:spPr>
      </p:pic>
      <p:pic>
        <p:nvPicPr>
          <p:cNvPr id="7" name="Imagen 6">
            <a:extLst>
              <a:ext uri="{FF2B5EF4-FFF2-40B4-BE49-F238E27FC236}">
                <a16:creationId xmlns:a16="http://schemas.microsoft.com/office/drawing/2014/main" id="{42D64F24-7D75-44B4-9DD5-FF7FA336BFD0}"/>
              </a:ext>
            </a:extLst>
          </p:cNvPr>
          <p:cNvPicPr>
            <a:picLocks noChangeAspect="1"/>
          </p:cNvPicPr>
          <p:nvPr/>
        </p:nvPicPr>
        <p:blipFill rotWithShape="1">
          <a:blip r:embed="rId3"/>
          <a:srcRect r="45267"/>
          <a:stretch/>
        </p:blipFill>
        <p:spPr>
          <a:xfrm>
            <a:off x="6419448" y="1910550"/>
            <a:ext cx="5532855" cy="4387790"/>
          </a:xfrm>
          <a:prstGeom prst="rect">
            <a:avLst/>
          </a:prstGeom>
          <a:ln>
            <a:solidFill>
              <a:schemeClr val="accent1"/>
            </a:solidFill>
          </a:ln>
        </p:spPr>
      </p:pic>
    </p:spTree>
    <p:extLst>
      <p:ext uri="{BB962C8B-B14F-4D97-AF65-F5344CB8AC3E}">
        <p14:creationId xmlns:p14="http://schemas.microsoft.com/office/powerpoint/2010/main" val="2006893519"/>
      </p:ext>
    </p:extLst>
  </p:cSld>
  <p:clrMapOvr>
    <a:masterClrMapping/>
  </p:clrMapOvr>
</p:sld>
</file>

<file path=ppt/theme/theme1.xml><?xml version="1.0" encoding="utf-8"?>
<a:theme xmlns:a="http://schemas.openxmlformats.org/drawingml/2006/main" name="Theeme_FontLMRoma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MROMAN">
      <a:majorFont>
        <a:latin typeface="LMRomanM"/>
        <a:ea typeface=""/>
        <a:cs typeface=""/>
      </a:majorFont>
      <a:minorFont>
        <a:latin typeface="LMRoman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eme_FontLMRoman" id="{BB4495CE-3D17-4D0A-AFED-234DB06CC39E}" vid="{043DA164-7DCE-493C-B17F-9224EF9A762E}"/>
    </a:ext>
  </a:extLst>
</a:theme>
</file>

<file path=docProps/app.xml><?xml version="1.0" encoding="utf-8"?>
<Properties xmlns="http://schemas.openxmlformats.org/officeDocument/2006/extended-properties" xmlns:vt="http://schemas.openxmlformats.org/officeDocument/2006/docPropsVTypes">
  <Template>Theeme_FontLMRoman</Template>
  <TotalTime>8575</TotalTime>
  <Words>721</Words>
  <Application>Microsoft Office PowerPoint</Application>
  <PresentationFormat>Panorámica</PresentationFormat>
  <Paragraphs>80</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Consolas</vt:lpstr>
      <vt:lpstr>LMRomanM</vt:lpstr>
      <vt:lpstr>Theeme_FontLMRoman</vt:lpstr>
      <vt:lpstr>JPA, Hibernate + Spring</vt:lpstr>
      <vt:lpstr>Recordemos la estructura de Hibernate</vt:lpstr>
      <vt:lpstr>Mapeo de Objetos con relaciones </vt:lpstr>
      <vt:lpstr>Presentación de PowerPoint</vt:lpstr>
      <vt:lpstr>EntityManagerFactory</vt:lpstr>
      <vt:lpstr>EntityManager</vt:lpstr>
      <vt:lpstr>Algunas diferencias…</vt:lpstr>
      <vt:lpstr>Ventajas de JPA</vt:lpstr>
      <vt:lpstr>Proyecto JPA, Hibernate + Spring</vt:lpstr>
      <vt:lpstr>Clase de configuración (Remplazando el XML)</vt:lpstr>
      <vt:lpstr>LocalContainerEntityManagerFactoryBean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JPA, Hibernate + Spring Framework</dc:title>
  <dc:creator>CESAR PEREZ MEJIA</dc:creator>
  <cp:lastModifiedBy>CESAR PEREZ MEJIA</cp:lastModifiedBy>
  <cp:revision>3</cp:revision>
  <dcterms:created xsi:type="dcterms:W3CDTF">2022-05-04T19:02:40Z</dcterms:created>
  <dcterms:modified xsi:type="dcterms:W3CDTF">2022-05-10T17:57:55Z</dcterms:modified>
</cp:coreProperties>
</file>