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D7F6D-3396-4479-B3D2-568E7988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8497B-405E-45A5-AB1E-94C6AA3E8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09652-A4A1-423E-ABE7-76E21AEA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1D97E-A385-48DC-87B3-679FB8E7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FF4B9-6221-439E-B1AC-A8FF8997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86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8CDFE-CE50-406D-8317-B85711CD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33E702-757E-4EA7-AF53-D0EF4003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FB1C8-75E6-42B4-98AF-C63C13AA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234F6-B6B0-455C-828A-1888B218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DA615-5A0A-43CA-866E-370EA645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36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DC1F3D-7E55-4F69-9A82-B1F38666B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7C31AA-B187-45B1-A9D9-FBBA6DCE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8DF8D-4FD2-4E0C-942C-642192AA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117E5-4EB0-40B6-927B-D64A674B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CF92-34D6-4B7F-B0E5-3FB5042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23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E74E-3AAD-4DC4-AE20-0EB25CFC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486422"/>
            <a:ext cx="10515600" cy="7120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694A9-F389-4C5D-9B95-FA1D1A9E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570"/>
            <a:ext cx="10515600" cy="49636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6B4A99-49E2-4203-A2CC-8C9302DA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68074-0AAB-403D-B874-4635A22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5946E-8E2B-4CFF-A92B-A31D520B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15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F634-A05A-4172-80F4-535795B1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A0EA7-8FEB-4B44-8980-5E9D3CE1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E3192-76C1-49B9-BB79-12B4D700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A56F7-6734-4144-AAF9-E21A4296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F4AE18-FA87-4C3B-897A-ED3C545C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2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52DB5-AFB3-4136-9348-D3FCBAE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0298A-D3EE-47D0-A9FD-7297715FB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0694CE-CC94-4FE2-9776-7D0D7AC41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2A79F-6031-4B9E-A964-96489EB2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2D3EF-F9ED-4C82-BB2B-A3F874D2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7AFFA9-3D60-4DB8-A91B-46697C31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1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06E2-8951-441A-A6FB-EC930E9B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A0B4C-A24D-4301-B5F3-FB60B85F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44D5D4-82CD-444A-A8B4-D4BB10D28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83A6FB-DE53-4BB8-9511-0E93EFA53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40EF87-E6E3-4A98-B3B6-9443CC1B0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C767BE-2519-4B85-8D63-1169F5B6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7A5A21-4B69-441C-8E57-B128EAC8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B8F048-CE8F-45D8-8AFE-814F242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96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C1233-DC48-4DBF-8058-8643EDB2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F27C2D-38E7-49E0-A680-CF953A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F63CF-1697-41DE-B4E9-FD1DB8E8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D4EA7E-3E0F-40E1-BF18-E3827AF6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7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627448-5B2B-444A-AA01-327BAF29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310BC1-C0DC-4B05-85C1-9BB7891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A338E-24B2-4A87-9895-352A1E2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7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8868-07CE-483C-9DF6-C80F5664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55C04-FD83-4F1C-AAC8-3E91D4E3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B85204-3AC4-41EE-94A3-A9B727D5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7D0F15-98F0-4146-B56C-23D101C6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B2E06-94C0-4842-AD22-55741907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57F49E-0897-46B4-AE84-D5142358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9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F900D-B8CA-4A4A-A1D2-7D13905B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1ACC1E-7342-4DAB-A3C9-472C475E8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F751CB-D935-4490-A984-0B3D77F7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85475-B5B2-4E7A-B95A-E7A8D89A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17727-F914-407E-9E1D-7084F29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156106-E950-4798-BE64-87BB7A63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10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91E6ED1-F210-400A-B764-F8ED4E3D13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89CC02-2F08-49F5-A063-86F2BDA3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1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7EDC9E-CAD7-483E-8593-9A2B172F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1258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3D21A-0FDB-4C4D-91C1-1CBDFC61C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D257-C2F2-4723-A1F8-BBEAEF0633EF}" type="datetimeFigureOut">
              <a:rPr lang="es-MX" smtClean="0"/>
              <a:t>11/05/2022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0F423-CC68-4A2D-A914-7E0AC4D51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58CEE-7359-4E60-B3B4-CC16B729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73DF-80ED-485A-83B0-4834A92D1A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0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F7D8F-2FCD-4003-9A96-7178CC077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JPA, Hibernate + Spring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78B3B-1EBB-43C8-8AD1-88B15FBE4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Pérez Mejía Cesar Alexis</a:t>
            </a:r>
          </a:p>
        </p:txBody>
      </p:sp>
    </p:spTree>
    <p:extLst>
      <p:ext uri="{BB962C8B-B14F-4D97-AF65-F5344CB8AC3E}">
        <p14:creationId xmlns:p14="http://schemas.microsoft.com/office/powerpoint/2010/main" val="37401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297A0-0CF5-4AAB-A7CC-DD9E5510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47" y="326623"/>
            <a:ext cx="10515600" cy="712064"/>
          </a:xfrm>
        </p:spPr>
        <p:txBody>
          <a:bodyPr/>
          <a:lstStyle/>
          <a:p>
            <a:r>
              <a:rPr lang="es-MX" dirty="0"/>
              <a:t>Clase de configuración (Remplazando el XML)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B4B0079-8714-463E-BDDC-3D6AE2599F7A}"/>
              </a:ext>
            </a:extLst>
          </p:cNvPr>
          <p:cNvSpPr/>
          <p:nvPr/>
        </p:nvSpPr>
        <p:spPr>
          <a:xfrm>
            <a:off x="301851" y="1806568"/>
            <a:ext cx="2565636" cy="7120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Public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DataSources</a:t>
            </a:r>
            <a:r>
              <a:rPr lang="es-MX" sz="1400" dirty="0">
                <a:solidFill>
                  <a:schemeClr val="tx1"/>
                </a:solidFill>
              </a:rPr>
              <a:t>(){</a:t>
            </a:r>
          </a:p>
          <a:p>
            <a:pPr algn="ctr"/>
            <a:r>
              <a:rPr lang="es-MX" sz="1400" dirty="0" err="1">
                <a:solidFill>
                  <a:schemeClr val="tx1"/>
                </a:solidFill>
              </a:rPr>
              <a:t>DriverManagerDataSource</a:t>
            </a:r>
            <a:r>
              <a:rPr lang="es-MX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03547E-113F-408E-BF67-A7E8E620DC7F}"/>
              </a:ext>
            </a:extLst>
          </p:cNvPr>
          <p:cNvSpPr txBox="1"/>
          <p:nvPr/>
        </p:nvSpPr>
        <p:spPr>
          <a:xfrm>
            <a:off x="712186" y="2571865"/>
            <a:ext cx="2155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Database.properties</a:t>
            </a:r>
            <a:endParaRPr lang="es-MX" sz="16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DAF9CF-AAA7-4C47-BE01-70C29A4417A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867487" y="1974149"/>
            <a:ext cx="800470" cy="188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ECD6996-AFBF-444E-933C-B00280E216D7}"/>
              </a:ext>
            </a:extLst>
          </p:cNvPr>
          <p:cNvSpPr/>
          <p:nvPr/>
        </p:nvSpPr>
        <p:spPr>
          <a:xfrm>
            <a:off x="3667957" y="1557967"/>
            <a:ext cx="3906791" cy="8323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Public</a:t>
            </a:r>
            <a:r>
              <a:rPr lang="es-MX" sz="1400" dirty="0">
                <a:solidFill>
                  <a:schemeClr val="tx1"/>
                </a:solidFill>
              </a:rPr>
              <a:t> EntityManagerFactory(){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</a:rPr>
              <a:t>LocalContainerEntityManagerFactoryBean}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540E137-218B-4D13-AC69-5383A1A7DE5C}"/>
              </a:ext>
            </a:extLst>
          </p:cNvPr>
          <p:cNvSpPr/>
          <p:nvPr/>
        </p:nvSpPr>
        <p:spPr>
          <a:xfrm>
            <a:off x="1243314" y="4105852"/>
            <a:ext cx="2565637" cy="71206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public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hibernateProperties</a:t>
            </a:r>
            <a:r>
              <a:rPr lang="es-MX" sz="1400" dirty="0">
                <a:solidFill>
                  <a:schemeClr val="tx1"/>
                </a:solidFill>
              </a:rPr>
              <a:t>(){</a:t>
            </a:r>
          </a:p>
          <a:p>
            <a:pPr algn="ctr"/>
            <a:r>
              <a:rPr lang="es-MX" sz="1400" dirty="0">
                <a:solidFill>
                  <a:schemeClr val="tx1"/>
                </a:solidFill>
              </a:rPr>
              <a:t>Properties}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D89F6F0-4F37-468C-A86A-E48829AFE4F7}"/>
              </a:ext>
            </a:extLst>
          </p:cNvPr>
          <p:cNvCxnSpPr>
            <a:cxnSpLocks/>
            <a:stCxn id="23" idx="0"/>
            <a:endCxn id="12" idx="1"/>
          </p:cNvCxnSpPr>
          <p:nvPr/>
        </p:nvCxnSpPr>
        <p:spPr>
          <a:xfrm flipV="1">
            <a:off x="2526133" y="1974149"/>
            <a:ext cx="1141824" cy="21317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FA07BC0-774C-4080-B97E-F071D34880A0}"/>
              </a:ext>
            </a:extLst>
          </p:cNvPr>
          <p:cNvSpPr txBox="1"/>
          <p:nvPr/>
        </p:nvSpPr>
        <p:spPr>
          <a:xfrm>
            <a:off x="4334459" y="2425091"/>
            <a:ext cx="2573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New </a:t>
            </a:r>
            <a:r>
              <a:rPr lang="es-MX" sz="1200" dirty="0" err="1"/>
              <a:t>HibernateJpaVendorAdapter</a:t>
            </a:r>
            <a:r>
              <a:rPr lang="es-MX" sz="1200" dirty="0"/>
              <a:t>()</a:t>
            </a:r>
          </a:p>
          <a:p>
            <a:r>
              <a:rPr lang="es-MX" sz="1400" dirty="0" err="1"/>
              <a:t>hibernateProperties</a:t>
            </a:r>
            <a:r>
              <a:rPr lang="es-MX" sz="1600" dirty="0"/>
              <a:t>()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1BDF0AD-B599-4C7E-A6E6-7B303C79736F}"/>
              </a:ext>
            </a:extLst>
          </p:cNvPr>
          <p:cNvSpPr txBox="1"/>
          <p:nvPr/>
        </p:nvSpPr>
        <p:spPr>
          <a:xfrm>
            <a:off x="1512656" y="4835694"/>
            <a:ext cx="2155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Database.properties</a:t>
            </a:r>
            <a:endParaRPr lang="es-MX" sz="16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EB80338-B593-445B-B4AB-84F241E38251}"/>
              </a:ext>
            </a:extLst>
          </p:cNvPr>
          <p:cNvSpPr/>
          <p:nvPr/>
        </p:nvSpPr>
        <p:spPr>
          <a:xfrm>
            <a:off x="8730664" y="2727804"/>
            <a:ext cx="2943472" cy="6362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>
                <a:solidFill>
                  <a:schemeClr val="tx1"/>
                </a:solidFill>
              </a:rPr>
              <a:t>Public</a:t>
            </a:r>
            <a:r>
              <a:rPr lang="es-MX" sz="1400" dirty="0">
                <a:solidFill>
                  <a:schemeClr val="tx1"/>
                </a:solidFill>
              </a:rPr>
              <a:t> </a:t>
            </a:r>
            <a:r>
              <a:rPr lang="es-MX" sz="1400" dirty="0" err="1">
                <a:solidFill>
                  <a:schemeClr val="tx1"/>
                </a:solidFill>
              </a:rPr>
              <a:t>JpaTransactionManager</a:t>
            </a:r>
            <a:r>
              <a:rPr lang="es-MX" sz="1400" dirty="0">
                <a:solidFill>
                  <a:schemeClr val="tx1"/>
                </a:solidFill>
              </a:rPr>
              <a:t> (){</a:t>
            </a:r>
          </a:p>
          <a:p>
            <a:pPr algn="ctr"/>
            <a:r>
              <a:rPr lang="es-MX" sz="1400" dirty="0" err="1">
                <a:solidFill>
                  <a:schemeClr val="tx1"/>
                </a:solidFill>
              </a:rPr>
              <a:t>JpaTransactionManager</a:t>
            </a:r>
            <a:r>
              <a:rPr lang="es-MX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6A4F9E5-D9FF-4AA4-8253-B0796594A1D2}"/>
              </a:ext>
            </a:extLst>
          </p:cNvPr>
          <p:cNvSpPr txBox="1"/>
          <p:nvPr/>
        </p:nvSpPr>
        <p:spPr>
          <a:xfrm>
            <a:off x="8457613" y="1727487"/>
            <a:ext cx="337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Método opcional si quiere trabajar con etiquetas @Transactional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AABDF9F-40C2-498F-99EF-D3EDAE27CDE3}"/>
              </a:ext>
            </a:extLst>
          </p:cNvPr>
          <p:cNvSpPr txBox="1"/>
          <p:nvPr/>
        </p:nvSpPr>
        <p:spPr>
          <a:xfrm>
            <a:off x="8375218" y="4081641"/>
            <a:ext cx="353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/>
              <a:t>Además de añadir etiqueta </a:t>
            </a:r>
            <a:r>
              <a:rPr lang="es-MX" sz="12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@EnableTransactionManagement </a:t>
            </a:r>
            <a:r>
              <a:rPr lang="es-MX" sz="1200" dirty="0"/>
              <a:t>en el archivo o </a:t>
            </a:r>
            <a:r>
              <a:rPr lang="es-MX" sz="1200" dirty="0" err="1"/>
              <a:t>class</a:t>
            </a:r>
            <a:r>
              <a:rPr lang="es-MX" sz="1200" dirty="0"/>
              <a:t> de configuración y sobre los métodos un </a:t>
            </a:r>
            <a:r>
              <a:rPr lang="es-MX" sz="12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@Transactional</a:t>
            </a:r>
            <a:r>
              <a:rPr lang="es-MX" sz="1200" dirty="0"/>
              <a:t> de su DAO</a:t>
            </a:r>
            <a:r>
              <a:rPr lang="es-MX" dirty="0"/>
              <a:t>.</a:t>
            </a:r>
            <a:endParaRPr lang="es-MX" sz="1600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41E2D889-40DB-4E64-A90F-A00504A36B00}"/>
              </a:ext>
            </a:extLst>
          </p:cNvPr>
          <p:cNvSpPr/>
          <p:nvPr/>
        </p:nvSpPr>
        <p:spPr>
          <a:xfrm>
            <a:off x="8093490" y="1038687"/>
            <a:ext cx="3934343" cy="54404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12EECB7-D2D8-4C99-A664-A3519D28663C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>
            <a:off x="7574748" y="1974149"/>
            <a:ext cx="1155916" cy="107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795E407-7A1E-49E1-99C3-46CD9284B4CD}"/>
              </a:ext>
            </a:extLst>
          </p:cNvPr>
          <p:cNvSpPr txBox="1"/>
          <p:nvPr/>
        </p:nvSpPr>
        <p:spPr>
          <a:xfrm>
            <a:off x="8856165" y="3390440"/>
            <a:ext cx="257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EntityMaganerFactory()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90034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0D634-9525-4ED7-9FF2-A3C10F2B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b="1" dirty="0">
                <a:solidFill>
                  <a:schemeClr val="tx1"/>
                </a:solidFill>
              </a:rPr>
              <a:t>LocalContainerEntityManagerFactoryBean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9D5EC-9CE1-4E67-AA0C-FD2E726C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interfaz nos da control total sobre el “EntityMaganerFactory” teniendo una configuración personalizada y detallada. </a:t>
            </a:r>
          </a:p>
          <a:p>
            <a:r>
              <a:rPr lang="es-MX" dirty="0"/>
              <a:t>Crea un “PersistenceUnitInfo” instancia basada en “Persistence.xml”.</a:t>
            </a:r>
          </a:p>
          <a:p>
            <a:r>
              <a:rPr lang="es-MX" dirty="0"/>
              <a:t>Es la opción mas poderosa de configurar JPA, permitiendo una configuración local flexible dentro de la aplacación.</a:t>
            </a:r>
          </a:p>
          <a:p>
            <a:r>
              <a:rPr lang="es-MX" dirty="0"/>
              <a:t>Admite:</a:t>
            </a:r>
          </a:p>
          <a:p>
            <a:pPr lvl="1"/>
            <a:r>
              <a:rPr lang="es-MX" dirty="0"/>
              <a:t>JDBC existentes en un DataSource</a:t>
            </a:r>
          </a:p>
          <a:p>
            <a:pPr lvl="1"/>
            <a:r>
              <a:rPr lang="es-MX" dirty="0"/>
              <a:t>Admite transacciones locales y globales. 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214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5FC8-C931-4A8A-BC0E-28D819DF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486422"/>
            <a:ext cx="10515600" cy="496547"/>
          </a:xfrm>
        </p:spPr>
        <p:txBody>
          <a:bodyPr/>
          <a:lstStyle/>
          <a:p>
            <a:r>
              <a:rPr lang="es-MX" sz="2400" b="1" dirty="0"/>
              <a:t>Recordemos la estructura de Hibernate</a:t>
            </a:r>
          </a:p>
        </p:txBody>
      </p:sp>
      <p:graphicFrame>
        <p:nvGraphicFramePr>
          <p:cNvPr id="32" name="Tabla 6">
            <a:extLst>
              <a:ext uri="{FF2B5EF4-FFF2-40B4-BE49-F238E27FC236}">
                <a16:creationId xmlns:a16="http://schemas.microsoft.com/office/drawing/2014/main" id="{F11D14CB-3862-407F-B199-9E9A63F7E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27674"/>
              </p:ext>
            </p:extLst>
          </p:nvPr>
        </p:nvGraphicFramePr>
        <p:xfrm>
          <a:off x="841900" y="2496757"/>
          <a:ext cx="4199118" cy="1809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9559">
                  <a:extLst>
                    <a:ext uri="{9D8B030D-6E8A-4147-A177-3AD203B41FA5}">
                      <a16:colId xmlns:a16="http://schemas.microsoft.com/office/drawing/2014/main" val="2507083078"/>
                    </a:ext>
                  </a:extLst>
                </a:gridCol>
                <a:gridCol w="2099559">
                  <a:extLst>
                    <a:ext uri="{9D8B030D-6E8A-4147-A177-3AD203B41FA5}">
                      <a16:colId xmlns:a16="http://schemas.microsoft.com/office/drawing/2014/main" val="594498304"/>
                    </a:ext>
                  </a:extLst>
                </a:gridCol>
              </a:tblGrid>
              <a:tr h="584488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</a:rPr>
                        <a:t>JAVA Persistence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</a:rPr>
                        <a:t>Hibernate Native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54071"/>
                  </a:ext>
                </a:extLst>
              </a:tr>
              <a:tr h="584488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</a:rPr>
                        <a:t>Hibernate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12770"/>
                  </a:ext>
                </a:extLst>
              </a:tr>
              <a:tr h="584488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</a:rPr>
                        <a:t>JDBC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16888"/>
                  </a:ext>
                </a:extLst>
              </a:tr>
            </a:tbl>
          </a:graphicData>
        </a:graphic>
      </p:graphicFrame>
      <p:graphicFrame>
        <p:nvGraphicFramePr>
          <p:cNvPr id="33" name="Tabla 7">
            <a:extLst>
              <a:ext uri="{FF2B5EF4-FFF2-40B4-BE49-F238E27FC236}">
                <a16:creationId xmlns:a16="http://schemas.microsoft.com/office/drawing/2014/main" id="{7990A699-B32C-4CF7-8C90-8946CEA6A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353"/>
              </p:ext>
            </p:extLst>
          </p:nvPr>
        </p:nvGraphicFramePr>
        <p:xfrm>
          <a:off x="841899" y="1397755"/>
          <a:ext cx="4199119" cy="47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9119">
                  <a:extLst>
                    <a:ext uri="{9D8B030D-6E8A-4147-A177-3AD203B41FA5}">
                      <a16:colId xmlns:a16="http://schemas.microsoft.com/office/drawing/2014/main" val="812977697"/>
                    </a:ext>
                  </a:extLst>
                </a:gridCol>
              </a:tblGrid>
              <a:tr h="47882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Data Access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5588"/>
                  </a:ext>
                </a:extLst>
              </a:tr>
            </a:tbl>
          </a:graphicData>
        </a:graphic>
      </p:graphicFrame>
      <p:grpSp>
        <p:nvGrpSpPr>
          <p:cNvPr id="34" name="Grupo 33">
            <a:extLst>
              <a:ext uri="{FF2B5EF4-FFF2-40B4-BE49-F238E27FC236}">
                <a16:creationId xmlns:a16="http://schemas.microsoft.com/office/drawing/2014/main" id="{8489F367-8E63-4F95-BCBB-2DDFD15FB91E}"/>
              </a:ext>
            </a:extLst>
          </p:cNvPr>
          <p:cNvGrpSpPr/>
          <p:nvPr/>
        </p:nvGrpSpPr>
        <p:grpSpPr>
          <a:xfrm>
            <a:off x="1838524" y="1876575"/>
            <a:ext cx="2205866" cy="4679669"/>
            <a:chOff x="1838524" y="1876575"/>
            <a:chExt cx="2205866" cy="4679669"/>
          </a:xfrm>
        </p:grpSpPr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46AE0280-4BBF-4B45-8B3B-A93F0F8B515D}"/>
                </a:ext>
              </a:extLst>
            </p:cNvPr>
            <p:cNvCxnSpPr>
              <a:cxnSpLocks/>
            </p:cNvCxnSpPr>
            <p:nvPr/>
          </p:nvCxnSpPr>
          <p:spPr>
            <a:xfrm>
              <a:off x="1939600" y="1876575"/>
              <a:ext cx="0" cy="62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0E3C6664-581E-4473-8784-F7ADF61708EA}"/>
                </a:ext>
              </a:extLst>
            </p:cNvPr>
            <p:cNvCxnSpPr>
              <a:cxnSpLocks/>
            </p:cNvCxnSpPr>
            <p:nvPr/>
          </p:nvCxnSpPr>
          <p:spPr>
            <a:xfrm>
              <a:off x="4043349" y="1876575"/>
              <a:ext cx="0" cy="62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4D41D9BB-F5FC-4ED1-89CB-B249C7FA5DD9}"/>
                </a:ext>
              </a:extLst>
            </p:cNvPr>
            <p:cNvCxnSpPr>
              <a:cxnSpLocks/>
            </p:cNvCxnSpPr>
            <p:nvPr/>
          </p:nvCxnSpPr>
          <p:spPr>
            <a:xfrm>
              <a:off x="2941457" y="4305813"/>
              <a:ext cx="1" cy="855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6846511-A002-45C4-A302-57429E5A47C5}"/>
                </a:ext>
              </a:extLst>
            </p:cNvPr>
            <p:cNvSpPr txBox="1"/>
            <p:nvPr/>
          </p:nvSpPr>
          <p:spPr>
            <a:xfrm>
              <a:off x="1838524" y="6186912"/>
              <a:ext cx="2205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Relational Database</a:t>
              </a:r>
            </a:p>
          </p:txBody>
        </p:sp>
        <p:pic>
          <p:nvPicPr>
            <p:cNvPr id="39" name="Gráfico 38" descr="Database con relleno sólido">
              <a:extLst>
                <a:ext uri="{FF2B5EF4-FFF2-40B4-BE49-F238E27FC236}">
                  <a16:creationId xmlns:a16="http://schemas.microsoft.com/office/drawing/2014/main" id="{631D2E7F-E12A-4F6A-BE8F-EB988A01F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131" y="5161666"/>
              <a:ext cx="1120651" cy="1120651"/>
            </a:xfrm>
            <a:prstGeom prst="rect">
              <a:avLst/>
            </a:prstGeom>
          </p:spPr>
        </p:pic>
      </p:grp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BA3DEB9D-6364-4AF6-861D-05E8246BAF3C}"/>
              </a:ext>
            </a:extLst>
          </p:cNvPr>
          <p:cNvCxnSpPr>
            <a:cxnSpLocks/>
          </p:cNvCxnSpPr>
          <p:nvPr/>
        </p:nvCxnSpPr>
        <p:spPr>
          <a:xfrm rot="10800000">
            <a:off x="5041018" y="4044103"/>
            <a:ext cx="1039742" cy="94805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195B3E7-8CCE-4EAB-ACE8-DA87615EA8CF}"/>
              </a:ext>
            </a:extLst>
          </p:cNvPr>
          <p:cNvSpPr txBox="1"/>
          <p:nvPr/>
        </p:nvSpPr>
        <p:spPr>
          <a:xfrm>
            <a:off x="6096000" y="4668996"/>
            <a:ext cx="251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Conexión con la base de datos.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4FC1C09-7699-4288-8139-F2B496E02D7C}"/>
              </a:ext>
            </a:extLst>
          </p:cNvPr>
          <p:cNvSpPr txBox="1"/>
          <p:nvPr/>
        </p:nvSpPr>
        <p:spPr>
          <a:xfrm>
            <a:off x="6111242" y="3495724"/>
            <a:ext cx="419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ORM Framework para el servicio de consulta y persistencia objeto relacional. 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79F4190-BBDB-4D2B-A461-EBC0E310B68A}"/>
              </a:ext>
            </a:extLst>
          </p:cNvPr>
          <p:cNvCxnSpPr>
            <a:cxnSpLocks/>
          </p:cNvCxnSpPr>
          <p:nvPr/>
        </p:nvCxnSpPr>
        <p:spPr>
          <a:xfrm>
            <a:off x="2290713" y="2263140"/>
            <a:ext cx="0" cy="233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5C5904A-1BB5-4D0C-B237-4D522DA67CE3}"/>
              </a:ext>
            </a:extLst>
          </p:cNvPr>
          <p:cNvSpPr txBox="1"/>
          <p:nvPr/>
        </p:nvSpPr>
        <p:spPr>
          <a:xfrm>
            <a:off x="6092190" y="1076991"/>
            <a:ext cx="576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Etiquetas en archivo XML para asignación de Objetos Java a Relacionales.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06B1207-69C8-401A-833C-D9C7D3F89B1A}"/>
              </a:ext>
            </a:extLst>
          </p:cNvPr>
          <p:cNvGrpSpPr/>
          <p:nvPr/>
        </p:nvGrpSpPr>
        <p:grpSpPr>
          <a:xfrm>
            <a:off x="5041017" y="3413760"/>
            <a:ext cx="1051173" cy="405130"/>
            <a:chOff x="5041017" y="3413760"/>
            <a:chExt cx="1051173" cy="405130"/>
          </a:xfrm>
        </p:grpSpPr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46F848DB-21D2-4FA6-9FF5-F20FE46E0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1017" y="3429565"/>
              <a:ext cx="8009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2F3AD5E-3C0C-4EEA-A2A6-1E5BE0D9EED6}"/>
                </a:ext>
              </a:extLst>
            </p:cNvPr>
            <p:cNvGrpSpPr/>
            <p:nvPr/>
          </p:nvGrpSpPr>
          <p:grpSpPr>
            <a:xfrm>
              <a:off x="5838190" y="3413760"/>
              <a:ext cx="254000" cy="405130"/>
              <a:chOff x="5838190" y="3413760"/>
              <a:chExt cx="254000" cy="405130"/>
            </a:xfrm>
          </p:grpSpPr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598E97A8-2B27-4828-B34E-43E457092358}"/>
                  </a:ext>
                </a:extLst>
              </p:cNvPr>
              <p:cNvCxnSpPr/>
              <p:nvPr/>
            </p:nvCxnSpPr>
            <p:spPr>
              <a:xfrm>
                <a:off x="5852160" y="3413760"/>
                <a:ext cx="0" cy="391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7F84CA24-2ACC-4040-A638-789DE2AE52A3}"/>
                  </a:ext>
                </a:extLst>
              </p:cNvPr>
              <p:cNvCxnSpPr/>
              <p:nvPr/>
            </p:nvCxnSpPr>
            <p:spPr>
              <a:xfrm>
                <a:off x="5838190" y="3818890"/>
                <a:ext cx="254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DB3EBE1-292C-4D47-842A-8FDB90CA4335}"/>
              </a:ext>
            </a:extLst>
          </p:cNvPr>
          <p:cNvGrpSpPr/>
          <p:nvPr/>
        </p:nvGrpSpPr>
        <p:grpSpPr>
          <a:xfrm>
            <a:off x="2275473" y="2257566"/>
            <a:ext cx="3819146" cy="391160"/>
            <a:chOff x="2275473" y="2257566"/>
            <a:chExt cx="3819146" cy="391160"/>
          </a:xfrm>
        </p:grpSpPr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1C9A2E2A-13F8-4062-8C09-FEBC163506FC}"/>
                </a:ext>
              </a:extLst>
            </p:cNvPr>
            <p:cNvCxnSpPr>
              <a:cxnSpLocks/>
            </p:cNvCxnSpPr>
            <p:nvPr/>
          </p:nvCxnSpPr>
          <p:spPr>
            <a:xfrm>
              <a:off x="2275473" y="2263140"/>
              <a:ext cx="35766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A02286CA-FEAF-42E4-8FE5-7BD86D36FC43}"/>
                </a:ext>
              </a:extLst>
            </p:cNvPr>
            <p:cNvCxnSpPr/>
            <p:nvPr/>
          </p:nvCxnSpPr>
          <p:spPr>
            <a:xfrm>
              <a:off x="5838190" y="2257566"/>
              <a:ext cx="0" cy="391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13394DF2-68EE-4A76-B694-6D10E3E5A2AA}"/>
                </a:ext>
              </a:extLst>
            </p:cNvPr>
            <p:cNvCxnSpPr/>
            <p:nvPr/>
          </p:nvCxnSpPr>
          <p:spPr>
            <a:xfrm>
              <a:off x="5840619" y="2634121"/>
              <a:ext cx="25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A7A7DFE-14DC-43CA-B1B2-EE73BAE82AFA}"/>
              </a:ext>
            </a:extLst>
          </p:cNvPr>
          <p:cNvGrpSpPr/>
          <p:nvPr/>
        </p:nvGrpSpPr>
        <p:grpSpPr>
          <a:xfrm>
            <a:off x="3240673" y="1614946"/>
            <a:ext cx="2821037" cy="881811"/>
            <a:chOff x="3240673" y="1614946"/>
            <a:chExt cx="2821037" cy="881811"/>
          </a:xfrm>
        </p:grpSpPr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3007196D-11C9-4701-8F88-EF4FEFAF11F0}"/>
                </a:ext>
              </a:extLst>
            </p:cNvPr>
            <p:cNvCxnSpPr>
              <a:cxnSpLocks/>
            </p:cNvCxnSpPr>
            <p:nvPr/>
          </p:nvCxnSpPr>
          <p:spPr>
            <a:xfrm>
              <a:off x="3255913" y="2008215"/>
              <a:ext cx="0" cy="4885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7A4633FD-117E-4E74-874E-9D55F076C2AF}"/>
                </a:ext>
              </a:extLst>
            </p:cNvPr>
            <p:cNvCxnSpPr>
              <a:cxnSpLocks/>
            </p:cNvCxnSpPr>
            <p:nvPr/>
          </p:nvCxnSpPr>
          <p:spPr>
            <a:xfrm>
              <a:off x="3240673" y="2008215"/>
              <a:ext cx="2597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01A6C911-28D4-496E-8FF3-4AF3083A36E1}"/>
                </a:ext>
              </a:extLst>
            </p:cNvPr>
            <p:cNvCxnSpPr/>
            <p:nvPr/>
          </p:nvCxnSpPr>
          <p:spPr>
            <a:xfrm>
              <a:off x="5822950" y="1629545"/>
              <a:ext cx="0" cy="3911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0B193C9C-D301-4B5B-B7B4-8178054A805D}"/>
                </a:ext>
              </a:extLst>
            </p:cNvPr>
            <p:cNvCxnSpPr/>
            <p:nvPr/>
          </p:nvCxnSpPr>
          <p:spPr>
            <a:xfrm>
              <a:off x="5807710" y="1614946"/>
              <a:ext cx="25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89D5050-B08D-4A22-8DCE-E6ED73432E36}"/>
              </a:ext>
            </a:extLst>
          </p:cNvPr>
          <p:cNvSpPr txBox="1"/>
          <p:nvPr/>
        </p:nvSpPr>
        <p:spPr>
          <a:xfrm>
            <a:off x="6138718" y="2310030"/>
            <a:ext cx="576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Anotaciones estándar de EJB3 están contenidas en el paquete </a:t>
            </a:r>
            <a:r>
              <a:rPr lang="es-MX" b="1" dirty="0"/>
              <a:t>javax.Persistence </a:t>
            </a:r>
            <a:r>
              <a:rPr lang="es-MX" dirty="0"/>
              <a:t>para asignación de Objetos Java a Relacionales.</a:t>
            </a:r>
          </a:p>
        </p:txBody>
      </p:sp>
    </p:spTree>
    <p:extLst>
      <p:ext uri="{BB962C8B-B14F-4D97-AF65-F5344CB8AC3E}">
        <p14:creationId xmlns:p14="http://schemas.microsoft.com/office/powerpoint/2010/main" val="163675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46F5D-F5F2-4592-BA6B-A8A58646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b="1" dirty="0"/>
              <a:t>Mapeo de Objetos con relaciones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58B0F-E47D-4C1E-843A-54B8F37E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6"/>
            <a:ext cx="10515600" cy="5060780"/>
          </a:xfrm>
        </p:spPr>
        <p:txBody>
          <a:bodyPr/>
          <a:lstStyle/>
          <a:p>
            <a:r>
              <a:rPr lang="es-MX" dirty="0"/>
              <a:t>Podemos relacionar de dos formas los objetos con las relaciones de una base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b="1" dirty="0"/>
              <a:t>Java Persisten API (JPA)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b="1" dirty="0"/>
              <a:t>Hibernate Native API </a:t>
            </a:r>
          </a:p>
          <a:p>
            <a:pPr marL="0" indent="0">
              <a:buNone/>
            </a:pPr>
            <a:r>
              <a:rPr lang="es-MX" dirty="0"/>
              <a:t>Entonces veamos de el siguiente de ejemplo. Queremos crear una tabla “</a:t>
            </a:r>
            <a:r>
              <a:rPr lang="es-MX" dirty="0" err="1"/>
              <a:t>Studient</a:t>
            </a:r>
            <a:r>
              <a:rPr lang="es-MX" dirty="0"/>
              <a:t>” y queremos mapear la clase Java a la tabla </a:t>
            </a:r>
            <a:r>
              <a:rPr lang="es-MX" dirty="0" err="1"/>
              <a:t>Student</a:t>
            </a:r>
            <a:r>
              <a:rPr lang="es-MX" dirty="0"/>
              <a:t> de la base de datos.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457200" lvl="1" indent="0">
              <a:buNone/>
            </a:pPr>
            <a:endParaRPr lang="es-MX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B67621-00DF-4776-9BE6-B426892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178" y="3763686"/>
            <a:ext cx="2085435" cy="15855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90DF9C-21D2-4A91-85E6-9ADF1BF5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7" y="3739516"/>
            <a:ext cx="1895475" cy="16097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CDEA384-DB36-45EF-9A46-4724BB9B0FFB}"/>
              </a:ext>
            </a:extLst>
          </p:cNvPr>
          <p:cNvSpPr txBox="1"/>
          <p:nvPr/>
        </p:nvSpPr>
        <p:spPr>
          <a:xfrm>
            <a:off x="1201217" y="3387229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Java Class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236A5-4C00-4AB7-89C9-7460F1C0727A}"/>
              </a:ext>
            </a:extLst>
          </p:cNvPr>
          <p:cNvSpPr txBox="1"/>
          <p:nvPr/>
        </p:nvSpPr>
        <p:spPr>
          <a:xfrm>
            <a:off x="9183989" y="3394354"/>
            <a:ext cx="216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Database Table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7140FD8-9B11-445E-9134-03DFF447221F}"/>
              </a:ext>
            </a:extLst>
          </p:cNvPr>
          <p:cNvSpPr/>
          <p:nvPr/>
        </p:nvSpPr>
        <p:spPr>
          <a:xfrm>
            <a:off x="5435743" y="4051958"/>
            <a:ext cx="1739245" cy="831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 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349507D-F0AD-480D-9548-9DF358058312}"/>
              </a:ext>
            </a:extLst>
          </p:cNvPr>
          <p:cNvCxnSpPr/>
          <p:nvPr/>
        </p:nvCxnSpPr>
        <p:spPr>
          <a:xfrm>
            <a:off x="3330500" y="4501253"/>
            <a:ext cx="18193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BC118DE-3E0D-4B1D-A7D8-B92C5A30911C}"/>
              </a:ext>
            </a:extLst>
          </p:cNvPr>
          <p:cNvCxnSpPr/>
          <p:nvPr/>
        </p:nvCxnSpPr>
        <p:spPr>
          <a:xfrm>
            <a:off x="7282543" y="4494129"/>
            <a:ext cx="18193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23B12-A25A-4326-A741-018A55D1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1"/>
            <a:ext cx="10515600" cy="572660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Aquí es donde se usara JPA o Hibernate. Donde Hibernate utiliza etiquetas XML para poder realizar ese mapeo. Mientras que JPA utiliza Annotations para realizar el mapeo y es una implementación con Hibernate, facilitando la relación de objetos. </a:t>
            </a:r>
          </a:p>
          <a:p>
            <a:pPr marL="0" indent="0" algn="just">
              <a:buNone/>
            </a:pPr>
            <a:r>
              <a:rPr lang="es-MX" b="1" dirty="0"/>
              <a:t>Entonces ¿Qué es JPA?</a:t>
            </a:r>
          </a:p>
          <a:p>
            <a:pPr marL="0" indent="0" algn="just">
              <a:buNone/>
            </a:pPr>
            <a:r>
              <a:rPr lang="es-MX" dirty="0"/>
              <a:t>Java Persistence API es una </a:t>
            </a:r>
            <a:r>
              <a:rPr lang="es-MX" b="1" dirty="0"/>
              <a:t>especificación </a:t>
            </a:r>
            <a:r>
              <a:rPr lang="es-MX" dirty="0"/>
              <a:t> que ocupa la persistencia (mecanismo por el cual los objetos Java persisten con la base de datos relacional). </a:t>
            </a:r>
          </a:p>
          <a:p>
            <a:pPr marL="0" indent="0" algn="just">
              <a:buNone/>
            </a:pPr>
            <a:r>
              <a:rPr lang="es-MX" dirty="0"/>
              <a:t>Al ser una especificación JPA no realiza operaciones por si mismo, requiere una implementación ORM como Hibernate, </a:t>
            </a:r>
            <a:r>
              <a:rPr lang="es-MX" dirty="0" err="1"/>
              <a:t>TopLink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, </a:t>
            </a:r>
            <a:r>
              <a:rPr lang="es-MX" dirty="0" err="1"/>
              <a:t>esot</a:t>
            </a:r>
            <a:r>
              <a:rPr lang="es-MX" dirty="0"/>
              <a:t> para implementar las especificaciones JPA para la persistencia de datos.</a:t>
            </a:r>
          </a:p>
          <a:p>
            <a:pPr marL="0" indent="0" algn="just">
              <a:buNone/>
            </a:pPr>
            <a:r>
              <a:rPr lang="es-MX" dirty="0"/>
              <a:t>JPA consiste en utilizar las siguientes interfaces: </a:t>
            </a:r>
          </a:p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727167-5F90-4176-94B0-B2719C60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4244219"/>
            <a:ext cx="6276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784F-FB72-4E3A-B1ED-95953C69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486422"/>
            <a:ext cx="10515600" cy="498999"/>
          </a:xfrm>
        </p:spPr>
        <p:txBody>
          <a:bodyPr/>
          <a:lstStyle/>
          <a:p>
            <a:r>
              <a:rPr lang="es-MX" b="1" dirty="0"/>
              <a:t>EntityManagerFactory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FDF7D-5D24-4882-8E28-7971387E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985421"/>
            <a:ext cx="10515600" cy="1207363"/>
          </a:xfrm>
        </p:spPr>
        <p:txBody>
          <a:bodyPr/>
          <a:lstStyle/>
          <a:p>
            <a:pPr algn="just"/>
            <a:r>
              <a:rPr lang="es-MX" dirty="0"/>
              <a:t>Es una interfaz para interactuar con la fabrica de administradores de entidades (Conexión a la base de datos) para la unidad de persistencia dada (ORM). La instancia EntityManagerFactory se crea pasando el nombre de la unidad de persistence.xml como argumentos.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71335A-DE1B-4D70-9E43-0FB4817C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522837"/>
            <a:ext cx="3460191" cy="33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E09634-3B86-4E60-B305-B54ECBFA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585" y="2464999"/>
            <a:ext cx="7993312" cy="34411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FBE868-9B20-4EA3-9129-6378E398566C}"/>
              </a:ext>
            </a:extLst>
          </p:cNvPr>
          <p:cNvSpPr txBox="1"/>
          <p:nvPr/>
        </p:nvSpPr>
        <p:spPr>
          <a:xfrm>
            <a:off x="4007465" y="5979729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persitence.xml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961FED-FC12-4DF7-A9BF-2FB0EBCF9130}"/>
              </a:ext>
            </a:extLst>
          </p:cNvPr>
          <p:cNvSpPr txBox="1"/>
          <p:nvPr/>
        </p:nvSpPr>
        <p:spPr>
          <a:xfrm>
            <a:off x="476250" y="5872579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13607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784F-FB72-4E3A-B1ED-95953C69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99" y="486422"/>
            <a:ext cx="10515600" cy="498999"/>
          </a:xfrm>
        </p:spPr>
        <p:txBody>
          <a:bodyPr/>
          <a:lstStyle/>
          <a:p>
            <a:r>
              <a:rPr lang="es-MX" b="1" dirty="0"/>
              <a:t>¿Qué es EntityManager?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FDF7D-5D24-4882-8E28-7971387E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5007006"/>
          </a:xfrm>
        </p:spPr>
        <p:txBody>
          <a:bodyPr/>
          <a:lstStyle/>
          <a:p>
            <a:pPr algn="just"/>
            <a:r>
              <a:rPr lang="es-MX" dirty="0"/>
              <a:t>Define una conexión transaccional con la base de datos que debemos abrir y mantener abierta mientras estamos realizado operaciones. En este sentido realiza funciones similares a las de una conexión JDBC.</a:t>
            </a:r>
          </a:p>
          <a:p>
            <a:pPr algn="just"/>
            <a:r>
              <a:rPr lang="es-MX" dirty="0"/>
              <a:t>Además, mantiene en memoria una caché con las entidades que gestiona y es responsable de sincronizarlas correctamente con la base de datos cuando se realiza un </a:t>
            </a:r>
            <a:r>
              <a:rPr lang="es-MX" dirty="0" err="1"/>
              <a:t>flush</a:t>
            </a:r>
            <a:r>
              <a:rPr lang="es-MX" dirty="0"/>
              <a:t>. El conjunto de entidades que gestiona un </a:t>
            </a:r>
            <a:r>
              <a:rPr lang="es-MX" dirty="0" err="1"/>
              <a:t>entity</a:t>
            </a:r>
            <a:r>
              <a:rPr lang="es-MX" dirty="0"/>
              <a:t> manager se denomina su contexto de persistencia.</a:t>
            </a:r>
          </a:p>
          <a:p>
            <a:pPr marL="0" indent="0" algn="just">
              <a:buNone/>
            </a:pPr>
            <a:r>
              <a:rPr lang="es-MX" dirty="0"/>
              <a:t>El </a:t>
            </a:r>
            <a:r>
              <a:rPr lang="es-MX" i="1" dirty="0" err="1"/>
              <a:t>entity</a:t>
            </a:r>
            <a:r>
              <a:rPr lang="es-MX" i="1" dirty="0"/>
              <a:t> manager </a:t>
            </a:r>
            <a:r>
              <a:rPr lang="es-MX" dirty="0"/>
              <a:t>se obtiene a través de una factoría del tipo EntityManagerFactory, que se configura mediante la especificación de una unidad de persistencia (</a:t>
            </a:r>
            <a:r>
              <a:rPr lang="es-MX" dirty="0" err="1"/>
              <a:t>persistence</a:t>
            </a:r>
            <a:r>
              <a:rPr lang="es-MX" dirty="0"/>
              <a:t> </a:t>
            </a:r>
            <a:r>
              <a:rPr lang="es-MX" dirty="0" err="1"/>
              <a:t>unit</a:t>
            </a:r>
            <a:r>
              <a:rPr lang="es-MX" dirty="0"/>
              <a:t> en inglés) definida en el fichero XML</a:t>
            </a:r>
            <a:r>
              <a:rPr lang="es-MX" i="1" dirty="0"/>
              <a:t> persistence.xml </a:t>
            </a:r>
            <a:r>
              <a:rPr lang="es-MX" dirty="0"/>
              <a:t>(En este caso en la clase de configuración a través de Spring ORM). </a:t>
            </a:r>
            <a:endParaRPr lang="es-MX" i="1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01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A911-A8B5-43E6-AE6A-996596CF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diferencias…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9AD0A0C3-0305-417A-B9CE-D01B1A1AC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21167"/>
              </p:ext>
            </p:extLst>
          </p:nvPr>
        </p:nvGraphicFramePr>
        <p:xfrm>
          <a:off x="1547427" y="1402672"/>
          <a:ext cx="9097146" cy="308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573">
                  <a:extLst>
                    <a:ext uri="{9D8B030D-6E8A-4147-A177-3AD203B41FA5}">
                      <a16:colId xmlns:a16="http://schemas.microsoft.com/office/drawing/2014/main" val="3123932280"/>
                    </a:ext>
                  </a:extLst>
                </a:gridCol>
                <a:gridCol w="4548573">
                  <a:extLst>
                    <a:ext uri="{9D8B030D-6E8A-4147-A177-3AD203B41FA5}">
                      <a16:colId xmlns:a16="http://schemas.microsoft.com/office/drawing/2014/main" val="3169482292"/>
                    </a:ext>
                  </a:extLst>
                </a:gridCol>
              </a:tblGrid>
              <a:tr h="5237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MX" dirty="0"/>
                        <a:t>SessionFactory - Hibernate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EntityManagerFactory - JPA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43331"/>
                  </a:ext>
                </a:extLst>
              </a:tr>
              <a:tr h="234758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Las entidades administradas se almacena en </a:t>
                      </a:r>
                      <a:r>
                        <a:rPr lang="es-MX" dirty="0" err="1"/>
                        <a:t>Session</a:t>
                      </a:r>
                      <a:r>
                        <a:rPr lang="es-MX" dirty="0"/>
                        <a:t>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Se puede interactuar </a:t>
                      </a:r>
                      <a:r>
                        <a:rPr lang="es-MX" dirty="0" err="1"/>
                        <a:t>directarmente</a:t>
                      </a:r>
                      <a:r>
                        <a:rPr lang="es-MX" dirty="0"/>
                        <a:t> a través de la interfaz SessionFactory o </a:t>
                      </a:r>
                      <a:r>
                        <a:rPr lang="es-MX" dirty="0" err="1"/>
                        <a:t>Session</a:t>
                      </a:r>
                      <a:r>
                        <a:rPr lang="es-MX" dirty="0"/>
                        <a:t> de Hibernate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SessionFactory y </a:t>
                      </a:r>
                      <a:r>
                        <a:rPr lang="es-MX" dirty="0" err="1"/>
                        <a:t>Session</a:t>
                      </a:r>
                      <a:r>
                        <a:rPr lang="es-MX" dirty="0"/>
                        <a:t> son específicos de Hibernate.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No se puede interactuar directamente con el contexto de persistencia EntityManagerFactory.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Dependemos de </a:t>
                      </a:r>
                      <a:r>
                        <a:rPr lang="es-MX" dirty="0" err="1"/>
                        <a:t>EntityManager</a:t>
                      </a:r>
                      <a:r>
                        <a:rPr lang="es-MX" dirty="0"/>
                        <a:t> para hacer el trabajo.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EntityManagerFactory y </a:t>
                      </a:r>
                      <a:r>
                        <a:rPr lang="es-MX" dirty="0" err="1"/>
                        <a:t>EntityManager</a:t>
                      </a:r>
                      <a:r>
                        <a:rPr lang="es-MX" dirty="0"/>
                        <a:t> al ser parte de la especificación de JPA puede trabajar con otro ORM (</a:t>
                      </a:r>
                      <a:r>
                        <a:rPr lang="es-MX"/>
                        <a:t>Migración Fácil).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83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7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FC85-D3F1-4AD8-8DFD-0F5AFA02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Ventajas de JPA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E156-577A-4979-8F0D-2CA62AA9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98486"/>
            <a:ext cx="10515600" cy="2486317"/>
          </a:xfrm>
        </p:spPr>
        <p:txBody>
          <a:bodyPr/>
          <a:lstStyle/>
          <a:p>
            <a:r>
              <a:rPr lang="es-MX" dirty="0"/>
              <a:t>Al utilizar la interfaz  </a:t>
            </a:r>
            <a:r>
              <a:rPr lang="es-MX" b="1" dirty="0"/>
              <a:t>“</a:t>
            </a:r>
            <a:r>
              <a:rPr lang="es-MX" b="1" dirty="0" err="1"/>
              <a:t>EntityManager</a:t>
            </a:r>
            <a:r>
              <a:rPr lang="es-MX" b="1" dirty="0"/>
              <a:t>” </a:t>
            </a:r>
            <a:r>
              <a:rPr lang="es-MX" dirty="0"/>
              <a:t>ya no estamos teniendo una relación con Hibernate, de manera que el cambio a otro ORM sería más fácil. </a:t>
            </a:r>
          </a:p>
          <a:p>
            <a:r>
              <a:rPr lang="es-MX" dirty="0"/>
              <a:t>Nos permite un paradigma totalmente orientado a Objetos. </a:t>
            </a:r>
          </a:p>
          <a:p>
            <a:r>
              <a:rPr lang="es-MX" dirty="0"/>
              <a:t>Elimina errores en tiempo de ejecución.</a:t>
            </a:r>
          </a:p>
          <a:p>
            <a:r>
              <a:rPr lang="es-MX" dirty="0"/>
              <a:t>Desarrollo más rápido.</a:t>
            </a:r>
          </a:p>
          <a:p>
            <a:r>
              <a:rPr lang="es-MX" dirty="0"/>
              <a:t>Mejora el mantenimiento de software.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07AC5D0-BB7C-4B4D-902E-2696DC7F464D}"/>
              </a:ext>
            </a:extLst>
          </p:cNvPr>
          <p:cNvSpPr txBox="1">
            <a:spLocks/>
          </p:cNvSpPr>
          <p:nvPr/>
        </p:nvSpPr>
        <p:spPr>
          <a:xfrm>
            <a:off x="838200" y="3522939"/>
            <a:ext cx="10515600" cy="712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Desventajas de JPA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1889241-2266-4588-876F-7DD3E902547B}"/>
              </a:ext>
            </a:extLst>
          </p:cNvPr>
          <p:cNvSpPr txBox="1">
            <a:spLocks/>
          </p:cNvSpPr>
          <p:nvPr/>
        </p:nvSpPr>
        <p:spPr>
          <a:xfrm>
            <a:off x="834501" y="4156230"/>
            <a:ext cx="10515600" cy="2486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No ofrece toda la funcionalidad de usar funciones nativas.</a:t>
            </a:r>
          </a:p>
          <a:p>
            <a:r>
              <a:rPr lang="es-MX" dirty="0"/>
              <a:t>El performance es mucho más bajo que realizar consultas por JDBC. </a:t>
            </a:r>
          </a:p>
          <a:p>
            <a:r>
              <a:rPr lang="es-MX" dirty="0"/>
              <a:t>Puede representar una curva de aprendizaje más grande. </a:t>
            </a:r>
          </a:p>
        </p:txBody>
      </p:sp>
    </p:spTree>
    <p:extLst>
      <p:ext uri="{BB962C8B-B14F-4D97-AF65-F5344CB8AC3E}">
        <p14:creationId xmlns:p14="http://schemas.microsoft.com/office/powerpoint/2010/main" val="400071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8EE9A-CBE2-468C-9F00-82D926A2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JPA, Hibernate + Spring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E59019-94D6-422A-81CF-F8F8210A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98486"/>
            <a:ext cx="10515600" cy="400065"/>
          </a:xfrm>
        </p:spPr>
        <p:txBody>
          <a:bodyPr/>
          <a:lstStyle/>
          <a:p>
            <a:r>
              <a:rPr lang="es-MX" dirty="0"/>
              <a:t>Creación del proyecto Maven con las siguientes dependencias. 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345F24-562B-4F36-8A42-8CBBF6C6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1833327"/>
            <a:ext cx="6072154" cy="4678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D64F24-7D75-44B4-9DD5-FF7FA336B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67"/>
          <a:stretch/>
        </p:blipFill>
        <p:spPr>
          <a:xfrm>
            <a:off x="6419448" y="1910550"/>
            <a:ext cx="5532855" cy="4387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6893519"/>
      </p:ext>
    </p:extLst>
  </p:cSld>
  <p:clrMapOvr>
    <a:masterClrMapping/>
  </p:clrMapOvr>
</p:sld>
</file>

<file path=ppt/theme/theme1.xml><?xml version="1.0" encoding="utf-8"?>
<a:theme xmlns:a="http://schemas.openxmlformats.org/drawingml/2006/main" name="Theeme_FontLMRom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MROMAN">
      <a:majorFont>
        <a:latin typeface="LMRomanM"/>
        <a:ea typeface=""/>
        <a:cs typeface=""/>
      </a:majorFont>
      <a:minorFont>
        <a:latin typeface="LMRoman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eme_FontLMRoman" id="{BB4495CE-3D17-4D0A-AFED-234DB06CC39E}" vid="{043DA164-7DCE-493C-B17F-9224EF9A76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Theeme_FontLMRoman</Template>
  <TotalTime>8581</TotalTime>
  <Words>778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Consolas</vt:lpstr>
      <vt:lpstr>LMRomanM</vt:lpstr>
      <vt:lpstr>Theeme_FontLMRoman</vt:lpstr>
      <vt:lpstr>JPA, Hibernate + Spring</vt:lpstr>
      <vt:lpstr>Recordemos la estructura de Hibernate</vt:lpstr>
      <vt:lpstr>Mapeo de Objetos con relaciones </vt:lpstr>
      <vt:lpstr>Presentación de PowerPoint</vt:lpstr>
      <vt:lpstr>EntityManagerFactory</vt:lpstr>
      <vt:lpstr>¿Qué es EntityManager?</vt:lpstr>
      <vt:lpstr>Algunas diferencias…</vt:lpstr>
      <vt:lpstr>Ventajas de JPA</vt:lpstr>
      <vt:lpstr>Proyecto JPA, Hibernate + Spring</vt:lpstr>
      <vt:lpstr>Clase de configuración (Remplazando el XML)</vt:lpstr>
      <vt:lpstr>LocalContainerEntityManagerFactoryBean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JPA, Hibernate + Spring Framework</dc:title>
  <dc:creator>CESAR PEREZ MEJIA</dc:creator>
  <cp:lastModifiedBy>CESAR PEREZ MEJIA</cp:lastModifiedBy>
  <cp:revision>6</cp:revision>
  <dcterms:created xsi:type="dcterms:W3CDTF">2022-05-04T19:02:40Z</dcterms:created>
  <dcterms:modified xsi:type="dcterms:W3CDTF">2022-05-11T18:15:19Z</dcterms:modified>
</cp:coreProperties>
</file>