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3" r:id="rId6"/>
    <p:sldId id="261" r:id="rId7"/>
    <p:sldId id="262" r:id="rId8"/>
    <p:sldId id="263" r:id="rId9"/>
    <p:sldId id="264" r:id="rId10"/>
    <p:sldId id="265" r:id="rId11"/>
    <p:sldId id="268" r:id="rId12"/>
    <p:sldId id="284" r:id="rId13"/>
    <p:sldId id="285" r:id="rId14"/>
    <p:sldId id="287" r:id="rId15"/>
    <p:sldId id="288" r:id="rId16"/>
    <p:sldId id="271" r:id="rId17"/>
    <p:sldId id="272" r:id="rId18"/>
    <p:sldId id="273" r:id="rId19"/>
    <p:sldId id="274" r:id="rId20"/>
    <p:sldId id="275" r:id="rId21"/>
    <p:sldId id="276" r:id="rId22"/>
    <p:sldId id="278" r:id="rId23"/>
    <p:sldId id="280" r:id="rId24"/>
    <p:sldId id="281" r:id="rId25"/>
    <p:sldId id="282" r:id="rId26"/>
    <p:sldId id="289" r:id="rId27"/>
    <p:sldId id="290" r:id="rId28"/>
    <p:sldId id="279" r:id="rId29"/>
    <p:sldId id="277"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8C"/>
    <a:srgbClr val="84C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31/05/2022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31/05/2022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93D0-650E-4906-87B0-0F8913C0224C}"/>
              </a:ext>
            </a:extLst>
          </p:cNvPr>
          <p:cNvSpPr>
            <a:spLocks noGrp="1"/>
          </p:cNvSpPr>
          <p:nvPr>
            <p:ph type="title"/>
          </p:nvPr>
        </p:nvSpPr>
        <p:spPr/>
        <p:txBody>
          <a:bodyPr/>
          <a:lstStyle/>
          <a:p>
            <a:r>
              <a:rPr lang="es-MX" b="1" dirty="0"/>
              <a:t>Transacciones</a:t>
            </a:r>
          </a:p>
        </p:txBody>
      </p:sp>
      <p:sp>
        <p:nvSpPr>
          <p:cNvPr id="3" name="Marcador de contenido 2">
            <a:extLst>
              <a:ext uri="{FF2B5EF4-FFF2-40B4-BE49-F238E27FC236}">
                <a16:creationId xmlns:a16="http://schemas.microsoft.com/office/drawing/2014/main" id="{043FD786-D18E-4DD5-BBFF-86287D477FCF}"/>
              </a:ext>
            </a:extLst>
          </p:cNvPr>
          <p:cNvSpPr>
            <a:spLocks noGrp="1"/>
          </p:cNvSpPr>
          <p:nvPr>
            <p:ph idx="1"/>
          </p:nvPr>
        </p:nvSpPr>
        <p:spPr>
          <a:xfrm>
            <a:off x="838200" y="1295570"/>
            <a:ext cx="10515600" cy="2043552"/>
          </a:xfrm>
        </p:spPr>
        <p:txBody>
          <a:bodyPr/>
          <a:lstStyle/>
          <a:p>
            <a:r>
              <a:rPr lang="es-MX" dirty="0"/>
              <a:t>Una transacción hace referencia a una </a:t>
            </a:r>
            <a:r>
              <a:rPr lang="es-MX" b="1" dirty="0"/>
              <a:t>operación que se realiza a la base de datos </a:t>
            </a:r>
            <a:r>
              <a:rPr lang="es-MX" dirty="0"/>
              <a:t>y que </a:t>
            </a:r>
            <a:r>
              <a:rPr lang="es-MX" b="1" dirty="0"/>
              <a:t>cumple con las propiedades ACID</a:t>
            </a:r>
            <a:r>
              <a:rPr lang="es-MX" dirty="0"/>
              <a:t>.</a:t>
            </a:r>
          </a:p>
          <a:p>
            <a:endParaRPr lang="es-MX" dirty="0"/>
          </a:p>
          <a:p>
            <a:r>
              <a:rPr lang="es-MX" b="1" dirty="0" err="1"/>
              <a:t>Atomic</a:t>
            </a:r>
            <a:r>
              <a:rPr lang="es-MX" b="1" dirty="0"/>
              <a:t>: </a:t>
            </a:r>
            <a:r>
              <a:rPr lang="es-MX" dirty="0"/>
              <a:t>Una transacción es atómica cuando es indivisible, esto quiere decir que se realiza de forma completa o no se realiza ninguna de sus partes. Donde cualquier fallo hará que la transacción se revierta y no se aplique ninguna modificación o alta en la base de datos. </a:t>
            </a:r>
            <a:endParaRPr lang="es-MX" b="1" dirty="0"/>
          </a:p>
        </p:txBody>
      </p:sp>
      <p:grpSp>
        <p:nvGrpSpPr>
          <p:cNvPr id="11" name="Grupo 10">
            <a:extLst>
              <a:ext uri="{FF2B5EF4-FFF2-40B4-BE49-F238E27FC236}">
                <a16:creationId xmlns:a16="http://schemas.microsoft.com/office/drawing/2014/main" id="{8BBC493C-C064-4104-91FD-B8ACDB843AAC}"/>
              </a:ext>
            </a:extLst>
          </p:cNvPr>
          <p:cNvGrpSpPr/>
          <p:nvPr/>
        </p:nvGrpSpPr>
        <p:grpSpPr>
          <a:xfrm>
            <a:off x="2980440" y="3777418"/>
            <a:ext cx="6231119" cy="1946636"/>
            <a:chOff x="1715677" y="3281705"/>
            <a:chExt cx="6231119" cy="1946636"/>
          </a:xfrm>
        </p:grpSpPr>
        <p:sp>
          <p:nvSpPr>
            <p:cNvPr id="4" name="Rectángulo: esquinas redondeadas 3">
              <a:extLst>
                <a:ext uri="{FF2B5EF4-FFF2-40B4-BE49-F238E27FC236}">
                  <a16:creationId xmlns:a16="http://schemas.microsoft.com/office/drawing/2014/main" id="{7F7B8DF2-BDC0-4CBC-B15D-36323302A7E2}"/>
                </a:ext>
              </a:extLst>
            </p:cNvPr>
            <p:cNvSpPr/>
            <p:nvPr/>
          </p:nvSpPr>
          <p:spPr>
            <a:xfrm>
              <a:off x="2036188" y="3429000"/>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5" name="Rectángulo: esquinas redondeadas 4">
              <a:extLst>
                <a:ext uri="{FF2B5EF4-FFF2-40B4-BE49-F238E27FC236}">
                  <a16:creationId xmlns:a16="http://schemas.microsoft.com/office/drawing/2014/main" id="{B9FE04EE-A954-487D-AC42-8691A18CD388}"/>
                </a:ext>
              </a:extLst>
            </p:cNvPr>
            <p:cNvSpPr/>
            <p:nvPr/>
          </p:nvSpPr>
          <p:spPr>
            <a:xfrm>
              <a:off x="2036188" y="4283304"/>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6" name="Rectángulo: esquinas redondeadas 5">
              <a:extLst>
                <a:ext uri="{FF2B5EF4-FFF2-40B4-BE49-F238E27FC236}">
                  <a16:creationId xmlns:a16="http://schemas.microsoft.com/office/drawing/2014/main" id="{9424C73F-E867-4472-B7A8-D97D36C29C01}"/>
                </a:ext>
              </a:extLst>
            </p:cNvPr>
            <p:cNvSpPr/>
            <p:nvPr/>
          </p:nvSpPr>
          <p:spPr>
            <a:xfrm>
              <a:off x="1715677" y="3281705"/>
              <a:ext cx="2168166" cy="1946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D1CF9A43-E650-4954-BEDE-E4491BBAE01E}"/>
                </a:ext>
              </a:extLst>
            </p:cNvPr>
            <p:cNvCxnSpPr>
              <a:stCxn id="6" idx="3"/>
            </p:cNvCxnSpPr>
            <p:nvPr/>
          </p:nvCxnSpPr>
          <p:spPr>
            <a:xfrm>
              <a:off x="3883843" y="4255023"/>
              <a:ext cx="2573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grama de flujo: disco magnético 9">
              <a:extLst>
                <a:ext uri="{FF2B5EF4-FFF2-40B4-BE49-F238E27FC236}">
                  <a16:creationId xmlns:a16="http://schemas.microsoft.com/office/drawing/2014/main" id="{442BA377-F8C8-46D4-AC7E-041F58925A09}"/>
                </a:ext>
              </a:extLst>
            </p:cNvPr>
            <p:cNvSpPr/>
            <p:nvPr/>
          </p:nvSpPr>
          <p:spPr>
            <a:xfrm>
              <a:off x="6740166" y="3595158"/>
              <a:ext cx="1206630" cy="1376292"/>
            </a:xfrm>
            <a:prstGeom prst="flowChartMagneticDisk">
              <a:avLst/>
            </a:prstGeom>
            <a:solidFill>
              <a:srgbClr val="005E8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Base de datos</a:t>
              </a:r>
            </a:p>
          </p:txBody>
        </p:sp>
      </p:grpSp>
      <p:sp>
        <p:nvSpPr>
          <p:cNvPr id="12" name="CuadroTexto 11">
            <a:extLst>
              <a:ext uri="{FF2B5EF4-FFF2-40B4-BE49-F238E27FC236}">
                <a16:creationId xmlns:a16="http://schemas.microsoft.com/office/drawing/2014/main" id="{BFB37372-A293-47CD-B907-6BA4147E6E92}"/>
              </a:ext>
            </a:extLst>
          </p:cNvPr>
          <p:cNvSpPr txBox="1"/>
          <p:nvPr/>
        </p:nvSpPr>
        <p:spPr>
          <a:xfrm>
            <a:off x="3107702" y="3383005"/>
            <a:ext cx="1913642" cy="369332"/>
          </a:xfrm>
          <a:prstGeom prst="rect">
            <a:avLst/>
          </a:prstGeom>
          <a:noFill/>
        </p:spPr>
        <p:txBody>
          <a:bodyPr wrap="square" rtlCol="0">
            <a:spAutoFit/>
          </a:bodyPr>
          <a:lstStyle/>
          <a:p>
            <a:pPr algn="ctr"/>
            <a:r>
              <a:rPr lang="es-MX" dirty="0"/>
              <a:t>Transacción</a:t>
            </a:r>
          </a:p>
        </p:txBody>
      </p:sp>
      <p:sp>
        <p:nvSpPr>
          <p:cNvPr id="13" name="CuadroTexto 12">
            <a:extLst>
              <a:ext uri="{FF2B5EF4-FFF2-40B4-BE49-F238E27FC236}">
                <a16:creationId xmlns:a16="http://schemas.microsoft.com/office/drawing/2014/main" id="{3A797DEA-071E-42AC-84B7-82496A030194}"/>
              </a:ext>
            </a:extLst>
          </p:cNvPr>
          <p:cNvSpPr txBox="1"/>
          <p:nvPr/>
        </p:nvSpPr>
        <p:spPr>
          <a:xfrm>
            <a:off x="3107702" y="5767937"/>
            <a:ext cx="1913642" cy="646331"/>
          </a:xfrm>
          <a:prstGeom prst="rect">
            <a:avLst/>
          </a:prstGeom>
          <a:noFill/>
        </p:spPr>
        <p:txBody>
          <a:bodyPr wrap="square" rtlCol="0">
            <a:spAutoFit/>
          </a:bodyPr>
          <a:lstStyle/>
          <a:p>
            <a:pPr algn="ctr"/>
            <a:r>
              <a:rPr lang="es-MX" dirty="0"/>
              <a:t>Se ejecutan ambas o ninguna</a:t>
            </a:r>
          </a:p>
        </p:txBody>
      </p:sp>
    </p:spTree>
    <p:extLst>
      <p:ext uri="{BB962C8B-B14F-4D97-AF65-F5344CB8AC3E}">
        <p14:creationId xmlns:p14="http://schemas.microsoft.com/office/powerpoint/2010/main" val="347263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62B9EF-6591-4EF6-989A-B967B7ABF039}"/>
              </a:ext>
            </a:extLst>
          </p:cNvPr>
          <p:cNvSpPr>
            <a:spLocks noGrp="1"/>
          </p:cNvSpPr>
          <p:nvPr>
            <p:ph idx="1"/>
          </p:nvPr>
        </p:nvSpPr>
        <p:spPr>
          <a:xfrm>
            <a:off x="838200" y="480767"/>
            <a:ext cx="10515600" cy="5778499"/>
          </a:xfrm>
        </p:spPr>
        <p:txBody>
          <a:bodyPr/>
          <a:lstStyle/>
          <a:p>
            <a:r>
              <a:rPr lang="es-MX" b="1" dirty="0"/>
              <a:t>Consistent: </a:t>
            </a:r>
            <a:r>
              <a:rPr lang="es-MX" dirty="0"/>
              <a:t>Poder realizar N modificaciones en la base de datos, sin perder la consistencia o no se activa ninguna violación de restricción. </a:t>
            </a:r>
            <a:endParaRPr lang="es-MX" b="1" dirty="0"/>
          </a:p>
        </p:txBody>
      </p:sp>
      <p:sp>
        <p:nvSpPr>
          <p:cNvPr id="4" name="Rectángulo: esquinas redondeadas 3">
            <a:extLst>
              <a:ext uri="{FF2B5EF4-FFF2-40B4-BE49-F238E27FC236}">
                <a16:creationId xmlns:a16="http://schemas.microsoft.com/office/drawing/2014/main" id="{55C30FD4-09DB-4361-893D-B16A23E10676}"/>
              </a:ext>
            </a:extLst>
          </p:cNvPr>
          <p:cNvSpPr/>
          <p:nvPr/>
        </p:nvSpPr>
        <p:spPr>
          <a:xfrm>
            <a:off x="1031449" y="1763282"/>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500</a:t>
            </a:r>
          </a:p>
        </p:txBody>
      </p:sp>
      <p:sp>
        <p:nvSpPr>
          <p:cNvPr id="5" name="CuadroTexto 4">
            <a:extLst>
              <a:ext uri="{FF2B5EF4-FFF2-40B4-BE49-F238E27FC236}">
                <a16:creationId xmlns:a16="http://schemas.microsoft.com/office/drawing/2014/main" id="{91D5BBE0-7489-4C0D-AFC5-F885225D26E2}"/>
              </a:ext>
            </a:extLst>
          </p:cNvPr>
          <p:cNvSpPr txBox="1"/>
          <p:nvPr/>
        </p:nvSpPr>
        <p:spPr>
          <a:xfrm>
            <a:off x="838200" y="1393950"/>
            <a:ext cx="1913642" cy="369332"/>
          </a:xfrm>
          <a:prstGeom prst="rect">
            <a:avLst/>
          </a:prstGeom>
          <a:noFill/>
        </p:spPr>
        <p:txBody>
          <a:bodyPr wrap="square" rtlCol="0">
            <a:spAutoFit/>
          </a:bodyPr>
          <a:lstStyle/>
          <a:p>
            <a:pPr algn="ctr"/>
            <a:r>
              <a:rPr lang="es-MX" dirty="0"/>
              <a:t>Cuenta A</a:t>
            </a:r>
          </a:p>
        </p:txBody>
      </p:sp>
      <p:cxnSp>
        <p:nvCxnSpPr>
          <p:cNvPr id="6" name="Conector recto de flecha 5">
            <a:extLst>
              <a:ext uri="{FF2B5EF4-FFF2-40B4-BE49-F238E27FC236}">
                <a16:creationId xmlns:a16="http://schemas.microsoft.com/office/drawing/2014/main" id="{0A0476F4-B61C-4CC7-97D7-034413ACA31A}"/>
              </a:ext>
            </a:extLst>
          </p:cNvPr>
          <p:cNvCxnSpPr>
            <a:cxnSpLocks/>
            <a:stCxn id="4" idx="3"/>
          </p:cNvCxnSpPr>
          <p:nvPr/>
        </p:nvCxnSpPr>
        <p:spPr>
          <a:xfrm>
            <a:off x="2558593" y="2130927"/>
            <a:ext cx="1532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E91706F-3CA9-4AC7-95D7-8642E5986602}"/>
              </a:ext>
            </a:extLst>
          </p:cNvPr>
          <p:cNvSpPr txBox="1"/>
          <p:nvPr/>
        </p:nvSpPr>
        <p:spPr>
          <a:xfrm>
            <a:off x="2368092" y="1762439"/>
            <a:ext cx="1913642" cy="369332"/>
          </a:xfrm>
          <a:prstGeom prst="rect">
            <a:avLst/>
          </a:prstGeom>
          <a:noFill/>
        </p:spPr>
        <p:txBody>
          <a:bodyPr wrap="square" rtlCol="0">
            <a:spAutoFit/>
          </a:bodyPr>
          <a:lstStyle/>
          <a:p>
            <a:pPr algn="ctr"/>
            <a:r>
              <a:rPr lang="es-MX" dirty="0"/>
              <a:t>-100</a:t>
            </a:r>
          </a:p>
        </p:txBody>
      </p:sp>
      <p:sp>
        <p:nvSpPr>
          <p:cNvPr id="11" name="Rectángulo: esquinas redondeadas 10">
            <a:extLst>
              <a:ext uri="{FF2B5EF4-FFF2-40B4-BE49-F238E27FC236}">
                <a16:creationId xmlns:a16="http://schemas.microsoft.com/office/drawing/2014/main" id="{8D47212D-E4ED-4AE6-8495-0F20F268B0B7}"/>
              </a:ext>
            </a:extLst>
          </p:cNvPr>
          <p:cNvSpPr/>
          <p:nvPr/>
        </p:nvSpPr>
        <p:spPr>
          <a:xfrm>
            <a:off x="4172146" y="1762439"/>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400</a:t>
            </a:r>
          </a:p>
        </p:txBody>
      </p:sp>
      <p:sp>
        <p:nvSpPr>
          <p:cNvPr id="12" name="CuadroTexto 11">
            <a:extLst>
              <a:ext uri="{FF2B5EF4-FFF2-40B4-BE49-F238E27FC236}">
                <a16:creationId xmlns:a16="http://schemas.microsoft.com/office/drawing/2014/main" id="{00DF74CE-990A-4DAE-9076-AFD9A378F754}"/>
              </a:ext>
            </a:extLst>
          </p:cNvPr>
          <p:cNvSpPr txBox="1"/>
          <p:nvPr/>
        </p:nvSpPr>
        <p:spPr>
          <a:xfrm>
            <a:off x="3978897" y="1392264"/>
            <a:ext cx="1913642" cy="369332"/>
          </a:xfrm>
          <a:prstGeom prst="rect">
            <a:avLst/>
          </a:prstGeom>
          <a:noFill/>
        </p:spPr>
        <p:txBody>
          <a:bodyPr wrap="square" rtlCol="0">
            <a:spAutoFit/>
          </a:bodyPr>
          <a:lstStyle/>
          <a:p>
            <a:pPr algn="ctr"/>
            <a:r>
              <a:rPr lang="es-MX" dirty="0"/>
              <a:t>Cuenta A</a:t>
            </a:r>
          </a:p>
        </p:txBody>
      </p:sp>
      <p:cxnSp>
        <p:nvCxnSpPr>
          <p:cNvPr id="13" name="Conector recto de flecha 12">
            <a:extLst>
              <a:ext uri="{FF2B5EF4-FFF2-40B4-BE49-F238E27FC236}">
                <a16:creationId xmlns:a16="http://schemas.microsoft.com/office/drawing/2014/main" id="{5F22AFEC-030B-442A-8B2B-858A93857DF9}"/>
              </a:ext>
            </a:extLst>
          </p:cNvPr>
          <p:cNvCxnSpPr>
            <a:cxnSpLocks/>
            <a:stCxn id="11" idx="2"/>
          </p:cNvCxnSpPr>
          <p:nvPr/>
        </p:nvCxnSpPr>
        <p:spPr>
          <a:xfrm>
            <a:off x="4935718" y="2497729"/>
            <a:ext cx="0" cy="7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7BC4A1B-30FD-498E-AEC0-2D214293735A}"/>
              </a:ext>
            </a:extLst>
          </p:cNvPr>
          <p:cNvSpPr txBox="1"/>
          <p:nvPr/>
        </p:nvSpPr>
        <p:spPr>
          <a:xfrm>
            <a:off x="4935718" y="2590309"/>
            <a:ext cx="1913642" cy="646331"/>
          </a:xfrm>
          <a:prstGeom prst="rect">
            <a:avLst/>
          </a:prstGeom>
          <a:noFill/>
        </p:spPr>
        <p:txBody>
          <a:bodyPr wrap="square" rtlCol="0">
            <a:spAutoFit/>
          </a:bodyPr>
          <a:lstStyle/>
          <a:p>
            <a:pPr algn="ctr"/>
            <a:r>
              <a:rPr lang="es-MX" dirty="0"/>
              <a:t>Enviamos los 100 a</a:t>
            </a:r>
          </a:p>
        </p:txBody>
      </p:sp>
      <p:sp>
        <p:nvSpPr>
          <p:cNvPr id="17" name="Rectángulo: esquinas redondeadas 16">
            <a:extLst>
              <a:ext uri="{FF2B5EF4-FFF2-40B4-BE49-F238E27FC236}">
                <a16:creationId xmlns:a16="http://schemas.microsoft.com/office/drawing/2014/main" id="{FDFB183F-D582-4A62-BF5A-A7F594716F5F}"/>
              </a:ext>
            </a:extLst>
          </p:cNvPr>
          <p:cNvSpPr/>
          <p:nvPr/>
        </p:nvSpPr>
        <p:spPr>
          <a:xfrm>
            <a:off x="4172146" y="3274719"/>
            <a:ext cx="1527144" cy="735290"/>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300</a:t>
            </a:r>
          </a:p>
        </p:txBody>
      </p:sp>
      <p:sp>
        <p:nvSpPr>
          <p:cNvPr id="18" name="CuadroTexto 17">
            <a:extLst>
              <a:ext uri="{FF2B5EF4-FFF2-40B4-BE49-F238E27FC236}">
                <a16:creationId xmlns:a16="http://schemas.microsoft.com/office/drawing/2014/main" id="{1C9F6B8C-B695-4A66-83D8-7C2B79C6147E}"/>
              </a:ext>
            </a:extLst>
          </p:cNvPr>
          <p:cNvSpPr txBox="1"/>
          <p:nvPr/>
        </p:nvSpPr>
        <p:spPr>
          <a:xfrm>
            <a:off x="3978897" y="4037745"/>
            <a:ext cx="1913642" cy="369332"/>
          </a:xfrm>
          <a:prstGeom prst="rect">
            <a:avLst/>
          </a:prstGeom>
          <a:noFill/>
        </p:spPr>
        <p:txBody>
          <a:bodyPr wrap="square" rtlCol="0">
            <a:spAutoFit/>
          </a:bodyPr>
          <a:lstStyle/>
          <a:p>
            <a:pPr algn="ctr"/>
            <a:r>
              <a:rPr lang="es-MX" dirty="0"/>
              <a:t>Cuenta B</a:t>
            </a:r>
          </a:p>
        </p:txBody>
      </p:sp>
      <p:cxnSp>
        <p:nvCxnSpPr>
          <p:cNvPr id="19" name="Conector recto de flecha 18">
            <a:extLst>
              <a:ext uri="{FF2B5EF4-FFF2-40B4-BE49-F238E27FC236}">
                <a16:creationId xmlns:a16="http://schemas.microsoft.com/office/drawing/2014/main" id="{449BC623-7B06-4B43-AA1F-CFF4F9E5D3BD}"/>
              </a:ext>
            </a:extLst>
          </p:cNvPr>
          <p:cNvCxnSpPr>
            <a:cxnSpLocks/>
          </p:cNvCxnSpPr>
          <p:nvPr/>
        </p:nvCxnSpPr>
        <p:spPr>
          <a:xfrm>
            <a:off x="5726392" y="3694930"/>
            <a:ext cx="1532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08590F9B-DDFE-4391-9761-4E6E2CACC50C}"/>
              </a:ext>
            </a:extLst>
          </p:cNvPr>
          <p:cNvSpPr txBox="1"/>
          <p:nvPr/>
        </p:nvSpPr>
        <p:spPr>
          <a:xfrm>
            <a:off x="5535891" y="3326442"/>
            <a:ext cx="1913642" cy="369332"/>
          </a:xfrm>
          <a:prstGeom prst="rect">
            <a:avLst/>
          </a:prstGeom>
          <a:noFill/>
        </p:spPr>
        <p:txBody>
          <a:bodyPr wrap="square" rtlCol="0">
            <a:spAutoFit/>
          </a:bodyPr>
          <a:lstStyle/>
          <a:p>
            <a:pPr algn="ctr"/>
            <a:r>
              <a:rPr lang="es-MX" dirty="0"/>
              <a:t>+100</a:t>
            </a:r>
          </a:p>
        </p:txBody>
      </p:sp>
      <p:sp>
        <p:nvSpPr>
          <p:cNvPr id="21" name="Rectángulo: esquinas redondeadas 20">
            <a:extLst>
              <a:ext uri="{FF2B5EF4-FFF2-40B4-BE49-F238E27FC236}">
                <a16:creationId xmlns:a16="http://schemas.microsoft.com/office/drawing/2014/main" id="{A40140E6-6526-44EA-8331-068983721112}"/>
              </a:ext>
            </a:extLst>
          </p:cNvPr>
          <p:cNvSpPr/>
          <p:nvPr/>
        </p:nvSpPr>
        <p:spPr>
          <a:xfrm>
            <a:off x="7286134" y="3344076"/>
            <a:ext cx="1527144" cy="735290"/>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400</a:t>
            </a:r>
          </a:p>
        </p:txBody>
      </p:sp>
      <p:sp>
        <p:nvSpPr>
          <p:cNvPr id="22" name="CuadroTexto 21">
            <a:extLst>
              <a:ext uri="{FF2B5EF4-FFF2-40B4-BE49-F238E27FC236}">
                <a16:creationId xmlns:a16="http://schemas.microsoft.com/office/drawing/2014/main" id="{BE556E02-E229-4BF8-B421-72BB80102F01}"/>
              </a:ext>
            </a:extLst>
          </p:cNvPr>
          <p:cNvSpPr txBox="1"/>
          <p:nvPr/>
        </p:nvSpPr>
        <p:spPr>
          <a:xfrm>
            <a:off x="7119594" y="4078522"/>
            <a:ext cx="1913642" cy="369332"/>
          </a:xfrm>
          <a:prstGeom prst="rect">
            <a:avLst/>
          </a:prstGeom>
          <a:noFill/>
        </p:spPr>
        <p:txBody>
          <a:bodyPr wrap="square" rtlCol="0">
            <a:spAutoFit/>
          </a:bodyPr>
          <a:lstStyle/>
          <a:p>
            <a:pPr algn="ctr"/>
            <a:r>
              <a:rPr lang="es-MX" dirty="0"/>
              <a:t>Cuenta B</a:t>
            </a:r>
          </a:p>
        </p:txBody>
      </p:sp>
    </p:spTree>
    <p:extLst>
      <p:ext uri="{BB962C8B-B14F-4D97-AF65-F5344CB8AC3E}">
        <p14:creationId xmlns:p14="http://schemas.microsoft.com/office/powerpoint/2010/main" val="32054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62B9EF-6591-4EF6-989A-B967B7ABF039}"/>
              </a:ext>
            </a:extLst>
          </p:cNvPr>
          <p:cNvSpPr>
            <a:spLocks noGrp="1"/>
          </p:cNvSpPr>
          <p:nvPr>
            <p:ph idx="1"/>
          </p:nvPr>
        </p:nvSpPr>
        <p:spPr>
          <a:xfrm>
            <a:off x="838200" y="480767"/>
            <a:ext cx="10078039" cy="5778499"/>
          </a:xfrm>
        </p:spPr>
        <p:txBody>
          <a:bodyPr/>
          <a:lstStyle/>
          <a:p>
            <a:pPr algn="just"/>
            <a:r>
              <a:rPr lang="es-MX" b="1" dirty="0" err="1"/>
              <a:t>Isolation</a:t>
            </a:r>
            <a:r>
              <a:rPr lang="es-MX" b="1" dirty="0"/>
              <a:t>: </a:t>
            </a:r>
            <a:r>
              <a:rPr lang="es-MX" dirty="0"/>
              <a:t>Una transacción requiere control de concurrencia y el </a:t>
            </a:r>
            <a:r>
              <a:rPr lang="es-MX" b="1" dirty="0"/>
              <a:t>aislamiento</a:t>
            </a:r>
            <a:r>
              <a:rPr lang="es-MX" dirty="0"/>
              <a:t> brinda el beneficio de ocultar los cambios de estado no confirmados. Estas transacciones fallidas nunca deben corromper el estado del sistema u otra transacción que se este ejecutando. Este aislamiento se logra a través del control de concurrencia utilizando mecanismos de bloque pesimistas u optimistas.</a:t>
            </a:r>
            <a:endParaRPr lang="es-MX" b="1" dirty="0"/>
          </a:p>
        </p:txBody>
      </p:sp>
      <p:sp>
        <p:nvSpPr>
          <p:cNvPr id="24" name="Rectángulo: esquinas redondeadas 23">
            <a:extLst>
              <a:ext uri="{FF2B5EF4-FFF2-40B4-BE49-F238E27FC236}">
                <a16:creationId xmlns:a16="http://schemas.microsoft.com/office/drawing/2014/main" id="{C7C7CE58-7CC2-4C52-81BF-11882CC34AA2}"/>
              </a:ext>
            </a:extLst>
          </p:cNvPr>
          <p:cNvSpPr/>
          <p:nvPr/>
        </p:nvSpPr>
        <p:spPr>
          <a:xfrm>
            <a:off x="2358270" y="2821777"/>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25" name="Rectángulo: esquinas redondeadas 24">
            <a:extLst>
              <a:ext uri="{FF2B5EF4-FFF2-40B4-BE49-F238E27FC236}">
                <a16:creationId xmlns:a16="http://schemas.microsoft.com/office/drawing/2014/main" id="{395C88ED-56A0-45CB-ABDE-AE7D8BA3B30A}"/>
              </a:ext>
            </a:extLst>
          </p:cNvPr>
          <p:cNvSpPr/>
          <p:nvPr/>
        </p:nvSpPr>
        <p:spPr>
          <a:xfrm>
            <a:off x="2358270" y="3676081"/>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Update</a:t>
            </a:r>
          </a:p>
        </p:txBody>
      </p:sp>
      <p:sp>
        <p:nvSpPr>
          <p:cNvPr id="26" name="Rectángulo: esquinas redondeadas 25">
            <a:extLst>
              <a:ext uri="{FF2B5EF4-FFF2-40B4-BE49-F238E27FC236}">
                <a16:creationId xmlns:a16="http://schemas.microsoft.com/office/drawing/2014/main" id="{2793066E-B525-4AA5-A341-F34D49E816B4}"/>
              </a:ext>
            </a:extLst>
          </p:cNvPr>
          <p:cNvSpPr/>
          <p:nvPr/>
        </p:nvSpPr>
        <p:spPr>
          <a:xfrm>
            <a:off x="2037759" y="2674482"/>
            <a:ext cx="2168166" cy="1946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506086F5-A26E-4E28-B797-02BF8F973CA4}"/>
              </a:ext>
            </a:extLst>
          </p:cNvPr>
          <p:cNvSpPr txBox="1"/>
          <p:nvPr/>
        </p:nvSpPr>
        <p:spPr>
          <a:xfrm>
            <a:off x="2165021" y="2280069"/>
            <a:ext cx="1913642" cy="369332"/>
          </a:xfrm>
          <a:prstGeom prst="rect">
            <a:avLst/>
          </a:prstGeom>
          <a:noFill/>
        </p:spPr>
        <p:txBody>
          <a:bodyPr wrap="square" rtlCol="0">
            <a:spAutoFit/>
          </a:bodyPr>
          <a:lstStyle/>
          <a:p>
            <a:pPr algn="ctr"/>
            <a:r>
              <a:rPr lang="es-MX" dirty="0"/>
              <a:t>Transacción A</a:t>
            </a:r>
          </a:p>
        </p:txBody>
      </p:sp>
      <p:sp>
        <p:nvSpPr>
          <p:cNvPr id="30" name="Rectángulo: esquinas redondeadas 29">
            <a:extLst>
              <a:ext uri="{FF2B5EF4-FFF2-40B4-BE49-F238E27FC236}">
                <a16:creationId xmlns:a16="http://schemas.microsoft.com/office/drawing/2014/main" id="{17C84680-E6ED-4ADB-9329-0B343E7F952F}"/>
              </a:ext>
            </a:extLst>
          </p:cNvPr>
          <p:cNvSpPr/>
          <p:nvPr/>
        </p:nvSpPr>
        <p:spPr>
          <a:xfrm>
            <a:off x="7695412" y="2821777"/>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31" name="Rectángulo: esquinas redondeadas 30">
            <a:extLst>
              <a:ext uri="{FF2B5EF4-FFF2-40B4-BE49-F238E27FC236}">
                <a16:creationId xmlns:a16="http://schemas.microsoft.com/office/drawing/2014/main" id="{496CC9DD-EC25-423B-89F3-B1D87F61A173}"/>
              </a:ext>
            </a:extLst>
          </p:cNvPr>
          <p:cNvSpPr/>
          <p:nvPr/>
        </p:nvSpPr>
        <p:spPr>
          <a:xfrm>
            <a:off x="7695412" y="3676081"/>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Delete</a:t>
            </a:r>
          </a:p>
        </p:txBody>
      </p:sp>
      <p:sp>
        <p:nvSpPr>
          <p:cNvPr id="32" name="Rectángulo: esquinas redondeadas 31">
            <a:extLst>
              <a:ext uri="{FF2B5EF4-FFF2-40B4-BE49-F238E27FC236}">
                <a16:creationId xmlns:a16="http://schemas.microsoft.com/office/drawing/2014/main" id="{A486E238-B283-4CA4-A3C7-0F017607A6CF}"/>
              </a:ext>
            </a:extLst>
          </p:cNvPr>
          <p:cNvSpPr/>
          <p:nvPr/>
        </p:nvSpPr>
        <p:spPr>
          <a:xfrm>
            <a:off x="7374901" y="2674482"/>
            <a:ext cx="2168166" cy="1946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a16="http://schemas.microsoft.com/office/drawing/2014/main" id="{14208946-F73B-4783-96D7-7111EC8CBE80}"/>
              </a:ext>
            </a:extLst>
          </p:cNvPr>
          <p:cNvSpPr txBox="1"/>
          <p:nvPr/>
        </p:nvSpPr>
        <p:spPr>
          <a:xfrm>
            <a:off x="7502163" y="2280069"/>
            <a:ext cx="1913642" cy="369332"/>
          </a:xfrm>
          <a:prstGeom prst="rect">
            <a:avLst/>
          </a:prstGeom>
          <a:noFill/>
        </p:spPr>
        <p:txBody>
          <a:bodyPr wrap="square" rtlCol="0">
            <a:spAutoFit/>
          </a:bodyPr>
          <a:lstStyle/>
          <a:p>
            <a:pPr algn="ctr"/>
            <a:r>
              <a:rPr lang="es-MX" dirty="0"/>
              <a:t>Transacción B</a:t>
            </a:r>
          </a:p>
        </p:txBody>
      </p:sp>
      <p:cxnSp>
        <p:nvCxnSpPr>
          <p:cNvPr id="34" name="Conector recto de flecha 33">
            <a:extLst>
              <a:ext uri="{FF2B5EF4-FFF2-40B4-BE49-F238E27FC236}">
                <a16:creationId xmlns:a16="http://schemas.microsoft.com/office/drawing/2014/main" id="{A16524C1-0FFA-4365-8F1B-56973B8A9AC3}"/>
              </a:ext>
            </a:extLst>
          </p:cNvPr>
          <p:cNvCxnSpPr/>
          <p:nvPr/>
        </p:nvCxnSpPr>
        <p:spPr>
          <a:xfrm>
            <a:off x="4488730" y="3557067"/>
            <a:ext cx="2573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260F310C-41FF-4593-8FA0-65829AD863F0}"/>
              </a:ext>
            </a:extLst>
          </p:cNvPr>
          <p:cNvSpPr txBox="1"/>
          <p:nvPr/>
        </p:nvSpPr>
        <p:spPr>
          <a:xfrm>
            <a:off x="4833592" y="2931601"/>
            <a:ext cx="1913642" cy="369332"/>
          </a:xfrm>
          <a:prstGeom prst="rect">
            <a:avLst/>
          </a:prstGeom>
          <a:noFill/>
        </p:spPr>
        <p:txBody>
          <a:bodyPr wrap="square" rtlCol="0">
            <a:spAutoFit/>
          </a:bodyPr>
          <a:lstStyle/>
          <a:p>
            <a:pPr algn="ctr"/>
            <a:r>
              <a:rPr lang="es-MX" dirty="0"/>
              <a:t>Independiente</a:t>
            </a:r>
          </a:p>
        </p:txBody>
      </p:sp>
    </p:spTree>
    <p:extLst>
      <p:ext uri="{BB962C8B-B14F-4D97-AF65-F5344CB8AC3E}">
        <p14:creationId xmlns:p14="http://schemas.microsoft.com/office/powerpoint/2010/main" val="275295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62B9EF-6591-4EF6-989A-B967B7ABF039}"/>
              </a:ext>
            </a:extLst>
          </p:cNvPr>
          <p:cNvSpPr>
            <a:spLocks noGrp="1"/>
          </p:cNvSpPr>
          <p:nvPr>
            <p:ph idx="1"/>
          </p:nvPr>
        </p:nvSpPr>
        <p:spPr>
          <a:xfrm>
            <a:off x="838200" y="480767"/>
            <a:ext cx="10078039" cy="5778499"/>
          </a:xfrm>
        </p:spPr>
        <p:txBody>
          <a:bodyPr/>
          <a:lstStyle/>
          <a:p>
            <a:pPr algn="just"/>
            <a:r>
              <a:rPr lang="es-MX" b="1" dirty="0" err="1"/>
              <a:t>Durability</a:t>
            </a:r>
            <a:r>
              <a:rPr lang="es-MX" b="1" dirty="0"/>
              <a:t>: </a:t>
            </a:r>
            <a:r>
              <a:rPr lang="es-MX" dirty="0"/>
              <a:t>Los cambios persisten con el tiempo y no son cambios temporales, sino que cuando la transacción termina ha sido persistida en la base de datos y si se produce un fallo, los datos ya han sido salvados. </a:t>
            </a:r>
            <a:endParaRPr lang="es-MX" b="1" dirty="0"/>
          </a:p>
        </p:txBody>
      </p:sp>
      <p:sp>
        <p:nvSpPr>
          <p:cNvPr id="24" name="Rectángulo: esquinas redondeadas 23">
            <a:extLst>
              <a:ext uri="{FF2B5EF4-FFF2-40B4-BE49-F238E27FC236}">
                <a16:creationId xmlns:a16="http://schemas.microsoft.com/office/drawing/2014/main" id="{C7C7CE58-7CC2-4C52-81BF-11882CC34AA2}"/>
              </a:ext>
            </a:extLst>
          </p:cNvPr>
          <p:cNvSpPr/>
          <p:nvPr/>
        </p:nvSpPr>
        <p:spPr>
          <a:xfrm>
            <a:off x="2358270" y="2821777"/>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25" name="Rectángulo: esquinas redondeadas 24">
            <a:extLst>
              <a:ext uri="{FF2B5EF4-FFF2-40B4-BE49-F238E27FC236}">
                <a16:creationId xmlns:a16="http://schemas.microsoft.com/office/drawing/2014/main" id="{395C88ED-56A0-45CB-ABDE-AE7D8BA3B30A}"/>
              </a:ext>
            </a:extLst>
          </p:cNvPr>
          <p:cNvSpPr/>
          <p:nvPr/>
        </p:nvSpPr>
        <p:spPr>
          <a:xfrm>
            <a:off x="2358270" y="3676081"/>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Update</a:t>
            </a:r>
          </a:p>
        </p:txBody>
      </p:sp>
      <p:sp>
        <p:nvSpPr>
          <p:cNvPr id="26" name="Rectángulo: esquinas redondeadas 25">
            <a:extLst>
              <a:ext uri="{FF2B5EF4-FFF2-40B4-BE49-F238E27FC236}">
                <a16:creationId xmlns:a16="http://schemas.microsoft.com/office/drawing/2014/main" id="{2793066E-B525-4AA5-A341-F34D49E816B4}"/>
              </a:ext>
            </a:extLst>
          </p:cNvPr>
          <p:cNvSpPr/>
          <p:nvPr/>
        </p:nvSpPr>
        <p:spPr>
          <a:xfrm>
            <a:off x="2037759" y="2674482"/>
            <a:ext cx="2168166" cy="1946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506086F5-A26E-4E28-B797-02BF8F973CA4}"/>
              </a:ext>
            </a:extLst>
          </p:cNvPr>
          <p:cNvSpPr txBox="1"/>
          <p:nvPr/>
        </p:nvSpPr>
        <p:spPr>
          <a:xfrm>
            <a:off x="2165021" y="2280069"/>
            <a:ext cx="1913642" cy="369332"/>
          </a:xfrm>
          <a:prstGeom prst="rect">
            <a:avLst/>
          </a:prstGeom>
          <a:noFill/>
        </p:spPr>
        <p:txBody>
          <a:bodyPr wrap="square" rtlCol="0">
            <a:spAutoFit/>
          </a:bodyPr>
          <a:lstStyle/>
          <a:p>
            <a:pPr algn="ctr"/>
            <a:r>
              <a:rPr lang="es-MX" dirty="0"/>
              <a:t>Transacción A</a:t>
            </a:r>
          </a:p>
        </p:txBody>
      </p:sp>
      <p:cxnSp>
        <p:nvCxnSpPr>
          <p:cNvPr id="34" name="Conector recto de flecha 33">
            <a:extLst>
              <a:ext uri="{FF2B5EF4-FFF2-40B4-BE49-F238E27FC236}">
                <a16:creationId xmlns:a16="http://schemas.microsoft.com/office/drawing/2014/main" id="{A16524C1-0FFA-4365-8F1B-56973B8A9AC3}"/>
              </a:ext>
            </a:extLst>
          </p:cNvPr>
          <p:cNvCxnSpPr/>
          <p:nvPr/>
        </p:nvCxnSpPr>
        <p:spPr>
          <a:xfrm>
            <a:off x="4488730" y="3557067"/>
            <a:ext cx="2573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260F310C-41FF-4593-8FA0-65829AD863F0}"/>
              </a:ext>
            </a:extLst>
          </p:cNvPr>
          <p:cNvSpPr txBox="1"/>
          <p:nvPr/>
        </p:nvSpPr>
        <p:spPr>
          <a:xfrm>
            <a:off x="4833592" y="2931601"/>
            <a:ext cx="1913642" cy="369332"/>
          </a:xfrm>
          <a:prstGeom prst="rect">
            <a:avLst/>
          </a:prstGeom>
          <a:noFill/>
        </p:spPr>
        <p:txBody>
          <a:bodyPr wrap="square" rtlCol="0">
            <a:spAutoFit/>
          </a:bodyPr>
          <a:lstStyle/>
          <a:p>
            <a:pPr algn="ctr"/>
            <a:r>
              <a:rPr lang="es-MX" dirty="0"/>
              <a:t>Persiste</a:t>
            </a:r>
          </a:p>
        </p:txBody>
      </p:sp>
      <p:sp>
        <p:nvSpPr>
          <p:cNvPr id="13" name="Diagrama de flujo: disco magnético 12">
            <a:extLst>
              <a:ext uri="{FF2B5EF4-FFF2-40B4-BE49-F238E27FC236}">
                <a16:creationId xmlns:a16="http://schemas.microsoft.com/office/drawing/2014/main" id="{3102BC24-153E-470D-88CE-002E18C4ACDB}"/>
              </a:ext>
            </a:extLst>
          </p:cNvPr>
          <p:cNvSpPr/>
          <p:nvPr/>
        </p:nvSpPr>
        <p:spPr>
          <a:xfrm>
            <a:off x="7382762" y="2931601"/>
            <a:ext cx="1206630" cy="1376292"/>
          </a:xfrm>
          <a:prstGeom prst="flowChartMagneticDisk">
            <a:avLst/>
          </a:prstGeom>
          <a:solidFill>
            <a:srgbClr val="005E8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Base de datos</a:t>
            </a:r>
          </a:p>
        </p:txBody>
      </p:sp>
    </p:spTree>
    <p:extLst>
      <p:ext uri="{BB962C8B-B14F-4D97-AF65-F5344CB8AC3E}">
        <p14:creationId xmlns:p14="http://schemas.microsoft.com/office/powerpoint/2010/main" val="81766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EEE7F-6F9A-4572-8268-F454891B2565}"/>
              </a:ext>
            </a:extLst>
          </p:cNvPr>
          <p:cNvSpPr>
            <a:spLocks noGrp="1"/>
          </p:cNvSpPr>
          <p:nvPr>
            <p:ph type="title"/>
          </p:nvPr>
        </p:nvSpPr>
        <p:spPr/>
        <p:txBody>
          <a:bodyPr/>
          <a:lstStyle/>
          <a:p>
            <a:r>
              <a:rPr lang="es-MX" b="1" dirty="0"/>
              <a:t>Relaciones en POO</a:t>
            </a:r>
          </a:p>
        </p:txBody>
      </p:sp>
      <p:sp>
        <p:nvSpPr>
          <p:cNvPr id="3" name="Marcador de contenido 2">
            <a:extLst>
              <a:ext uri="{FF2B5EF4-FFF2-40B4-BE49-F238E27FC236}">
                <a16:creationId xmlns:a16="http://schemas.microsoft.com/office/drawing/2014/main" id="{EBA9E704-3B02-46A5-9134-2FF10AD14832}"/>
              </a:ext>
            </a:extLst>
          </p:cNvPr>
          <p:cNvSpPr>
            <a:spLocks noGrp="1"/>
          </p:cNvSpPr>
          <p:nvPr>
            <p:ph idx="1"/>
          </p:nvPr>
        </p:nvSpPr>
        <p:spPr>
          <a:xfrm>
            <a:off x="838200" y="1295570"/>
            <a:ext cx="4403103" cy="4963696"/>
          </a:xfrm>
        </p:spPr>
        <p:txBody>
          <a:bodyPr/>
          <a:lstStyle/>
          <a:p>
            <a:pPr algn="just"/>
            <a:r>
              <a:rPr lang="es-MX" b="1" dirty="0"/>
              <a:t>Asociación: </a:t>
            </a:r>
            <a:r>
              <a:rPr lang="es-MX" dirty="0"/>
              <a:t>Relación donde los objetos tienen su propio ciclo de vida y no hay ninguna clase propietaria.</a:t>
            </a:r>
          </a:p>
          <a:p>
            <a:pPr algn="just"/>
            <a:r>
              <a:rPr lang="es-MX" b="1" dirty="0"/>
              <a:t>Agregación: </a:t>
            </a:r>
            <a:r>
              <a:rPr lang="es-MX" dirty="0"/>
              <a:t>Es una forma especializada de la asociación, donde todos los objetos tienen su propio ciclo de vida, pero hay prioridad.</a:t>
            </a:r>
          </a:p>
          <a:p>
            <a:pPr algn="just"/>
            <a:r>
              <a:rPr lang="es-MX" b="1" dirty="0"/>
              <a:t>Composición: </a:t>
            </a:r>
            <a:r>
              <a:rPr lang="es-MX" dirty="0"/>
              <a:t>Es una forma especializada de agregación. Donde el objeto secundario no tiene ciclo de vida propio, sino que depende del objeto principal. En este caso el objeto es un tipo fuerte de agregación. </a:t>
            </a:r>
            <a:endParaRPr lang="es-MX" b="1" dirty="0"/>
          </a:p>
        </p:txBody>
      </p:sp>
      <p:pic>
        <p:nvPicPr>
          <p:cNvPr id="5" name="Imagen 4">
            <a:extLst>
              <a:ext uri="{FF2B5EF4-FFF2-40B4-BE49-F238E27FC236}">
                <a16:creationId xmlns:a16="http://schemas.microsoft.com/office/drawing/2014/main" id="{920F05B3-B569-418D-A299-16089451BE77}"/>
              </a:ext>
            </a:extLst>
          </p:cNvPr>
          <p:cNvPicPr>
            <a:picLocks noChangeAspect="1"/>
          </p:cNvPicPr>
          <p:nvPr/>
        </p:nvPicPr>
        <p:blipFill>
          <a:blip r:embed="rId2"/>
          <a:stretch>
            <a:fillRect/>
          </a:stretch>
        </p:blipFill>
        <p:spPr>
          <a:xfrm>
            <a:off x="10385194" y="1228872"/>
            <a:ext cx="1428750" cy="2352675"/>
          </a:xfrm>
          <a:prstGeom prst="rect">
            <a:avLst/>
          </a:prstGeom>
        </p:spPr>
      </p:pic>
      <p:pic>
        <p:nvPicPr>
          <p:cNvPr id="7" name="Imagen 6">
            <a:extLst>
              <a:ext uri="{FF2B5EF4-FFF2-40B4-BE49-F238E27FC236}">
                <a16:creationId xmlns:a16="http://schemas.microsoft.com/office/drawing/2014/main" id="{7F87F2E0-DD35-450A-B1FE-7652F2C2FBEC}"/>
              </a:ext>
            </a:extLst>
          </p:cNvPr>
          <p:cNvPicPr>
            <a:picLocks noChangeAspect="1"/>
          </p:cNvPicPr>
          <p:nvPr/>
        </p:nvPicPr>
        <p:blipFill>
          <a:blip r:embed="rId3"/>
          <a:stretch>
            <a:fillRect/>
          </a:stretch>
        </p:blipFill>
        <p:spPr>
          <a:xfrm>
            <a:off x="10432327" y="3777418"/>
            <a:ext cx="1657350" cy="2409825"/>
          </a:xfrm>
          <a:prstGeom prst="rect">
            <a:avLst/>
          </a:prstGeom>
        </p:spPr>
      </p:pic>
      <p:sp>
        <p:nvSpPr>
          <p:cNvPr id="8" name="CuadroTexto 7">
            <a:extLst>
              <a:ext uri="{FF2B5EF4-FFF2-40B4-BE49-F238E27FC236}">
                <a16:creationId xmlns:a16="http://schemas.microsoft.com/office/drawing/2014/main" id="{5DCA5E92-4FE6-43B9-88E4-5BA157B23F16}"/>
              </a:ext>
            </a:extLst>
          </p:cNvPr>
          <p:cNvSpPr txBox="1"/>
          <p:nvPr/>
        </p:nvSpPr>
        <p:spPr>
          <a:xfrm>
            <a:off x="5520964" y="2494342"/>
            <a:ext cx="4584569" cy="1200329"/>
          </a:xfrm>
          <a:prstGeom prst="rect">
            <a:avLst/>
          </a:prstGeom>
          <a:noFill/>
        </p:spPr>
        <p:txBody>
          <a:bodyPr wrap="square" rtlCol="0">
            <a:spAutoFit/>
          </a:bodyPr>
          <a:lstStyle/>
          <a:p>
            <a:r>
              <a:rPr lang="es-MX" b="1" dirty="0"/>
              <a:t>Agregación</a:t>
            </a:r>
            <a:r>
              <a:rPr lang="es-MX" dirty="0"/>
              <a:t>, donde la clase Empresa es una clase prioridad y si eliminamos la clase Clientes, la clase Empresa puede seguir existiendo.</a:t>
            </a:r>
          </a:p>
        </p:txBody>
      </p:sp>
      <p:cxnSp>
        <p:nvCxnSpPr>
          <p:cNvPr id="10" name="Conector recto 9">
            <a:extLst>
              <a:ext uri="{FF2B5EF4-FFF2-40B4-BE49-F238E27FC236}">
                <a16:creationId xmlns:a16="http://schemas.microsoft.com/office/drawing/2014/main" id="{CC49BEDC-FFC6-499C-87DE-446078FD343A}"/>
              </a:ext>
            </a:extLst>
          </p:cNvPr>
          <p:cNvCxnSpPr/>
          <p:nvPr/>
        </p:nvCxnSpPr>
        <p:spPr>
          <a:xfrm>
            <a:off x="311085" y="2490052"/>
            <a:ext cx="983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58C92A3-8F7C-47D0-AA22-363C6BB63EA9}"/>
              </a:ext>
            </a:extLst>
          </p:cNvPr>
          <p:cNvCxnSpPr/>
          <p:nvPr/>
        </p:nvCxnSpPr>
        <p:spPr>
          <a:xfrm>
            <a:off x="311084" y="3694671"/>
            <a:ext cx="98321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B50C447-1D80-4516-842C-B61E00DECD25}"/>
              </a:ext>
            </a:extLst>
          </p:cNvPr>
          <p:cNvSpPr txBox="1"/>
          <p:nvPr/>
        </p:nvSpPr>
        <p:spPr>
          <a:xfrm>
            <a:off x="5399987" y="3782001"/>
            <a:ext cx="4584569" cy="923330"/>
          </a:xfrm>
          <a:prstGeom prst="rect">
            <a:avLst/>
          </a:prstGeom>
          <a:noFill/>
        </p:spPr>
        <p:txBody>
          <a:bodyPr wrap="square" rtlCol="0">
            <a:spAutoFit/>
          </a:bodyPr>
          <a:lstStyle/>
          <a:p>
            <a:r>
              <a:rPr lang="es-MX" b="1" dirty="0"/>
              <a:t>Composición</a:t>
            </a:r>
            <a:r>
              <a:rPr lang="es-MX" dirty="0"/>
              <a:t>, donde la clase Empresa es una clase fuerte y si eliminamos la clase Empresa, la clase Empleado deja de existir</a:t>
            </a:r>
          </a:p>
        </p:txBody>
      </p:sp>
    </p:spTree>
    <p:extLst>
      <p:ext uri="{BB962C8B-B14F-4D97-AF65-F5344CB8AC3E}">
        <p14:creationId xmlns:p14="http://schemas.microsoft.com/office/powerpoint/2010/main" val="211678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579B0-A736-4BDD-8A47-E4DDEFA37014}"/>
              </a:ext>
            </a:extLst>
          </p:cNvPr>
          <p:cNvSpPr>
            <a:spLocks noGrp="1"/>
          </p:cNvSpPr>
          <p:nvPr>
            <p:ph type="title"/>
          </p:nvPr>
        </p:nvSpPr>
        <p:spPr/>
        <p:txBody>
          <a:bodyPr/>
          <a:lstStyle/>
          <a:p>
            <a:r>
              <a:rPr lang="es-MX" b="1" dirty="0"/>
              <a:t>Relaciones en modelo de datos de POO</a:t>
            </a:r>
          </a:p>
        </p:txBody>
      </p:sp>
      <p:sp>
        <p:nvSpPr>
          <p:cNvPr id="3" name="Marcador de contenido 2">
            <a:extLst>
              <a:ext uri="{FF2B5EF4-FFF2-40B4-BE49-F238E27FC236}">
                <a16:creationId xmlns:a16="http://schemas.microsoft.com/office/drawing/2014/main" id="{1B585475-B2E4-4347-B0E0-774E20D71249}"/>
              </a:ext>
            </a:extLst>
          </p:cNvPr>
          <p:cNvSpPr>
            <a:spLocks noGrp="1"/>
          </p:cNvSpPr>
          <p:nvPr>
            <p:ph idx="1"/>
          </p:nvPr>
        </p:nvSpPr>
        <p:spPr/>
        <p:txBody>
          <a:bodyPr/>
          <a:lstStyle/>
          <a:p>
            <a:r>
              <a:rPr lang="es-MX" dirty="0"/>
              <a:t>En modelos E-R existen las relaciones unidireccionales. Donde habrá una </a:t>
            </a:r>
            <a:r>
              <a:rPr lang="es-MX" b="1" dirty="0"/>
              <a:t>entidad dueña</a:t>
            </a:r>
            <a:r>
              <a:rPr lang="es-MX" dirty="0"/>
              <a:t> </a:t>
            </a:r>
            <a:r>
              <a:rPr lang="es-MX" b="1" dirty="0"/>
              <a:t>de la relación</a:t>
            </a:r>
            <a:r>
              <a:rPr lang="es-MX" dirty="0"/>
              <a:t>. Sin embargo podremos crear relaciones bidireccionales en nuestro modelos de datos de POO.</a:t>
            </a:r>
          </a:p>
          <a:p>
            <a:r>
              <a:rPr lang="es-MX" b="1" dirty="0"/>
              <a:t>Gracias a que existen 4 tipos de relaciones en el modelo de datos de POO. </a:t>
            </a:r>
          </a:p>
          <a:p>
            <a:pPr lvl="1"/>
            <a:r>
              <a:rPr lang="es-MX" b="1" dirty="0" err="1"/>
              <a:t>One</a:t>
            </a:r>
            <a:r>
              <a:rPr lang="es-MX" b="1" dirty="0"/>
              <a:t> </a:t>
            </a:r>
            <a:r>
              <a:rPr lang="es-MX" b="1" dirty="0" err="1"/>
              <a:t>to</a:t>
            </a:r>
            <a:r>
              <a:rPr lang="es-MX" b="1" dirty="0"/>
              <a:t> </a:t>
            </a:r>
            <a:r>
              <a:rPr lang="es-MX" b="1" dirty="0" err="1"/>
              <a:t>one</a:t>
            </a:r>
            <a:r>
              <a:rPr lang="es-MX" b="1" dirty="0"/>
              <a:t>: </a:t>
            </a:r>
            <a:r>
              <a:rPr lang="es-MX" dirty="0"/>
              <a:t>Relación donde un elemento puede vincularse al único otro elemento.</a:t>
            </a:r>
            <a:endParaRPr lang="es-MX" b="1" dirty="0"/>
          </a:p>
          <a:p>
            <a:pPr lvl="1"/>
            <a:r>
              <a:rPr lang="es-MX" b="1" dirty="0" err="1"/>
              <a:t>One</a:t>
            </a:r>
            <a:r>
              <a:rPr lang="es-MX" b="1" dirty="0"/>
              <a:t> </a:t>
            </a:r>
            <a:r>
              <a:rPr lang="es-MX" b="1" dirty="0" err="1"/>
              <a:t>to</a:t>
            </a:r>
            <a:r>
              <a:rPr lang="es-MX" b="1" dirty="0"/>
              <a:t> </a:t>
            </a:r>
            <a:r>
              <a:rPr lang="es-MX" b="1" dirty="0" err="1"/>
              <a:t>Many</a:t>
            </a:r>
            <a:r>
              <a:rPr lang="es-MX" b="1" dirty="0"/>
              <a:t>: </a:t>
            </a:r>
            <a:r>
              <a:rPr lang="es-MX" dirty="0"/>
              <a:t>Relación donde cada fila de la entidad se hace referencia a muchos registros secundarios en otra entidad.</a:t>
            </a:r>
          </a:p>
          <a:p>
            <a:pPr lvl="1"/>
            <a:r>
              <a:rPr lang="es-MX" b="1" dirty="0" err="1"/>
              <a:t>Many</a:t>
            </a:r>
            <a:r>
              <a:rPr lang="es-MX" b="1" dirty="0"/>
              <a:t> </a:t>
            </a:r>
            <a:r>
              <a:rPr lang="es-MX" b="1" dirty="0" err="1"/>
              <a:t>to</a:t>
            </a:r>
            <a:r>
              <a:rPr lang="es-MX" b="1" dirty="0"/>
              <a:t> </a:t>
            </a:r>
            <a:r>
              <a:rPr lang="es-MX" b="1" dirty="0" err="1"/>
              <a:t>One</a:t>
            </a:r>
            <a:r>
              <a:rPr lang="es-MX" b="1" dirty="0"/>
              <a:t>: </a:t>
            </a:r>
            <a:r>
              <a:rPr lang="es-MX" dirty="0"/>
              <a:t>Relación entre las entidades donde se hace referencia a una entidad con valores únicos que contiene la otra entidad.</a:t>
            </a:r>
            <a:endParaRPr lang="es-MX" b="1" dirty="0"/>
          </a:p>
          <a:p>
            <a:pPr lvl="1"/>
            <a:r>
              <a:rPr lang="es-MX" b="1" dirty="0" err="1"/>
              <a:t>Many</a:t>
            </a:r>
            <a:r>
              <a:rPr lang="es-MX" b="1" dirty="0"/>
              <a:t> </a:t>
            </a:r>
            <a:r>
              <a:rPr lang="es-MX" b="1" dirty="0" err="1"/>
              <a:t>to</a:t>
            </a:r>
            <a:r>
              <a:rPr lang="es-MX" b="1" dirty="0"/>
              <a:t> </a:t>
            </a:r>
            <a:r>
              <a:rPr lang="es-MX" b="1" dirty="0" err="1"/>
              <a:t>many</a:t>
            </a:r>
            <a:r>
              <a:rPr lang="es-MX" b="1" dirty="0"/>
              <a:t>: </a:t>
            </a:r>
            <a:r>
              <a:rPr lang="es-MX" dirty="0"/>
              <a:t>Relación de varios a varios donde una o más filas de una entidad se asocian a más de una fila en otra entidad. </a:t>
            </a:r>
            <a:endParaRPr lang="es-MX" b="1" dirty="0"/>
          </a:p>
          <a:p>
            <a:pPr marL="0" indent="0">
              <a:buNone/>
            </a:pPr>
            <a:endParaRPr lang="es-MX" b="1" dirty="0"/>
          </a:p>
        </p:txBody>
      </p:sp>
    </p:spTree>
    <p:extLst>
      <p:ext uri="{BB962C8B-B14F-4D97-AF65-F5344CB8AC3E}">
        <p14:creationId xmlns:p14="http://schemas.microsoft.com/office/powerpoint/2010/main" val="8324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88781-0C52-40C1-AE86-604518E9A841}"/>
              </a:ext>
            </a:extLst>
          </p:cNvPr>
          <p:cNvSpPr>
            <a:spLocks noGrp="1"/>
          </p:cNvSpPr>
          <p:nvPr>
            <p:ph type="title"/>
          </p:nvPr>
        </p:nvSpPr>
        <p:spPr/>
        <p:txBody>
          <a:bodyPr/>
          <a:lstStyle/>
          <a:p>
            <a:r>
              <a:rPr lang="es-MX" b="1" dirty="0"/>
              <a:t>Relaciones en bases de datos</a:t>
            </a:r>
          </a:p>
        </p:txBody>
      </p:sp>
      <p:sp>
        <p:nvSpPr>
          <p:cNvPr id="3" name="Marcador de contenido 2">
            <a:extLst>
              <a:ext uri="{FF2B5EF4-FFF2-40B4-BE49-F238E27FC236}">
                <a16:creationId xmlns:a16="http://schemas.microsoft.com/office/drawing/2014/main" id="{18773DA1-AD01-4029-AD65-69282D97B22C}"/>
              </a:ext>
            </a:extLst>
          </p:cNvPr>
          <p:cNvSpPr>
            <a:spLocks noGrp="1"/>
          </p:cNvSpPr>
          <p:nvPr>
            <p:ph idx="1"/>
          </p:nvPr>
        </p:nvSpPr>
        <p:spPr>
          <a:xfrm>
            <a:off x="838200" y="1295570"/>
            <a:ext cx="10515600" cy="853741"/>
          </a:xfrm>
        </p:spPr>
        <p:txBody>
          <a:bodyPr/>
          <a:lstStyle/>
          <a:p>
            <a:r>
              <a:rPr lang="es-MX" dirty="0"/>
              <a:t>Entonces en los modelos E-R solo tenemos las relaciones unidireccionales. Donde habrá una </a:t>
            </a:r>
            <a:r>
              <a:rPr lang="es-MX" b="1" dirty="0"/>
              <a:t>entidad dueña</a:t>
            </a:r>
            <a:r>
              <a:rPr lang="es-MX" dirty="0"/>
              <a:t> </a:t>
            </a:r>
            <a:r>
              <a:rPr lang="es-MX" b="1" dirty="0"/>
              <a:t>de la relación</a:t>
            </a:r>
            <a:r>
              <a:rPr lang="es-MX" dirty="0"/>
              <a:t>. </a:t>
            </a:r>
            <a:r>
              <a:rPr lang="es-MX" b="1" dirty="0"/>
              <a:t>Y la entidad dueña será la que contendrá la llave primaria de la entidad débil. Esto será dependiendo la relación. </a:t>
            </a:r>
          </a:p>
        </p:txBody>
      </p:sp>
      <p:pic>
        <p:nvPicPr>
          <p:cNvPr id="5" name="Imagen 4">
            <a:extLst>
              <a:ext uri="{FF2B5EF4-FFF2-40B4-BE49-F238E27FC236}">
                <a16:creationId xmlns:a16="http://schemas.microsoft.com/office/drawing/2014/main" id="{A5B8D946-40B2-49B2-84ED-D71CA4F73472}"/>
              </a:ext>
            </a:extLst>
          </p:cNvPr>
          <p:cNvPicPr>
            <a:picLocks noChangeAspect="1"/>
          </p:cNvPicPr>
          <p:nvPr/>
        </p:nvPicPr>
        <p:blipFill>
          <a:blip r:embed="rId2"/>
          <a:stretch>
            <a:fillRect/>
          </a:stretch>
        </p:blipFill>
        <p:spPr>
          <a:xfrm>
            <a:off x="2414587" y="2149311"/>
            <a:ext cx="7362825" cy="4495800"/>
          </a:xfrm>
          <a:prstGeom prst="rect">
            <a:avLst/>
          </a:prstGeom>
        </p:spPr>
      </p:pic>
    </p:spTree>
    <p:extLst>
      <p:ext uri="{BB962C8B-B14F-4D97-AF65-F5344CB8AC3E}">
        <p14:creationId xmlns:p14="http://schemas.microsoft.com/office/powerpoint/2010/main" val="424495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BCF5C-F1DB-4095-9AA1-8C49D9D0800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7BA497F-93DD-45A0-BBF7-28774ACBF5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985C01BF-9F0D-4920-8BBF-1B696F6C542E}"/>
              </a:ext>
            </a:extLst>
          </p:cNvPr>
          <p:cNvPicPr>
            <a:picLocks noChangeAspect="1"/>
          </p:cNvPicPr>
          <p:nvPr/>
        </p:nvPicPr>
        <p:blipFill>
          <a:blip r:embed="rId2"/>
          <a:stretch>
            <a:fillRect/>
          </a:stretch>
        </p:blipFill>
        <p:spPr>
          <a:xfrm>
            <a:off x="961708" y="486422"/>
            <a:ext cx="10268583" cy="5885156"/>
          </a:xfrm>
          <a:prstGeom prst="rect">
            <a:avLst/>
          </a:prstGeom>
        </p:spPr>
      </p:pic>
    </p:spTree>
    <p:extLst>
      <p:ext uri="{BB962C8B-B14F-4D97-AF65-F5344CB8AC3E}">
        <p14:creationId xmlns:p14="http://schemas.microsoft.com/office/powerpoint/2010/main" val="328193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3AE285-E108-4437-AC8F-2D0E681619A4}"/>
              </a:ext>
            </a:extLst>
          </p:cNvPr>
          <p:cNvSpPr>
            <a:spLocks noGrp="1"/>
          </p:cNvSpPr>
          <p:nvPr>
            <p:ph idx="1"/>
          </p:nvPr>
        </p:nvSpPr>
        <p:spPr>
          <a:xfrm>
            <a:off x="1007882" y="427669"/>
            <a:ext cx="10515600" cy="1042134"/>
          </a:xfrm>
        </p:spPr>
        <p:txBody>
          <a:bodyPr/>
          <a:lstStyle/>
          <a:p>
            <a:pPr marL="0" indent="0" algn="l">
              <a:buNone/>
            </a:pPr>
            <a:r>
              <a:rPr lang="es-MX" sz="1400" b="1" dirty="0"/>
              <a:t>Restricciones de participación</a:t>
            </a:r>
          </a:p>
          <a:p>
            <a:pPr marL="0" indent="0" algn="l">
              <a:buNone/>
            </a:pPr>
            <a:r>
              <a:rPr lang="es-MX" sz="1400" dirty="0"/>
              <a:t>Dado un conjunto de relaciones R en el cual participa un conjunto de entidades A, dicha participación puede ser de dos tipos:</a:t>
            </a:r>
          </a:p>
          <a:p>
            <a:r>
              <a:rPr lang="es-MX" sz="1400" dirty="0"/>
              <a:t> Total: Cuando cada entidad en A participa en al menos una relación de R.</a:t>
            </a:r>
          </a:p>
          <a:p>
            <a:r>
              <a:rPr lang="es-MX" sz="1400" dirty="0"/>
              <a:t>Parcial: Cuando al menos una entidad en A NO participa en alguna relación de R.</a:t>
            </a:r>
          </a:p>
          <a:p>
            <a:endParaRPr lang="es-MX" dirty="0"/>
          </a:p>
        </p:txBody>
      </p:sp>
      <p:pic>
        <p:nvPicPr>
          <p:cNvPr id="5" name="Imagen 4">
            <a:extLst>
              <a:ext uri="{FF2B5EF4-FFF2-40B4-BE49-F238E27FC236}">
                <a16:creationId xmlns:a16="http://schemas.microsoft.com/office/drawing/2014/main" id="{6C63AE01-9956-4F1F-8FE2-9805FDE88FA1}"/>
              </a:ext>
            </a:extLst>
          </p:cNvPr>
          <p:cNvPicPr>
            <a:picLocks noChangeAspect="1"/>
          </p:cNvPicPr>
          <p:nvPr/>
        </p:nvPicPr>
        <p:blipFill>
          <a:blip r:embed="rId2"/>
          <a:stretch>
            <a:fillRect/>
          </a:stretch>
        </p:blipFill>
        <p:spPr>
          <a:xfrm>
            <a:off x="1587257" y="1711906"/>
            <a:ext cx="9017485" cy="4997786"/>
          </a:xfrm>
          <a:prstGeom prst="rect">
            <a:avLst/>
          </a:prstGeom>
        </p:spPr>
      </p:pic>
    </p:spTree>
    <p:extLst>
      <p:ext uri="{BB962C8B-B14F-4D97-AF65-F5344CB8AC3E}">
        <p14:creationId xmlns:p14="http://schemas.microsoft.com/office/powerpoint/2010/main" val="1819601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98530-0EAA-4DB7-B481-93BA240FDFB5}"/>
              </a:ext>
            </a:extLst>
          </p:cNvPr>
          <p:cNvSpPr>
            <a:spLocks noGrp="1"/>
          </p:cNvSpPr>
          <p:nvPr>
            <p:ph type="title"/>
          </p:nvPr>
        </p:nvSpPr>
        <p:spPr/>
        <p:txBody>
          <a:bodyPr/>
          <a:lstStyle/>
          <a:p>
            <a:r>
              <a:rPr lang="es-MX" b="1" dirty="0"/>
              <a:t>Más relaciones en JPA…</a:t>
            </a:r>
          </a:p>
        </p:txBody>
      </p:sp>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2007634"/>
            <a:ext cx="10515600" cy="2588273"/>
          </a:xfrm>
        </p:spPr>
        <p:txBody>
          <a:bodyPr/>
          <a:lstStyle/>
          <a:p>
            <a:pPr algn="just"/>
            <a:r>
              <a:rPr lang="es-MX" dirty="0"/>
              <a:t>Las relaciones </a:t>
            </a:r>
            <a:r>
              <a:rPr lang="es-MX" b="1" dirty="0"/>
              <a:t>UNIDIRECCIONALES</a:t>
            </a:r>
            <a:r>
              <a:rPr lang="es-MX" dirty="0"/>
              <a:t> solo se pueden navegar de la </a:t>
            </a:r>
            <a:r>
              <a:rPr lang="es-MX" b="1" dirty="0"/>
              <a:t>entidad dueña </a:t>
            </a:r>
            <a:r>
              <a:rPr lang="es-MX" dirty="0"/>
              <a:t>a la </a:t>
            </a:r>
            <a:r>
              <a:rPr lang="es-MX" b="1" dirty="0"/>
              <a:t>entidad débil</a:t>
            </a:r>
            <a:r>
              <a:rPr lang="es-MX" dirty="0"/>
              <a:t>. </a:t>
            </a:r>
          </a:p>
          <a:p>
            <a:pPr algn="just"/>
            <a:r>
              <a:rPr lang="es-MX" dirty="0"/>
              <a:t>¿Cómo identificas una entidad dueña? </a:t>
            </a:r>
          </a:p>
          <a:p>
            <a:pPr marL="0" indent="0" algn="just">
              <a:buNone/>
            </a:pPr>
            <a:r>
              <a:rPr lang="es-MX" dirty="0"/>
              <a:t>Las entidades dueñas contendrán la anotación de la relación (@OneToOne, @OneToMany, </a:t>
            </a:r>
            <a:r>
              <a:rPr lang="es-MX" dirty="0" err="1"/>
              <a:t>etc</a:t>
            </a:r>
            <a:r>
              <a:rPr lang="es-MX" dirty="0"/>
              <a:t>). </a:t>
            </a:r>
          </a:p>
          <a:p>
            <a:pPr marL="0" indent="0" algn="just">
              <a:buNone/>
            </a:pPr>
            <a:r>
              <a:rPr lang="es-MX" dirty="0"/>
              <a:t>Además de tener la anotación @JoinColum, con la que identificaremos el lado de la relación dueña. Mientras que el lado inverso o no propietario se identifica por no llevar esta anotación. </a:t>
            </a:r>
          </a:p>
          <a:p>
            <a:pPr marL="0" indent="0" algn="just">
              <a:buNone/>
            </a:pPr>
            <a:endParaRPr lang="es-MX" dirty="0"/>
          </a:p>
        </p:txBody>
      </p:sp>
    </p:spTree>
    <p:extLst>
      <p:ext uri="{BB962C8B-B14F-4D97-AF65-F5344CB8AC3E}">
        <p14:creationId xmlns:p14="http://schemas.microsoft.com/office/powerpoint/2010/main" val="258327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1800520"/>
            <a:ext cx="10515600" cy="3421798"/>
          </a:xfrm>
        </p:spPr>
        <p:txBody>
          <a:bodyPr/>
          <a:lstStyle/>
          <a:p>
            <a:pPr algn="just"/>
            <a:r>
              <a:rPr lang="es-MX" dirty="0"/>
              <a:t>Las relaciones </a:t>
            </a:r>
            <a:r>
              <a:rPr lang="es-MX" b="1" dirty="0"/>
              <a:t>BIDIRECCIONALES</a:t>
            </a:r>
            <a:r>
              <a:rPr lang="es-MX" dirty="0"/>
              <a:t> son propias del modelo de datos de POO y estas  pueden navegar de la </a:t>
            </a:r>
            <a:r>
              <a:rPr lang="es-MX" b="1" dirty="0"/>
              <a:t>entidad dueña </a:t>
            </a:r>
            <a:r>
              <a:rPr lang="es-MX" dirty="0"/>
              <a:t>a la </a:t>
            </a:r>
            <a:r>
              <a:rPr lang="es-MX" b="1" dirty="0"/>
              <a:t>entidad débil </a:t>
            </a:r>
            <a:r>
              <a:rPr lang="es-MX" dirty="0"/>
              <a:t>o de </a:t>
            </a:r>
            <a:r>
              <a:rPr lang="es-MX" b="1" dirty="0"/>
              <a:t>entidad débil </a:t>
            </a:r>
            <a:r>
              <a:rPr lang="es-MX" dirty="0"/>
              <a:t>a la </a:t>
            </a:r>
            <a:r>
              <a:rPr lang="es-MX" b="1" dirty="0"/>
              <a:t>entidad dueña</a:t>
            </a:r>
            <a:r>
              <a:rPr lang="es-MX" dirty="0"/>
              <a:t>. </a:t>
            </a:r>
          </a:p>
          <a:p>
            <a:pPr algn="just"/>
            <a:r>
              <a:rPr lang="es-MX" dirty="0"/>
              <a:t>¿Cómo identificas una relación bidireccional? </a:t>
            </a:r>
          </a:p>
          <a:p>
            <a:pPr marL="0" indent="0" algn="just">
              <a:buNone/>
            </a:pPr>
            <a:r>
              <a:rPr lang="es-MX" b="1" dirty="0"/>
              <a:t>Las entidades dueñas contendrán la anotación</a:t>
            </a:r>
            <a:r>
              <a:rPr lang="es-MX" dirty="0"/>
              <a:t> de la relación (@OneToOne, @OneToMany, </a:t>
            </a:r>
            <a:r>
              <a:rPr lang="es-MX" dirty="0" err="1"/>
              <a:t>etc</a:t>
            </a:r>
            <a:r>
              <a:rPr lang="es-MX" dirty="0"/>
              <a:t>). Además de tener la anotación @JoinColum, con la que identificaremos el lado de la relación dueña. </a:t>
            </a:r>
          </a:p>
          <a:p>
            <a:pPr marL="0" indent="0" algn="just">
              <a:buNone/>
            </a:pPr>
            <a:r>
              <a:rPr lang="es-MX" dirty="0"/>
              <a:t>Mientras que el lado inverso tendrá igualmente la anotación (@OneToOne, @OneToMany, </a:t>
            </a:r>
            <a:r>
              <a:rPr lang="es-MX" dirty="0" err="1"/>
              <a:t>etc</a:t>
            </a:r>
            <a:r>
              <a:rPr lang="es-MX" dirty="0"/>
              <a:t>). Con el atributo </a:t>
            </a:r>
            <a:r>
              <a:rPr lang="es-MX" b="1" dirty="0" err="1"/>
              <a:t>mappedBy</a:t>
            </a:r>
            <a:r>
              <a:rPr lang="es-MX" b="1" dirty="0"/>
              <a:t> </a:t>
            </a:r>
            <a:r>
              <a:rPr lang="es-MX" dirty="0"/>
              <a:t>de la entidad NO PROPIETARIA, haciendo referencia a la entidad propietaria de la relación. </a:t>
            </a:r>
          </a:p>
          <a:p>
            <a:pPr marL="0" indent="0" algn="just">
              <a:buNone/>
            </a:pPr>
            <a:endParaRPr lang="es-MX" dirty="0"/>
          </a:p>
        </p:txBody>
      </p:sp>
      <p:sp>
        <p:nvSpPr>
          <p:cNvPr id="13" name="Título 1">
            <a:extLst>
              <a:ext uri="{FF2B5EF4-FFF2-40B4-BE49-F238E27FC236}">
                <a16:creationId xmlns:a16="http://schemas.microsoft.com/office/drawing/2014/main" id="{74A092AD-E7BF-4D26-9084-CA4BA46C3360}"/>
              </a:ext>
            </a:extLst>
          </p:cNvPr>
          <p:cNvSpPr>
            <a:spLocks noGrp="1"/>
          </p:cNvSpPr>
          <p:nvPr>
            <p:ph type="title"/>
          </p:nvPr>
        </p:nvSpPr>
        <p:spPr>
          <a:xfrm>
            <a:off x="841899" y="486422"/>
            <a:ext cx="10515600" cy="712064"/>
          </a:xfrm>
        </p:spPr>
        <p:txBody>
          <a:bodyPr/>
          <a:lstStyle/>
          <a:p>
            <a:r>
              <a:rPr lang="es-MX" b="1" dirty="0"/>
              <a:t>Mientras que…</a:t>
            </a:r>
          </a:p>
        </p:txBody>
      </p:sp>
    </p:spTree>
    <p:extLst>
      <p:ext uri="{BB962C8B-B14F-4D97-AF65-F5344CB8AC3E}">
        <p14:creationId xmlns:p14="http://schemas.microsoft.com/office/powerpoint/2010/main" val="381250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58BD3-872B-4385-8E73-9C64560E3AD8}"/>
              </a:ext>
            </a:extLst>
          </p:cNvPr>
          <p:cNvSpPr>
            <a:spLocks noGrp="1"/>
          </p:cNvSpPr>
          <p:nvPr>
            <p:ph type="title"/>
          </p:nvPr>
        </p:nvSpPr>
        <p:spPr/>
        <p:txBody>
          <a:bodyPr/>
          <a:lstStyle/>
          <a:p>
            <a:r>
              <a:rPr lang="es-MX" b="1" dirty="0"/>
              <a:t>@OneToOne Unidireccional</a:t>
            </a:r>
          </a:p>
        </p:txBody>
      </p:sp>
      <p:sp>
        <p:nvSpPr>
          <p:cNvPr id="3" name="Marcador de contenido 2">
            <a:extLst>
              <a:ext uri="{FF2B5EF4-FFF2-40B4-BE49-F238E27FC236}">
                <a16:creationId xmlns:a16="http://schemas.microsoft.com/office/drawing/2014/main" id="{EF5E3CDA-2E2C-4D02-AEAF-7F8018F1DE5C}"/>
              </a:ext>
            </a:extLst>
          </p:cNvPr>
          <p:cNvSpPr>
            <a:spLocks noGrp="1"/>
          </p:cNvSpPr>
          <p:nvPr>
            <p:ph idx="1"/>
          </p:nvPr>
        </p:nvSpPr>
        <p:spPr/>
        <p:txBody>
          <a:bodyPr/>
          <a:lstStyle/>
          <a:p>
            <a:r>
              <a:rPr lang="es-MX" dirty="0"/>
              <a:t>Veamos el siguiente ejemplo en diagramas de clases.</a:t>
            </a:r>
          </a:p>
        </p:txBody>
      </p:sp>
      <p:pic>
        <p:nvPicPr>
          <p:cNvPr id="7" name="Imagen 6">
            <a:extLst>
              <a:ext uri="{FF2B5EF4-FFF2-40B4-BE49-F238E27FC236}">
                <a16:creationId xmlns:a16="http://schemas.microsoft.com/office/drawing/2014/main" id="{A1D60D99-E79B-4EDA-A453-7D13CC4F2430}"/>
              </a:ext>
            </a:extLst>
          </p:cNvPr>
          <p:cNvPicPr>
            <a:picLocks noChangeAspect="1"/>
          </p:cNvPicPr>
          <p:nvPr/>
        </p:nvPicPr>
        <p:blipFill rotWithShape="1">
          <a:blip r:embed="rId2"/>
          <a:srcRect r="19330" b="16939"/>
          <a:stretch/>
        </p:blipFill>
        <p:spPr>
          <a:xfrm>
            <a:off x="2327463" y="2111013"/>
            <a:ext cx="7537074" cy="3798375"/>
          </a:xfrm>
          <a:prstGeom prst="rect">
            <a:avLst/>
          </a:prstGeom>
        </p:spPr>
      </p:pic>
    </p:spTree>
    <p:extLst>
      <p:ext uri="{BB962C8B-B14F-4D97-AF65-F5344CB8AC3E}">
        <p14:creationId xmlns:p14="http://schemas.microsoft.com/office/powerpoint/2010/main" val="3162691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EE3D4-6A6F-4984-8E30-328209F31BC8}"/>
              </a:ext>
            </a:extLst>
          </p:cNvPr>
          <p:cNvSpPr>
            <a:spLocks noGrp="1"/>
          </p:cNvSpPr>
          <p:nvPr>
            <p:ph type="title"/>
          </p:nvPr>
        </p:nvSpPr>
        <p:spPr>
          <a:xfrm>
            <a:off x="1024854" y="486422"/>
            <a:ext cx="2598885" cy="712064"/>
          </a:xfrm>
        </p:spPr>
        <p:txBody>
          <a:bodyPr/>
          <a:lstStyle/>
          <a:p>
            <a:pPr marL="457200" indent="-457200">
              <a:buFont typeface="Arial" panose="020B0604020202020204" pitchFamily="34" charset="0"/>
              <a:buChar char="•"/>
            </a:pPr>
            <a:r>
              <a:rPr lang="es-MX" b="1" dirty="0"/>
              <a:t>En código:</a:t>
            </a:r>
          </a:p>
        </p:txBody>
      </p:sp>
      <p:pic>
        <p:nvPicPr>
          <p:cNvPr id="5" name="Marcador de contenido 4">
            <a:extLst>
              <a:ext uri="{FF2B5EF4-FFF2-40B4-BE49-F238E27FC236}">
                <a16:creationId xmlns:a16="http://schemas.microsoft.com/office/drawing/2014/main" id="{5F35D4CE-1BEE-4C3C-94B2-7DE92DB449D8}"/>
              </a:ext>
            </a:extLst>
          </p:cNvPr>
          <p:cNvPicPr>
            <a:picLocks noGrp="1" noChangeAspect="1"/>
          </p:cNvPicPr>
          <p:nvPr>
            <p:ph idx="1"/>
          </p:nvPr>
        </p:nvPicPr>
        <p:blipFill>
          <a:blip r:embed="rId2"/>
          <a:stretch>
            <a:fillRect/>
          </a:stretch>
        </p:blipFill>
        <p:spPr>
          <a:xfrm>
            <a:off x="1135064" y="4035954"/>
            <a:ext cx="4977353" cy="2570421"/>
          </a:xfrm>
          <a:ln>
            <a:solidFill>
              <a:schemeClr val="tx1"/>
            </a:solidFill>
          </a:ln>
        </p:spPr>
      </p:pic>
      <p:pic>
        <p:nvPicPr>
          <p:cNvPr id="11" name="Imagen 10">
            <a:extLst>
              <a:ext uri="{FF2B5EF4-FFF2-40B4-BE49-F238E27FC236}">
                <a16:creationId xmlns:a16="http://schemas.microsoft.com/office/drawing/2014/main" id="{BE5E7296-4FDE-4C56-92DE-9510942F2B0B}"/>
              </a:ext>
            </a:extLst>
          </p:cNvPr>
          <p:cNvPicPr>
            <a:picLocks noChangeAspect="1"/>
          </p:cNvPicPr>
          <p:nvPr/>
        </p:nvPicPr>
        <p:blipFill>
          <a:blip r:embed="rId3"/>
          <a:stretch>
            <a:fillRect/>
          </a:stretch>
        </p:blipFill>
        <p:spPr>
          <a:xfrm>
            <a:off x="6405582" y="1375333"/>
            <a:ext cx="5111899" cy="5100882"/>
          </a:xfrm>
          <a:prstGeom prst="rect">
            <a:avLst/>
          </a:prstGeom>
          <a:ln>
            <a:solidFill>
              <a:schemeClr val="tx1"/>
            </a:solidFill>
          </a:ln>
        </p:spPr>
      </p:pic>
      <p:sp>
        <p:nvSpPr>
          <p:cNvPr id="12" name="Título 1">
            <a:extLst>
              <a:ext uri="{FF2B5EF4-FFF2-40B4-BE49-F238E27FC236}">
                <a16:creationId xmlns:a16="http://schemas.microsoft.com/office/drawing/2014/main" id="{3F3E476B-BABC-4F2A-99D7-E4EAB115AFC0}"/>
              </a:ext>
            </a:extLst>
          </p:cNvPr>
          <p:cNvSpPr txBox="1">
            <a:spLocks/>
          </p:cNvSpPr>
          <p:nvPr/>
        </p:nvSpPr>
        <p:spPr>
          <a:xfrm>
            <a:off x="6296008" y="486422"/>
            <a:ext cx="2866846" cy="712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457200" indent="-457200">
              <a:buFont typeface="Arial" panose="020B0604020202020204" pitchFamily="34" charset="0"/>
              <a:buChar char="•"/>
            </a:pPr>
            <a:r>
              <a:rPr lang="es-MX" b="1" dirty="0"/>
              <a:t>Al ejecutar:</a:t>
            </a:r>
          </a:p>
        </p:txBody>
      </p:sp>
      <p:pic>
        <p:nvPicPr>
          <p:cNvPr id="4" name="Imagen 3">
            <a:extLst>
              <a:ext uri="{FF2B5EF4-FFF2-40B4-BE49-F238E27FC236}">
                <a16:creationId xmlns:a16="http://schemas.microsoft.com/office/drawing/2014/main" id="{B0B4B06F-D567-4B63-91E0-4A24F1831709}"/>
              </a:ext>
            </a:extLst>
          </p:cNvPr>
          <p:cNvPicPr>
            <a:picLocks noChangeAspect="1"/>
          </p:cNvPicPr>
          <p:nvPr/>
        </p:nvPicPr>
        <p:blipFill>
          <a:blip r:embed="rId4"/>
          <a:stretch>
            <a:fillRect/>
          </a:stretch>
        </p:blipFill>
        <p:spPr>
          <a:xfrm>
            <a:off x="1135064" y="1108920"/>
            <a:ext cx="4977353" cy="2816854"/>
          </a:xfrm>
          <a:prstGeom prst="rect">
            <a:avLst/>
          </a:prstGeom>
          <a:ln>
            <a:solidFill>
              <a:schemeClr val="tx1"/>
            </a:solidFill>
          </a:ln>
        </p:spPr>
      </p:pic>
    </p:spTree>
    <p:extLst>
      <p:ext uri="{BB962C8B-B14F-4D97-AF65-F5344CB8AC3E}">
        <p14:creationId xmlns:p14="http://schemas.microsoft.com/office/powerpoint/2010/main" val="1159599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696A5-C6B7-4382-BB88-65896B7A0634}"/>
              </a:ext>
            </a:extLst>
          </p:cNvPr>
          <p:cNvSpPr>
            <a:spLocks noGrp="1"/>
          </p:cNvSpPr>
          <p:nvPr>
            <p:ph type="title"/>
          </p:nvPr>
        </p:nvSpPr>
        <p:spPr>
          <a:xfrm>
            <a:off x="6096000" y="109350"/>
            <a:ext cx="3222167" cy="712064"/>
          </a:xfrm>
        </p:spPr>
        <p:txBody>
          <a:bodyPr/>
          <a:lstStyle/>
          <a:p>
            <a:r>
              <a:rPr lang="es-MX" b="1" dirty="0"/>
              <a:t>Acceso a datos</a:t>
            </a:r>
          </a:p>
        </p:txBody>
      </p:sp>
      <p:pic>
        <p:nvPicPr>
          <p:cNvPr id="5" name="Imagen 4">
            <a:extLst>
              <a:ext uri="{FF2B5EF4-FFF2-40B4-BE49-F238E27FC236}">
                <a16:creationId xmlns:a16="http://schemas.microsoft.com/office/drawing/2014/main" id="{0A8851E3-FB6C-41E3-BF95-687717A5D4D3}"/>
              </a:ext>
            </a:extLst>
          </p:cNvPr>
          <p:cNvPicPr>
            <a:picLocks noChangeAspect="1"/>
          </p:cNvPicPr>
          <p:nvPr/>
        </p:nvPicPr>
        <p:blipFill>
          <a:blip r:embed="rId2"/>
          <a:stretch>
            <a:fillRect/>
          </a:stretch>
        </p:blipFill>
        <p:spPr>
          <a:xfrm>
            <a:off x="224120" y="0"/>
            <a:ext cx="5635190" cy="6858000"/>
          </a:xfrm>
          <a:prstGeom prst="rect">
            <a:avLst/>
          </a:prstGeom>
          <a:ln>
            <a:solidFill>
              <a:schemeClr val="tx1"/>
            </a:solidFill>
          </a:ln>
        </p:spPr>
      </p:pic>
      <p:pic>
        <p:nvPicPr>
          <p:cNvPr id="9" name="Imagen 8">
            <a:extLst>
              <a:ext uri="{FF2B5EF4-FFF2-40B4-BE49-F238E27FC236}">
                <a16:creationId xmlns:a16="http://schemas.microsoft.com/office/drawing/2014/main" id="{5AE8A227-C6D7-4430-9CE4-6D2B73EAA636}"/>
              </a:ext>
            </a:extLst>
          </p:cNvPr>
          <p:cNvPicPr>
            <a:picLocks noChangeAspect="1"/>
          </p:cNvPicPr>
          <p:nvPr/>
        </p:nvPicPr>
        <p:blipFill rotWithShape="1">
          <a:blip r:embed="rId3"/>
          <a:srcRect l="63711" t="49307" r="13479" b="21340"/>
          <a:stretch/>
        </p:blipFill>
        <p:spPr>
          <a:xfrm>
            <a:off x="6166841" y="978687"/>
            <a:ext cx="5812791" cy="2103878"/>
          </a:xfrm>
          <a:prstGeom prst="rect">
            <a:avLst/>
          </a:prstGeom>
          <a:ln>
            <a:solidFill>
              <a:schemeClr val="tx1"/>
            </a:solidFill>
          </a:ln>
        </p:spPr>
      </p:pic>
      <p:sp>
        <p:nvSpPr>
          <p:cNvPr id="10" name="CuadroTexto 9">
            <a:extLst>
              <a:ext uri="{FF2B5EF4-FFF2-40B4-BE49-F238E27FC236}">
                <a16:creationId xmlns:a16="http://schemas.microsoft.com/office/drawing/2014/main" id="{845EEF68-0D79-465C-B6FE-39FE61722698}"/>
              </a:ext>
            </a:extLst>
          </p:cNvPr>
          <p:cNvSpPr txBox="1"/>
          <p:nvPr/>
        </p:nvSpPr>
        <p:spPr>
          <a:xfrm>
            <a:off x="6231118" y="3337089"/>
            <a:ext cx="5635190" cy="2308324"/>
          </a:xfrm>
          <a:prstGeom prst="rect">
            <a:avLst/>
          </a:prstGeom>
          <a:noFill/>
          <a:ln>
            <a:solidFill>
              <a:schemeClr val="tx1"/>
            </a:solidFill>
          </a:ln>
        </p:spPr>
        <p:txBody>
          <a:bodyPr wrap="square" rtlCol="0">
            <a:spAutoFit/>
          </a:bodyPr>
          <a:lstStyle/>
          <a:p>
            <a:r>
              <a:rPr lang="es-MX" dirty="0"/>
              <a:t>Declaramos una clase de acceso a la base de datos en este caso </a:t>
            </a:r>
            <a:r>
              <a:rPr lang="es-MX" dirty="0" err="1"/>
              <a:t>EmpleadoDao</a:t>
            </a:r>
            <a:r>
              <a:rPr lang="es-MX" dirty="0"/>
              <a:t>. </a:t>
            </a:r>
          </a:p>
          <a:p>
            <a:r>
              <a:rPr lang="es-MX" dirty="0"/>
              <a:t>Posteriormente generamos el objeto Parking y Empleado y con la instrucción </a:t>
            </a:r>
            <a:r>
              <a:rPr lang="es-MX" sz="1800" dirty="0">
                <a:solidFill>
                  <a:srgbClr val="000000"/>
                </a:solidFill>
                <a:highlight>
                  <a:srgbClr val="E8F2FE"/>
                </a:highlight>
                <a:latin typeface="Consolas" panose="020B0609020204030204" pitchFamily="49" charset="0"/>
              </a:rPr>
              <a:t>cascade = </a:t>
            </a:r>
            <a:r>
              <a:rPr lang="es-MX" sz="1800" dirty="0" err="1">
                <a:solidFill>
                  <a:srgbClr val="000000"/>
                </a:solidFill>
                <a:highlight>
                  <a:srgbClr val="E8F2FE"/>
                </a:highlight>
                <a:latin typeface="Consolas" panose="020B0609020204030204" pitchFamily="49" charset="0"/>
              </a:rPr>
              <a:t>CascadeType.</a:t>
            </a:r>
            <a:r>
              <a:rPr lang="es-MX" sz="1800" b="1" i="1" dirty="0" err="1">
                <a:solidFill>
                  <a:srgbClr val="0000C0"/>
                </a:solidFill>
                <a:highlight>
                  <a:srgbClr val="E8F2FE"/>
                </a:highlight>
                <a:latin typeface="Consolas" panose="020B0609020204030204" pitchFamily="49" charset="0"/>
              </a:rPr>
              <a:t>ALL</a:t>
            </a:r>
            <a:r>
              <a:rPr lang="es-MX" sz="1800" b="1" i="1" dirty="0">
                <a:solidFill>
                  <a:srgbClr val="0000C0"/>
                </a:solidFill>
                <a:highlight>
                  <a:srgbClr val="E8F2FE"/>
                </a:highlight>
                <a:latin typeface="Consolas" panose="020B0609020204030204" pitchFamily="49" charset="0"/>
              </a:rPr>
              <a:t> </a:t>
            </a:r>
            <a:r>
              <a:rPr lang="es-MX" dirty="0"/>
              <a:t>se podrá insertar o eliminar la información de las dos tablas. </a:t>
            </a:r>
          </a:p>
          <a:p>
            <a:r>
              <a:rPr lang="es-MX" dirty="0"/>
              <a:t>Nótese que podemos acceder de la clase Empleado a la clase Parking. Pero no de forma inversa. </a:t>
            </a:r>
          </a:p>
        </p:txBody>
      </p:sp>
    </p:spTree>
    <p:extLst>
      <p:ext uri="{BB962C8B-B14F-4D97-AF65-F5344CB8AC3E}">
        <p14:creationId xmlns:p14="http://schemas.microsoft.com/office/powerpoint/2010/main" val="1690407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8144E-1223-4D40-AB29-CE08E26609FF}"/>
              </a:ext>
            </a:extLst>
          </p:cNvPr>
          <p:cNvSpPr>
            <a:spLocks noGrp="1"/>
          </p:cNvSpPr>
          <p:nvPr>
            <p:ph type="title"/>
          </p:nvPr>
        </p:nvSpPr>
        <p:spPr/>
        <p:txBody>
          <a:bodyPr/>
          <a:lstStyle/>
          <a:p>
            <a:r>
              <a:rPr lang="es-MX" b="1" dirty="0"/>
              <a:t>Ejecución</a:t>
            </a:r>
          </a:p>
        </p:txBody>
      </p:sp>
      <p:pic>
        <p:nvPicPr>
          <p:cNvPr id="5" name="Imagen 4">
            <a:extLst>
              <a:ext uri="{FF2B5EF4-FFF2-40B4-BE49-F238E27FC236}">
                <a16:creationId xmlns:a16="http://schemas.microsoft.com/office/drawing/2014/main" id="{DA4BE09D-B13E-485D-83F8-81C3C7079908}"/>
              </a:ext>
            </a:extLst>
          </p:cNvPr>
          <p:cNvPicPr>
            <a:picLocks noChangeAspect="1"/>
          </p:cNvPicPr>
          <p:nvPr/>
        </p:nvPicPr>
        <p:blipFill>
          <a:blip r:embed="rId2"/>
          <a:stretch>
            <a:fillRect/>
          </a:stretch>
        </p:blipFill>
        <p:spPr>
          <a:xfrm>
            <a:off x="268255" y="1665272"/>
            <a:ext cx="4048435" cy="4706306"/>
          </a:xfrm>
          <a:prstGeom prst="rect">
            <a:avLst/>
          </a:prstGeom>
          <a:ln>
            <a:solidFill>
              <a:schemeClr val="tx1"/>
            </a:solidFill>
          </a:ln>
        </p:spPr>
      </p:pic>
      <p:sp>
        <p:nvSpPr>
          <p:cNvPr id="6" name="CuadroTexto 5">
            <a:extLst>
              <a:ext uri="{FF2B5EF4-FFF2-40B4-BE49-F238E27FC236}">
                <a16:creationId xmlns:a16="http://schemas.microsoft.com/office/drawing/2014/main" id="{13AD970C-9CDA-4470-AF6F-2416A20C2DE2}"/>
              </a:ext>
            </a:extLst>
          </p:cNvPr>
          <p:cNvSpPr txBox="1"/>
          <p:nvPr/>
        </p:nvSpPr>
        <p:spPr>
          <a:xfrm>
            <a:off x="834501" y="1065229"/>
            <a:ext cx="3016577"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a:t>Eliminar registro (Notar que se eliminan de las dos entidades</a:t>
            </a:r>
          </a:p>
        </p:txBody>
      </p:sp>
      <p:pic>
        <p:nvPicPr>
          <p:cNvPr id="8" name="Imagen 7">
            <a:extLst>
              <a:ext uri="{FF2B5EF4-FFF2-40B4-BE49-F238E27FC236}">
                <a16:creationId xmlns:a16="http://schemas.microsoft.com/office/drawing/2014/main" id="{6350C8FD-A46F-41AF-9A1D-9D966408474C}"/>
              </a:ext>
            </a:extLst>
          </p:cNvPr>
          <p:cNvPicPr>
            <a:picLocks noChangeAspect="1"/>
          </p:cNvPicPr>
          <p:nvPr/>
        </p:nvPicPr>
        <p:blipFill>
          <a:blip r:embed="rId3"/>
          <a:stretch>
            <a:fillRect/>
          </a:stretch>
        </p:blipFill>
        <p:spPr>
          <a:xfrm>
            <a:off x="4499483" y="1665272"/>
            <a:ext cx="2950196" cy="2388254"/>
          </a:xfrm>
          <a:prstGeom prst="rect">
            <a:avLst/>
          </a:prstGeom>
          <a:ln>
            <a:solidFill>
              <a:schemeClr val="tx1"/>
            </a:solidFill>
          </a:ln>
        </p:spPr>
      </p:pic>
      <p:sp>
        <p:nvSpPr>
          <p:cNvPr id="9" name="CuadroTexto 8">
            <a:extLst>
              <a:ext uri="{FF2B5EF4-FFF2-40B4-BE49-F238E27FC236}">
                <a16:creationId xmlns:a16="http://schemas.microsoft.com/office/drawing/2014/main" id="{3CEFE36F-A7AF-4464-B51D-C222BC758220}"/>
              </a:ext>
            </a:extLst>
          </p:cNvPr>
          <p:cNvSpPr txBox="1"/>
          <p:nvPr/>
        </p:nvSpPr>
        <p:spPr>
          <a:xfrm>
            <a:off x="4316690" y="1019062"/>
            <a:ext cx="3016577" cy="307777"/>
          </a:xfrm>
          <a:prstGeom prst="rect">
            <a:avLst/>
          </a:prstGeom>
          <a:noFill/>
        </p:spPr>
        <p:txBody>
          <a:bodyPr wrap="square" rtlCol="0">
            <a:spAutoFit/>
          </a:bodyPr>
          <a:lstStyle/>
          <a:p>
            <a:pPr marL="285750" indent="-285750">
              <a:buFont typeface="Arial" panose="020B0604020202020204" pitchFamily="34" charset="0"/>
              <a:buChar char="•"/>
            </a:pPr>
            <a:r>
              <a:rPr lang="es-MX" sz="1400" dirty="0"/>
              <a:t>Insertar registro</a:t>
            </a:r>
          </a:p>
        </p:txBody>
      </p:sp>
      <p:pic>
        <p:nvPicPr>
          <p:cNvPr id="11" name="Imagen 10">
            <a:extLst>
              <a:ext uri="{FF2B5EF4-FFF2-40B4-BE49-F238E27FC236}">
                <a16:creationId xmlns:a16="http://schemas.microsoft.com/office/drawing/2014/main" id="{C71EE635-EDC5-4F0F-BE82-C0514D5C5842}"/>
              </a:ext>
            </a:extLst>
          </p:cNvPr>
          <p:cNvPicPr>
            <a:picLocks noChangeAspect="1"/>
          </p:cNvPicPr>
          <p:nvPr/>
        </p:nvPicPr>
        <p:blipFill>
          <a:blip r:embed="rId4"/>
          <a:stretch>
            <a:fillRect/>
          </a:stretch>
        </p:blipFill>
        <p:spPr>
          <a:xfrm>
            <a:off x="7723693" y="1665272"/>
            <a:ext cx="4124325" cy="3276600"/>
          </a:xfrm>
          <a:prstGeom prst="rect">
            <a:avLst/>
          </a:prstGeom>
          <a:ln>
            <a:solidFill>
              <a:schemeClr val="tx1"/>
            </a:solidFill>
          </a:ln>
        </p:spPr>
      </p:pic>
      <p:sp>
        <p:nvSpPr>
          <p:cNvPr id="12" name="CuadroTexto 11">
            <a:extLst>
              <a:ext uri="{FF2B5EF4-FFF2-40B4-BE49-F238E27FC236}">
                <a16:creationId xmlns:a16="http://schemas.microsoft.com/office/drawing/2014/main" id="{7DDFA3C1-153F-4DAE-8F67-3AB367821BB7}"/>
              </a:ext>
            </a:extLst>
          </p:cNvPr>
          <p:cNvSpPr txBox="1"/>
          <p:nvPr/>
        </p:nvSpPr>
        <p:spPr>
          <a:xfrm>
            <a:off x="7723693" y="1019062"/>
            <a:ext cx="3016577" cy="307777"/>
          </a:xfrm>
          <a:prstGeom prst="rect">
            <a:avLst/>
          </a:prstGeom>
          <a:noFill/>
        </p:spPr>
        <p:txBody>
          <a:bodyPr wrap="square" rtlCol="0">
            <a:spAutoFit/>
          </a:bodyPr>
          <a:lstStyle/>
          <a:p>
            <a:pPr marL="285750" indent="-285750">
              <a:buFont typeface="Arial" panose="020B0604020202020204" pitchFamily="34" charset="0"/>
              <a:buChar char="•"/>
            </a:pPr>
            <a:r>
              <a:rPr lang="es-MX" sz="1400" dirty="0"/>
              <a:t>Consultar registros</a:t>
            </a:r>
          </a:p>
        </p:txBody>
      </p:sp>
    </p:spTree>
    <p:extLst>
      <p:ext uri="{BB962C8B-B14F-4D97-AF65-F5344CB8AC3E}">
        <p14:creationId xmlns:p14="http://schemas.microsoft.com/office/powerpoint/2010/main" val="53422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58BD3-872B-4385-8E73-9C64560E3AD8}"/>
              </a:ext>
            </a:extLst>
          </p:cNvPr>
          <p:cNvSpPr>
            <a:spLocks noGrp="1"/>
          </p:cNvSpPr>
          <p:nvPr>
            <p:ph type="title"/>
          </p:nvPr>
        </p:nvSpPr>
        <p:spPr/>
        <p:txBody>
          <a:bodyPr/>
          <a:lstStyle/>
          <a:p>
            <a:r>
              <a:rPr lang="es-MX" b="1" dirty="0"/>
              <a:t>@OneToOne Bidireccional</a:t>
            </a:r>
          </a:p>
        </p:txBody>
      </p:sp>
      <p:sp>
        <p:nvSpPr>
          <p:cNvPr id="3" name="Marcador de contenido 2">
            <a:extLst>
              <a:ext uri="{FF2B5EF4-FFF2-40B4-BE49-F238E27FC236}">
                <a16:creationId xmlns:a16="http://schemas.microsoft.com/office/drawing/2014/main" id="{EF5E3CDA-2E2C-4D02-AEAF-7F8018F1DE5C}"/>
              </a:ext>
            </a:extLst>
          </p:cNvPr>
          <p:cNvSpPr>
            <a:spLocks noGrp="1"/>
          </p:cNvSpPr>
          <p:nvPr>
            <p:ph idx="1"/>
          </p:nvPr>
        </p:nvSpPr>
        <p:spPr/>
        <p:txBody>
          <a:bodyPr/>
          <a:lstStyle/>
          <a:p>
            <a:r>
              <a:rPr lang="es-MX" dirty="0"/>
              <a:t>Veamos el siguiente ejemplo en diagramas de clases.</a:t>
            </a:r>
          </a:p>
        </p:txBody>
      </p:sp>
      <p:pic>
        <p:nvPicPr>
          <p:cNvPr id="7" name="Imagen 6">
            <a:extLst>
              <a:ext uri="{FF2B5EF4-FFF2-40B4-BE49-F238E27FC236}">
                <a16:creationId xmlns:a16="http://schemas.microsoft.com/office/drawing/2014/main" id="{A1D60D99-E79B-4EDA-A453-7D13CC4F2430}"/>
              </a:ext>
            </a:extLst>
          </p:cNvPr>
          <p:cNvPicPr>
            <a:picLocks noChangeAspect="1"/>
          </p:cNvPicPr>
          <p:nvPr/>
        </p:nvPicPr>
        <p:blipFill rotWithShape="1">
          <a:blip r:embed="rId2"/>
          <a:srcRect r="19330" b="16939"/>
          <a:stretch/>
        </p:blipFill>
        <p:spPr>
          <a:xfrm>
            <a:off x="2327463" y="2111013"/>
            <a:ext cx="7537074" cy="3798375"/>
          </a:xfrm>
          <a:prstGeom prst="rect">
            <a:avLst/>
          </a:prstGeom>
        </p:spPr>
      </p:pic>
    </p:spTree>
    <p:extLst>
      <p:ext uri="{BB962C8B-B14F-4D97-AF65-F5344CB8AC3E}">
        <p14:creationId xmlns:p14="http://schemas.microsoft.com/office/powerpoint/2010/main" val="2584900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1B28E7-9221-4BDD-B011-750FE5D32EEB}"/>
              </a:ext>
            </a:extLst>
          </p:cNvPr>
          <p:cNvSpPr>
            <a:spLocks noGrp="1"/>
          </p:cNvSpPr>
          <p:nvPr>
            <p:ph idx="1"/>
          </p:nvPr>
        </p:nvSpPr>
        <p:spPr>
          <a:xfrm>
            <a:off x="838200" y="386499"/>
            <a:ext cx="9521858" cy="5872767"/>
          </a:xfrm>
        </p:spPr>
        <p:txBody>
          <a:bodyPr/>
          <a:lstStyle/>
          <a:p>
            <a:pPr algn="just"/>
            <a:r>
              <a:rPr lang="es-MX" dirty="0"/>
              <a:t>Para las relaciones @OneToMany es recomendable no usar relaciones UNIDIRECCIONALES de lo contraria Hibernate puede crearnos tablas inesperadas. La mejor manera de mapear una relaciones @OneToMany es confiar en el @ManyToOne del otro lado para propagar todos los cambios de estado de la entidad. </a:t>
            </a:r>
          </a:p>
        </p:txBody>
      </p:sp>
    </p:spTree>
    <p:extLst>
      <p:ext uri="{BB962C8B-B14F-4D97-AF65-F5344CB8AC3E}">
        <p14:creationId xmlns:p14="http://schemas.microsoft.com/office/powerpoint/2010/main" val="118364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6F83CBB-D7D5-4CA3-8861-AE511D36CF2E}"/>
              </a:ext>
            </a:extLst>
          </p:cNvPr>
          <p:cNvSpPr txBox="1"/>
          <p:nvPr/>
        </p:nvSpPr>
        <p:spPr>
          <a:xfrm>
            <a:off x="1017309"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@OneToMany</a:t>
            </a:r>
          </a:p>
        </p:txBody>
      </p:sp>
      <p:sp>
        <p:nvSpPr>
          <p:cNvPr id="7" name="CuadroTexto 6">
            <a:extLst>
              <a:ext uri="{FF2B5EF4-FFF2-40B4-BE49-F238E27FC236}">
                <a16:creationId xmlns:a16="http://schemas.microsoft.com/office/drawing/2014/main" id="{D9F2DE16-0BD0-4B68-A8C0-7251E9D8E638}"/>
              </a:ext>
            </a:extLst>
          </p:cNvPr>
          <p:cNvSpPr txBox="1"/>
          <p:nvPr/>
        </p:nvSpPr>
        <p:spPr>
          <a:xfrm>
            <a:off x="6228001"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2050" name="Picture 2" descr="Relación entre entidades de tipo Uno a Muchos @OneToMany">
            <a:extLst>
              <a:ext uri="{FF2B5EF4-FFF2-40B4-BE49-F238E27FC236}">
                <a16:creationId xmlns:a16="http://schemas.microsoft.com/office/drawing/2014/main" id="{1D4BFB81-B545-41AF-80C8-5065D142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78" y="1028210"/>
            <a:ext cx="4244718" cy="17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F5FC8-C931-4A8A-BC0E-28D819DFE56E}"/>
              </a:ext>
            </a:extLst>
          </p:cNvPr>
          <p:cNvSpPr>
            <a:spLocks noGrp="1"/>
          </p:cNvSpPr>
          <p:nvPr>
            <p:ph type="title"/>
          </p:nvPr>
        </p:nvSpPr>
        <p:spPr>
          <a:xfrm>
            <a:off x="841899" y="486422"/>
            <a:ext cx="10515600" cy="496547"/>
          </a:xfrm>
        </p:spPr>
        <p:txBody>
          <a:bodyPr/>
          <a:lstStyle/>
          <a:p>
            <a:br>
              <a:rPr lang="es-MX" sz="2400" b="1" dirty="0"/>
            </a:br>
            <a:r>
              <a:rPr lang="es-MX" sz="2400" b="1" dirty="0"/>
              <a:t>Entonces la estructura seria la siguiente…</a:t>
            </a:r>
          </a:p>
        </p:txBody>
      </p:sp>
      <p:graphicFrame>
        <p:nvGraphicFramePr>
          <p:cNvPr id="32" name="Tabla 6">
            <a:extLst>
              <a:ext uri="{FF2B5EF4-FFF2-40B4-BE49-F238E27FC236}">
                <a16:creationId xmlns:a16="http://schemas.microsoft.com/office/drawing/2014/main" id="{F11D14CB-3862-407F-B199-9E9A63F7E96A}"/>
              </a:ext>
            </a:extLst>
          </p:cNvPr>
          <p:cNvGraphicFramePr>
            <a:graphicFrameLocks noGrp="1"/>
          </p:cNvGraphicFramePr>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33" name="Tabla 7">
            <a:extLst>
              <a:ext uri="{FF2B5EF4-FFF2-40B4-BE49-F238E27FC236}">
                <a16:creationId xmlns:a16="http://schemas.microsoft.com/office/drawing/2014/main" id="{7990A699-B32C-4CF7-8C90-8946CEA6AE18}"/>
              </a:ext>
            </a:extLst>
          </p:cNvPr>
          <p:cNvGraphicFramePr>
            <a:graphicFrameLocks noGrp="1"/>
          </p:cNvGraphicFramePr>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34" name="Grupo 33">
            <a:extLst>
              <a:ext uri="{FF2B5EF4-FFF2-40B4-BE49-F238E27FC236}">
                <a16:creationId xmlns:a16="http://schemas.microsoft.com/office/drawing/2014/main" id="{8489F367-8E63-4F95-BCBB-2DDFD15FB91E}"/>
              </a:ext>
            </a:extLst>
          </p:cNvPr>
          <p:cNvGrpSpPr/>
          <p:nvPr/>
        </p:nvGrpSpPr>
        <p:grpSpPr>
          <a:xfrm>
            <a:off x="1838524" y="1876575"/>
            <a:ext cx="2205866" cy="4679669"/>
            <a:chOff x="1838524" y="1876575"/>
            <a:chExt cx="2205866" cy="4679669"/>
          </a:xfrm>
        </p:grpSpPr>
        <p:cxnSp>
          <p:nvCxnSpPr>
            <p:cNvPr id="35" name="Conector recto de flecha 34">
              <a:extLst>
                <a:ext uri="{FF2B5EF4-FFF2-40B4-BE49-F238E27FC236}">
                  <a16:creationId xmlns:a16="http://schemas.microsoft.com/office/drawing/2014/main" id="{46AE0280-4BBF-4B45-8B3B-A93F0F8B515D}"/>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0E3C6664-581E-4473-8784-F7ADF61708EA}"/>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4D41D9BB-F5FC-4ED1-89CB-B249C7FA5DD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B6846511-A002-45C4-A302-57429E5A47C5}"/>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39" name="Gráfico 38" descr="Database con relleno sólido">
              <a:extLst>
                <a:ext uri="{FF2B5EF4-FFF2-40B4-BE49-F238E27FC236}">
                  <a16:creationId xmlns:a16="http://schemas.microsoft.com/office/drawing/2014/main" id="{631D2E7F-E12A-4F6A-BE8F-EB988A01F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40" name="Conector: angular 39">
            <a:extLst>
              <a:ext uri="{FF2B5EF4-FFF2-40B4-BE49-F238E27FC236}">
                <a16:creationId xmlns:a16="http://schemas.microsoft.com/office/drawing/2014/main" id="{BA3DEB9D-6364-4AF6-861D-05E8246BAF3C}"/>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8195B3E7-8CCE-4EAB-ACE8-DA87615EA8CF}"/>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42" name="CuadroTexto 41">
            <a:extLst>
              <a:ext uri="{FF2B5EF4-FFF2-40B4-BE49-F238E27FC236}">
                <a16:creationId xmlns:a16="http://schemas.microsoft.com/office/drawing/2014/main" id="{B4FC1C09-7699-4288-8139-F2B496E02D7C}"/>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43" name="Conector recto de flecha 42">
            <a:extLst>
              <a:ext uri="{FF2B5EF4-FFF2-40B4-BE49-F238E27FC236}">
                <a16:creationId xmlns:a16="http://schemas.microsoft.com/office/drawing/2014/main" id="{A79F4190-BBDB-4D2B-A461-EBC0E310B68A}"/>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5C5904A-1BB5-4D0C-B237-4D522DA67CE3}"/>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45" name="Grupo 44">
            <a:extLst>
              <a:ext uri="{FF2B5EF4-FFF2-40B4-BE49-F238E27FC236}">
                <a16:creationId xmlns:a16="http://schemas.microsoft.com/office/drawing/2014/main" id="{C06B1207-69C8-401A-833C-D9C7D3F89B1A}"/>
              </a:ext>
            </a:extLst>
          </p:cNvPr>
          <p:cNvGrpSpPr/>
          <p:nvPr/>
        </p:nvGrpSpPr>
        <p:grpSpPr>
          <a:xfrm>
            <a:off x="5041017" y="3413760"/>
            <a:ext cx="1051173" cy="405130"/>
            <a:chOff x="5041017" y="3413760"/>
            <a:chExt cx="1051173" cy="405130"/>
          </a:xfrm>
        </p:grpSpPr>
        <p:cxnSp>
          <p:nvCxnSpPr>
            <p:cNvPr id="46" name="Conector recto de flecha 45">
              <a:extLst>
                <a:ext uri="{FF2B5EF4-FFF2-40B4-BE49-F238E27FC236}">
                  <a16:creationId xmlns:a16="http://schemas.microsoft.com/office/drawing/2014/main" id="{46F848DB-21D2-4FA6-9FF5-F20FE46E0A85}"/>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upo 46">
              <a:extLst>
                <a:ext uri="{FF2B5EF4-FFF2-40B4-BE49-F238E27FC236}">
                  <a16:creationId xmlns:a16="http://schemas.microsoft.com/office/drawing/2014/main" id="{B2F3AD5E-3C0C-4EEA-A2A6-1E5BE0D9EED6}"/>
                </a:ext>
              </a:extLst>
            </p:cNvPr>
            <p:cNvGrpSpPr/>
            <p:nvPr/>
          </p:nvGrpSpPr>
          <p:grpSpPr>
            <a:xfrm>
              <a:off x="5838190" y="3413760"/>
              <a:ext cx="254000" cy="405130"/>
              <a:chOff x="5838190" y="3413760"/>
              <a:chExt cx="254000" cy="405130"/>
            </a:xfrm>
          </p:grpSpPr>
          <p:cxnSp>
            <p:nvCxnSpPr>
              <p:cNvPr id="48" name="Conector recto 47">
                <a:extLst>
                  <a:ext uri="{FF2B5EF4-FFF2-40B4-BE49-F238E27FC236}">
                    <a16:creationId xmlns:a16="http://schemas.microsoft.com/office/drawing/2014/main" id="{598E97A8-2B27-4828-B34E-43E457092358}"/>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7F84CA24-2ACC-4040-A638-789DE2AE52A3}"/>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upo 49">
            <a:extLst>
              <a:ext uri="{FF2B5EF4-FFF2-40B4-BE49-F238E27FC236}">
                <a16:creationId xmlns:a16="http://schemas.microsoft.com/office/drawing/2014/main" id="{BDB3EBE1-292C-4D47-842A-8FDB90CA4335}"/>
              </a:ext>
            </a:extLst>
          </p:cNvPr>
          <p:cNvGrpSpPr/>
          <p:nvPr/>
        </p:nvGrpSpPr>
        <p:grpSpPr>
          <a:xfrm>
            <a:off x="2275473" y="2257566"/>
            <a:ext cx="3819146" cy="391160"/>
            <a:chOff x="2275473" y="2257566"/>
            <a:chExt cx="3819146" cy="391160"/>
          </a:xfrm>
        </p:grpSpPr>
        <p:cxnSp>
          <p:nvCxnSpPr>
            <p:cNvPr id="51" name="Conector recto 50">
              <a:extLst>
                <a:ext uri="{FF2B5EF4-FFF2-40B4-BE49-F238E27FC236}">
                  <a16:creationId xmlns:a16="http://schemas.microsoft.com/office/drawing/2014/main" id="{1C9A2E2A-13F8-4062-8C09-FEBC163506FC}"/>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A02286CA-FEAF-42E4-8FE5-7BD86D36FC4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13394DF2-68EE-4A76-B694-6D10E3E5A2AA}"/>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a:extLst>
              <a:ext uri="{FF2B5EF4-FFF2-40B4-BE49-F238E27FC236}">
                <a16:creationId xmlns:a16="http://schemas.microsoft.com/office/drawing/2014/main" id="{8A7A7DFE-14DC-43CA-B1B2-EE73BAE82AFA}"/>
              </a:ext>
            </a:extLst>
          </p:cNvPr>
          <p:cNvGrpSpPr/>
          <p:nvPr/>
        </p:nvGrpSpPr>
        <p:grpSpPr>
          <a:xfrm>
            <a:off x="3240673" y="1614946"/>
            <a:ext cx="2821037" cy="881811"/>
            <a:chOff x="3240673" y="1614946"/>
            <a:chExt cx="2821037" cy="881811"/>
          </a:xfrm>
        </p:grpSpPr>
        <p:cxnSp>
          <p:nvCxnSpPr>
            <p:cNvPr id="55" name="Conector recto de flecha 54">
              <a:extLst>
                <a:ext uri="{FF2B5EF4-FFF2-40B4-BE49-F238E27FC236}">
                  <a16:creationId xmlns:a16="http://schemas.microsoft.com/office/drawing/2014/main" id="{3007196D-11C9-4701-8F88-EF4FEFAF11F0}"/>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7A4633FD-117E-4E74-874E-9D55F076C2AF}"/>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01A6C911-28D4-496E-8FF3-4AF3083A36E1}"/>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0B193C9C-D301-4B5B-B7B4-8178054A805D}"/>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9" name="CuadroTexto 58">
            <a:extLst>
              <a:ext uri="{FF2B5EF4-FFF2-40B4-BE49-F238E27FC236}">
                <a16:creationId xmlns:a16="http://schemas.microsoft.com/office/drawing/2014/main" id="{F89D5050-B08D-4A22-8DCE-E6ED73432E36}"/>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la asignación de Objetos Java a Relacionales.</a:t>
            </a:r>
          </a:p>
        </p:txBody>
      </p:sp>
    </p:spTree>
    <p:extLst>
      <p:ext uri="{BB962C8B-B14F-4D97-AF65-F5344CB8AC3E}">
        <p14:creationId xmlns:p14="http://schemas.microsoft.com/office/powerpoint/2010/main" val="163675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12335</TotalTime>
  <Words>1950</Words>
  <Application>Microsoft Office PowerPoint</Application>
  <PresentationFormat>Panorámica</PresentationFormat>
  <Paragraphs>157</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Consolas</vt:lpstr>
      <vt:lpstr>LMRomanM</vt:lpstr>
      <vt:lpstr>Wingdings</vt:lpstr>
      <vt:lpstr>Theeme_FontLMRoman</vt:lpstr>
      <vt:lpstr>JPA</vt:lpstr>
      <vt:lpstr>Introducción</vt:lpstr>
      <vt:lpstr>¿Qué es JPA?</vt:lpstr>
      <vt:lpstr>¿Qué es un ORM?</vt:lpstr>
      <vt:lpstr> Entonces la estructura seria la siguiente…</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Transacciones</vt:lpstr>
      <vt:lpstr>Presentación de PowerPoint</vt:lpstr>
      <vt:lpstr>Presentación de PowerPoint</vt:lpstr>
      <vt:lpstr>Presentación de PowerPoint</vt:lpstr>
      <vt:lpstr>Relaciones en POO</vt:lpstr>
      <vt:lpstr>Relaciones en modelo de datos de POO</vt:lpstr>
      <vt:lpstr>Relaciones en bases de datos</vt:lpstr>
      <vt:lpstr>Presentación de PowerPoint</vt:lpstr>
      <vt:lpstr>Presentación de PowerPoint</vt:lpstr>
      <vt:lpstr>Más relaciones en JPA…</vt:lpstr>
      <vt:lpstr>Mientras que…</vt:lpstr>
      <vt:lpstr>@OneToOne Unidireccional</vt:lpstr>
      <vt:lpstr>En código:</vt:lpstr>
      <vt:lpstr>Acceso a datos</vt:lpstr>
      <vt:lpstr>Ejecución</vt:lpstr>
      <vt:lpstr>@OneToOne Bidireccional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18</cp:revision>
  <dcterms:created xsi:type="dcterms:W3CDTF">2022-05-14T22:21:48Z</dcterms:created>
  <dcterms:modified xsi:type="dcterms:W3CDTF">2022-06-01T00:27:23Z</dcterms:modified>
</cp:coreProperties>
</file>