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8" r:id="rId11"/>
    <p:sldId id="266" r:id="rId12"/>
    <p:sldId id="269"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D7F6D-3396-4479-B3D2-568E7988F9A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MX" dirty="0"/>
          </a:p>
        </p:txBody>
      </p:sp>
      <p:sp>
        <p:nvSpPr>
          <p:cNvPr id="3" name="Subtítulo 2">
            <a:extLst>
              <a:ext uri="{FF2B5EF4-FFF2-40B4-BE49-F238E27FC236}">
                <a16:creationId xmlns:a16="http://schemas.microsoft.com/office/drawing/2014/main" id="{CBC8497B-405E-45A5-AB1E-94C6AA3E8D8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MX" dirty="0"/>
          </a:p>
        </p:txBody>
      </p:sp>
      <p:sp>
        <p:nvSpPr>
          <p:cNvPr id="4" name="Marcador de fecha 3">
            <a:extLst>
              <a:ext uri="{FF2B5EF4-FFF2-40B4-BE49-F238E27FC236}">
                <a16:creationId xmlns:a16="http://schemas.microsoft.com/office/drawing/2014/main" id="{ED509652-A4A1-423E-ABE7-76E21AEA6432}"/>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5" name="Marcador de pie de página 4">
            <a:extLst>
              <a:ext uri="{FF2B5EF4-FFF2-40B4-BE49-F238E27FC236}">
                <a16:creationId xmlns:a16="http://schemas.microsoft.com/office/drawing/2014/main" id="{4631D97E-A385-48DC-87B3-679FB8E791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1FF4B9-6221-439E-B1AC-A8FF89975BF8}"/>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04718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8CDFE-CE50-406D-8317-B85711CDD5F9}"/>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333E702-757E-4EA7-AF53-D0EF40038800}"/>
              </a:ext>
            </a:extLst>
          </p:cNvPr>
          <p:cNvSpPr>
            <a:spLocks noGrp="1"/>
          </p:cNvSpPr>
          <p:nvPr>
            <p:ph type="body" orient="vert" idx="1"/>
          </p:nvPr>
        </p:nvSpPr>
        <p:spPr>
          <a:xfrm>
            <a:off x="838200" y="1825625"/>
            <a:ext cx="105156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CB4FB1C8-75E6-42B4-98AF-C63C13AAD16F}"/>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5" name="Marcador de pie de página 4">
            <a:extLst>
              <a:ext uri="{FF2B5EF4-FFF2-40B4-BE49-F238E27FC236}">
                <a16:creationId xmlns:a16="http://schemas.microsoft.com/office/drawing/2014/main" id="{7C8234F6-B6B0-455C-828A-1888B21821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DDA615-5A0A-43CA-866E-370EA6454855}"/>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344108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DC1F3D-7E55-4F69-9A82-B1F38666B18B}"/>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487C31AA-B187-45B1-A9D9-FBBA6DCE22C5}"/>
              </a:ext>
            </a:extLst>
          </p:cNvPr>
          <p:cNvSpPr>
            <a:spLocks noGrp="1"/>
          </p:cNvSpPr>
          <p:nvPr>
            <p:ph type="body" orient="vert" idx="1"/>
          </p:nvPr>
        </p:nvSpPr>
        <p:spPr>
          <a:xfrm>
            <a:off x="838200" y="365125"/>
            <a:ext cx="7734300"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588DF8D-4FD2-4E0C-942C-642192AA2FE0}"/>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5" name="Marcador de pie de página 4">
            <a:extLst>
              <a:ext uri="{FF2B5EF4-FFF2-40B4-BE49-F238E27FC236}">
                <a16:creationId xmlns:a16="http://schemas.microsoft.com/office/drawing/2014/main" id="{266117E5-4EB0-40B6-927B-D64A674B48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A39CF92-34D6-4B7F-B0E5-3FB504253772}"/>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8002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3E74E-3AAD-4DC4-AE20-0EB25CFC7301}"/>
              </a:ext>
            </a:extLst>
          </p:cNvPr>
          <p:cNvSpPr>
            <a:spLocks noGrp="1"/>
          </p:cNvSpPr>
          <p:nvPr>
            <p:ph type="title"/>
          </p:nvPr>
        </p:nvSpPr>
        <p:spPr>
          <a:xfrm>
            <a:off x="841899" y="486422"/>
            <a:ext cx="10515600" cy="712064"/>
          </a:xfrm>
        </p:spPr>
        <p:txBody>
          <a:bodyPr>
            <a:noAutofit/>
          </a:bodyPr>
          <a:lstStyle>
            <a:lvl1pPr>
              <a:defRPr sz="2800"/>
            </a:lvl1p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032694A9-F389-4C5D-9B95-FA1D1A9E848B}"/>
              </a:ext>
            </a:extLst>
          </p:cNvPr>
          <p:cNvSpPr>
            <a:spLocks noGrp="1"/>
          </p:cNvSpPr>
          <p:nvPr>
            <p:ph idx="1"/>
          </p:nvPr>
        </p:nvSpPr>
        <p:spPr>
          <a:xfrm>
            <a:off x="838200" y="1295570"/>
            <a:ext cx="10515600" cy="4963696"/>
          </a:xfrm>
          <a:prstGeom prst="rect">
            <a:avLst/>
          </a:prstGeom>
        </p:spPr>
        <p:txBody>
          <a:bodyPr>
            <a:noAutofit/>
          </a:bodyPr>
          <a:lstStyle>
            <a:lvl1pPr>
              <a:defRPr sz="2000"/>
            </a:lvl1pPr>
            <a:lvl2pPr>
              <a:defRPr sz="2000"/>
            </a:lvl2pPr>
            <a:lvl3pPr>
              <a:defRPr sz="2000"/>
            </a:lvl3pPr>
            <a:lvl4pPr>
              <a:defRPr sz="2000"/>
            </a:lvl4pPr>
            <a:lvl5pPr>
              <a:defRPr sz="20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fecha 3">
            <a:extLst>
              <a:ext uri="{FF2B5EF4-FFF2-40B4-BE49-F238E27FC236}">
                <a16:creationId xmlns:a16="http://schemas.microsoft.com/office/drawing/2014/main" id="{276B4A99-49E2-4203-A2CC-8C9302DA0796}"/>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5" name="Marcador de pie de página 4">
            <a:extLst>
              <a:ext uri="{FF2B5EF4-FFF2-40B4-BE49-F238E27FC236}">
                <a16:creationId xmlns:a16="http://schemas.microsoft.com/office/drawing/2014/main" id="{B0768074-0AAB-403D-B874-4635A22755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75946E-8E2B-4CFF-A92B-A31D520B9550}"/>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77219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6F634-A05A-4172-80F4-535795B1F016}"/>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3EBA0EA7-8FEB-4B44-8980-5E9D3CE169C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A1E3192-76C1-49B9-BB79-12B4D7005E7E}"/>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5" name="Marcador de pie de página 4">
            <a:extLst>
              <a:ext uri="{FF2B5EF4-FFF2-40B4-BE49-F238E27FC236}">
                <a16:creationId xmlns:a16="http://schemas.microsoft.com/office/drawing/2014/main" id="{168A56F7-6734-4144-AAF9-E21A429606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F4AE18-FA87-4C3B-897A-ED3C545C3104}"/>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21994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2DB5-AFB3-4136-9348-D3FCBAEFA639}"/>
              </a:ext>
            </a:extLst>
          </p:cNvPr>
          <p:cNvSpPr>
            <a:spLocks noGrp="1"/>
          </p:cNvSpPr>
          <p:nvPr>
            <p:ph type="title"/>
          </p:nvPr>
        </p:nvSpPr>
        <p:spPr/>
        <p:txBody>
          <a:body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92E0298A-D3EE-47D0-A9FD-7297715FB1F7}"/>
              </a:ext>
            </a:extLst>
          </p:cNvPr>
          <p:cNvSpPr>
            <a:spLocks noGrp="1"/>
          </p:cNvSpPr>
          <p:nvPr>
            <p:ph sz="half" idx="1"/>
          </p:nvPr>
        </p:nvSpPr>
        <p:spPr>
          <a:xfrm>
            <a:off x="838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contenido 3">
            <a:extLst>
              <a:ext uri="{FF2B5EF4-FFF2-40B4-BE49-F238E27FC236}">
                <a16:creationId xmlns:a16="http://schemas.microsoft.com/office/drawing/2014/main" id="{BA0694CE-CC94-4FE2-9776-7D0D7AC41A90}"/>
              </a:ext>
            </a:extLst>
          </p:cNvPr>
          <p:cNvSpPr>
            <a:spLocks noGrp="1"/>
          </p:cNvSpPr>
          <p:nvPr>
            <p:ph sz="half" idx="2"/>
          </p:nvPr>
        </p:nvSpPr>
        <p:spPr>
          <a:xfrm>
            <a:off x="6172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4122A79F-6031-4B9E-A964-96489EB253FE}"/>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6" name="Marcador de pie de página 5">
            <a:extLst>
              <a:ext uri="{FF2B5EF4-FFF2-40B4-BE49-F238E27FC236}">
                <a16:creationId xmlns:a16="http://schemas.microsoft.com/office/drawing/2014/main" id="{0C12D3EF-F9ED-4C82-BB2B-A3F874D2AC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AFFA9-3D60-4DB8-A91B-46697C311C3B}"/>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414546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306E2-8951-441A-A6FB-EC930E9B0780}"/>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F2A0B4C-A24D-4301-B5F3-FB60B85F91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044D5D4-82CD-444A-A8B4-D4BB10D28296}"/>
              </a:ext>
            </a:extLst>
          </p:cNvPr>
          <p:cNvSpPr>
            <a:spLocks noGrp="1"/>
          </p:cNvSpPr>
          <p:nvPr>
            <p:ph sz="half" idx="2"/>
          </p:nvPr>
        </p:nvSpPr>
        <p:spPr>
          <a:xfrm>
            <a:off x="839788" y="2505075"/>
            <a:ext cx="515778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5783A6FB-DE53-4BB8-9511-0E93EFA532D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A40EF87-E6E3-4A98-B3B6-9443CC1B0132}"/>
              </a:ext>
            </a:extLst>
          </p:cNvPr>
          <p:cNvSpPr>
            <a:spLocks noGrp="1"/>
          </p:cNvSpPr>
          <p:nvPr>
            <p:ph sz="quarter" idx="4"/>
          </p:nvPr>
        </p:nvSpPr>
        <p:spPr>
          <a:xfrm>
            <a:off x="6172200" y="2505075"/>
            <a:ext cx="51831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CC767BE-2519-4B85-8D63-1169F5B6A8F2}"/>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8" name="Marcador de pie de página 7">
            <a:extLst>
              <a:ext uri="{FF2B5EF4-FFF2-40B4-BE49-F238E27FC236}">
                <a16:creationId xmlns:a16="http://schemas.microsoft.com/office/drawing/2014/main" id="{B67A5A21-4B69-441C-8E57-B128EAC8104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5B8F048-CE8F-45D8-8AFE-814F24239696}"/>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4936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C1233-DC48-4DBF-8058-8643EDB28D0B}"/>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05F27C2D-38E7-49E0-A680-CF953AED5075}"/>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4" name="Marcador de pie de página 3">
            <a:extLst>
              <a:ext uri="{FF2B5EF4-FFF2-40B4-BE49-F238E27FC236}">
                <a16:creationId xmlns:a16="http://schemas.microsoft.com/office/drawing/2014/main" id="{544F63CF-1697-41DE-B4E9-FD1DB8E8335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ED4EA7E-3E0F-40E1-BF18-E3827AF6C49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69096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627448-5B2B-444A-AA01-327BAF29134B}"/>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3" name="Marcador de pie de página 2">
            <a:extLst>
              <a:ext uri="{FF2B5EF4-FFF2-40B4-BE49-F238E27FC236}">
                <a16:creationId xmlns:a16="http://schemas.microsoft.com/office/drawing/2014/main" id="{78310BC1-C0DC-4B05-85C1-9BB78919D59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46A338E-24B2-4A87-9895-352A1E230D2A}"/>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96314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48868-07CE-483C-9DF6-C80F5664F78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4455C04-FD83-4F1C-AAC8-3E91D4E34B7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0BB85204-3AC4-41EE-94A3-A9B727D53C3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7D0F15-98F0-4146-B56C-23D101C68398}"/>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6" name="Marcador de pie de página 5">
            <a:extLst>
              <a:ext uri="{FF2B5EF4-FFF2-40B4-BE49-F238E27FC236}">
                <a16:creationId xmlns:a16="http://schemas.microsoft.com/office/drawing/2014/main" id="{0CAB2E06-94C0-4842-AD22-55741907395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957F49E-0897-46B4-AE84-D5142358FDF7}"/>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60600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F900D-B8CA-4A4A-A1D2-7D13905BEB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6E1ACC1E-7342-4DAB-A3C9-472C475E888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p>
        </p:txBody>
      </p:sp>
      <p:sp>
        <p:nvSpPr>
          <p:cNvPr id="4" name="Marcador de texto 3">
            <a:extLst>
              <a:ext uri="{FF2B5EF4-FFF2-40B4-BE49-F238E27FC236}">
                <a16:creationId xmlns:a16="http://schemas.microsoft.com/office/drawing/2014/main" id="{B2F751CB-D935-4490-A984-0B3D77F702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2385475-B5B2-4E7A-B95A-E7A8D89A2D3D}"/>
              </a:ext>
            </a:extLst>
          </p:cNvPr>
          <p:cNvSpPr>
            <a:spLocks noGrp="1"/>
          </p:cNvSpPr>
          <p:nvPr>
            <p:ph type="dt" sz="half" idx="10"/>
          </p:nvPr>
        </p:nvSpPr>
        <p:spPr/>
        <p:txBody>
          <a:bodyPr/>
          <a:lstStyle/>
          <a:p>
            <a:fld id="{45ECC915-3964-4B0E-B95E-56CE683397A3}" type="datetimeFigureOut">
              <a:rPr lang="es-MX" smtClean="0"/>
              <a:t>22/05/2022</a:t>
            </a:fld>
            <a:endParaRPr lang="es-MX"/>
          </a:p>
        </p:txBody>
      </p:sp>
      <p:sp>
        <p:nvSpPr>
          <p:cNvPr id="6" name="Marcador de pie de página 5">
            <a:extLst>
              <a:ext uri="{FF2B5EF4-FFF2-40B4-BE49-F238E27FC236}">
                <a16:creationId xmlns:a16="http://schemas.microsoft.com/office/drawing/2014/main" id="{32917727-F914-407E-9E1D-7084F293C3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D156106-E950-4798-BE64-87BB7A630CF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76602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D91E6ED1-F210-400A-B764-F8ED4E3D13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89CC02-2F08-49F5-A063-86F2BDA312E1}"/>
              </a:ext>
            </a:extLst>
          </p:cNvPr>
          <p:cNvSpPr>
            <a:spLocks noGrp="1"/>
          </p:cNvSpPr>
          <p:nvPr>
            <p:ph type="title"/>
          </p:nvPr>
        </p:nvSpPr>
        <p:spPr>
          <a:xfrm>
            <a:off x="838200" y="1821571"/>
            <a:ext cx="10515600" cy="1325563"/>
          </a:xfrm>
          <a:prstGeom prst="rect">
            <a:avLst/>
          </a:prstGeom>
        </p:spPr>
        <p:txBody>
          <a:bodyPr vert="horz" lIns="91440" tIns="45720" rIns="91440" bIns="45720" rtlCol="0" anchor="ctr">
            <a:noAutofit/>
          </a:body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1D7EDC9E-CAD7-483E-8593-9A2B172F4218}"/>
              </a:ext>
            </a:extLst>
          </p:cNvPr>
          <p:cNvSpPr>
            <a:spLocks noGrp="1"/>
          </p:cNvSpPr>
          <p:nvPr>
            <p:ph type="body" idx="1"/>
          </p:nvPr>
        </p:nvSpPr>
        <p:spPr>
          <a:xfrm>
            <a:off x="838200" y="3429000"/>
            <a:ext cx="10515600" cy="1258734"/>
          </a:xfrm>
          <a:prstGeom prst="rect">
            <a:avLst/>
          </a:prstGeom>
        </p:spPr>
        <p:txBody>
          <a:bodyPr vert="horz" lIns="91440" tIns="45720" rIns="91440" bIns="45720" rtlCol="0">
            <a:no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3053D21A-0FDB-4C4D-91C1-1CBDFC61C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CC915-3964-4B0E-B95E-56CE683397A3}" type="datetimeFigureOut">
              <a:rPr lang="es-MX" smtClean="0"/>
              <a:t>22/05/2022</a:t>
            </a:fld>
            <a:endParaRPr lang="es-MX"/>
          </a:p>
        </p:txBody>
      </p:sp>
      <p:sp>
        <p:nvSpPr>
          <p:cNvPr id="5" name="Marcador de pie de página 4">
            <a:extLst>
              <a:ext uri="{FF2B5EF4-FFF2-40B4-BE49-F238E27FC236}">
                <a16:creationId xmlns:a16="http://schemas.microsoft.com/office/drawing/2014/main" id="{D3E0F423-CC68-4A2D-A914-7E0AC4D51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2D58CEE-7359-4E60-B3B4-CC16B7296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46B9A-78B9-4F1B-935F-3AEFF2859F11}" type="slidenum">
              <a:rPr lang="es-MX" smtClean="0"/>
              <a:t>‹Nº›</a:t>
            </a:fld>
            <a:endParaRPr lang="es-MX"/>
          </a:p>
        </p:txBody>
      </p:sp>
    </p:spTree>
    <p:extLst>
      <p:ext uri="{BB962C8B-B14F-4D97-AF65-F5344CB8AC3E}">
        <p14:creationId xmlns:p14="http://schemas.microsoft.com/office/powerpoint/2010/main" val="2925075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5CCF3-EDD9-4BF8-A12D-92B6C6BD71DD}"/>
              </a:ext>
            </a:extLst>
          </p:cNvPr>
          <p:cNvSpPr>
            <a:spLocks noGrp="1"/>
          </p:cNvSpPr>
          <p:nvPr>
            <p:ph type="ctrTitle"/>
          </p:nvPr>
        </p:nvSpPr>
        <p:spPr/>
        <p:txBody>
          <a:bodyPr/>
          <a:lstStyle/>
          <a:p>
            <a:r>
              <a:rPr lang="es-MX" dirty="0"/>
              <a:t>JPA</a:t>
            </a:r>
          </a:p>
        </p:txBody>
      </p:sp>
      <p:sp>
        <p:nvSpPr>
          <p:cNvPr id="3" name="Subtítulo 2">
            <a:extLst>
              <a:ext uri="{FF2B5EF4-FFF2-40B4-BE49-F238E27FC236}">
                <a16:creationId xmlns:a16="http://schemas.microsoft.com/office/drawing/2014/main" id="{D25700EF-1D21-430F-B3A8-B69375CF1221}"/>
              </a:ext>
            </a:extLst>
          </p:cNvPr>
          <p:cNvSpPr>
            <a:spLocks noGrp="1"/>
          </p:cNvSpPr>
          <p:nvPr>
            <p:ph type="subTitle" idx="1"/>
          </p:nvPr>
        </p:nvSpPr>
        <p:spPr/>
        <p:txBody>
          <a:bodyPr/>
          <a:lstStyle/>
          <a:p>
            <a:r>
              <a:rPr lang="es-MX" dirty="0"/>
              <a:t>Pérez Mejía Cesar Alexis</a:t>
            </a:r>
          </a:p>
        </p:txBody>
      </p:sp>
    </p:spTree>
    <p:extLst>
      <p:ext uri="{BB962C8B-B14F-4D97-AF65-F5344CB8AC3E}">
        <p14:creationId xmlns:p14="http://schemas.microsoft.com/office/powerpoint/2010/main" val="80309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297A0-0CF5-4AAB-A7CC-DD9E551041C2}"/>
              </a:ext>
            </a:extLst>
          </p:cNvPr>
          <p:cNvSpPr>
            <a:spLocks noGrp="1"/>
          </p:cNvSpPr>
          <p:nvPr>
            <p:ph type="title"/>
          </p:nvPr>
        </p:nvSpPr>
        <p:spPr>
          <a:xfrm>
            <a:off x="504547" y="326623"/>
            <a:ext cx="11071568" cy="712064"/>
          </a:xfrm>
        </p:spPr>
        <p:txBody>
          <a:bodyPr/>
          <a:lstStyle/>
          <a:p>
            <a:r>
              <a:rPr lang="es-MX" sz="2000" b="1" dirty="0"/>
              <a:t>Clase de configuración y conexión (Remplazando el persitense.XML) con Spring ORM</a:t>
            </a:r>
          </a:p>
        </p:txBody>
      </p:sp>
      <p:sp>
        <p:nvSpPr>
          <p:cNvPr id="4" name="Rectángulo: esquinas redondeadas 3">
            <a:extLst>
              <a:ext uri="{FF2B5EF4-FFF2-40B4-BE49-F238E27FC236}">
                <a16:creationId xmlns:a16="http://schemas.microsoft.com/office/drawing/2014/main" id="{5B4B0079-8714-463E-BDDC-3D6AE2599F7A}"/>
              </a:ext>
            </a:extLst>
          </p:cNvPr>
          <p:cNvSpPr/>
          <p:nvPr/>
        </p:nvSpPr>
        <p:spPr>
          <a:xfrm>
            <a:off x="301851" y="1806568"/>
            <a:ext cx="2565636" cy="71206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DataSources</a:t>
            </a:r>
            <a:r>
              <a:rPr lang="es-MX" sz="1400" dirty="0">
                <a:solidFill>
                  <a:schemeClr val="tx1"/>
                </a:solidFill>
              </a:rPr>
              <a:t>(){</a:t>
            </a:r>
          </a:p>
          <a:p>
            <a:pPr algn="ctr"/>
            <a:r>
              <a:rPr lang="es-MX" sz="1400" dirty="0" err="1">
                <a:solidFill>
                  <a:schemeClr val="tx1"/>
                </a:solidFill>
              </a:rPr>
              <a:t>DriverManagerDataSource</a:t>
            </a:r>
            <a:r>
              <a:rPr lang="es-MX" sz="1400" dirty="0">
                <a:solidFill>
                  <a:schemeClr val="tx1"/>
                </a:solidFill>
              </a:rPr>
              <a:t>}</a:t>
            </a:r>
          </a:p>
        </p:txBody>
      </p:sp>
      <p:sp>
        <p:nvSpPr>
          <p:cNvPr id="5" name="CuadroTexto 4">
            <a:extLst>
              <a:ext uri="{FF2B5EF4-FFF2-40B4-BE49-F238E27FC236}">
                <a16:creationId xmlns:a16="http://schemas.microsoft.com/office/drawing/2014/main" id="{9403547E-113F-408E-BF67-A7E8E620DC7F}"/>
              </a:ext>
            </a:extLst>
          </p:cNvPr>
          <p:cNvSpPr txBox="1"/>
          <p:nvPr/>
        </p:nvSpPr>
        <p:spPr>
          <a:xfrm>
            <a:off x="712186" y="2571865"/>
            <a:ext cx="2155301" cy="338554"/>
          </a:xfrm>
          <a:prstGeom prst="rect">
            <a:avLst/>
          </a:prstGeom>
          <a:noFill/>
        </p:spPr>
        <p:txBody>
          <a:bodyPr wrap="square" rtlCol="0">
            <a:spAutoFit/>
          </a:bodyPr>
          <a:lstStyle/>
          <a:p>
            <a:r>
              <a:rPr lang="es-MX" sz="1600" dirty="0" err="1"/>
              <a:t>Database.properties</a:t>
            </a:r>
            <a:endParaRPr lang="es-MX" sz="1600" dirty="0"/>
          </a:p>
        </p:txBody>
      </p:sp>
      <p:cxnSp>
        <p:nvCxnSpPr>
          <p:cNvPr id="6" name="Conector recto de flecha 5">
            <a:extLst>
              <a:ext uri="{FF2B5EF4-FFF2-40B4-BE49-F238E27FC236}">
                <a16:creationId xmlns:a16="http://schemas.microsoft.com/office/drawing/2014/main" id="{6DDAF9CF-AAA7-4C47-BE01-70C29A4417AA}"/>
              </a:ext>
            </a:extLst>
          </p:cNvPr>
          <p:cNvCxnSpPr>
            <a:cxnSpLocks/>
            <a:stCxn id="4" idx="3"/>
            <a:endCxn id="12" idx="1"/>
          </p:cNvCxnSpPr>
          <p:nvPr/>
        </p:nvCxnSpPr>
        <p:spPr>
          <a:xfrm flipV="1">
            <a:off x="2867487" y="1974149"/>
            <a:ext cx="800470" cy="1884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ángulo: esquinas redondeadas 11">
            <a:extLst>
              <a:ext uri="{FF2B5EF4-FFF2-40B4-BE49-F238E27FC236}">
                <a16:creationId xmlns:a16="http://schemas.microsoft.com/office/drawing/2014/main" id="{AECD6996-AFBF-444E-933C-B00280E216D7}"/>
              </a:ext>
            </a:extLst>
          </p:cNvPr>
          <p:cNvSpPr/>
          <p:nvPr/>
        </p:nvSpPr>
        <p:spPr>
          <a:xfrm>
            <a:off x="3667957" y="1557967"/>
            <a:ext cx="3906791" cy="8323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EntityManagerFactory(){</a:t>
            </a:r>
          </a:p>
          <a:p>
            <a:pPr algn="ctr"/>
            <a:r>
              <a:rPr lang="es-MX" sz="1400" dirty="0">
                <a:solidFill>
                  <a:schemeClr val="tx1"/>
                </a:solidFill>
              </a:rPr>
              <a:t>LocalContainerEntityManagerFactoryBean}</a:t>
            </a:r>
          </a:p>
        </p:txBody>
      </p:sp>
      <p:sp>
        <p:nvSpPr>
          <p:cNvPr id="23" name="Rectángulo: esquinas redondeadas 22">
            <a:extLst>
              <a:ext uri="{FF2B5EF4-FFF2-40B4-BE49-F238E27FC236}">
                <a16:creationId xmlns:a16="http://schemas.microsoft.com/office/drawing/2014/main" id="{5540E137-218B-4D13-AC69-5383A1A7DE5C}"/>
              </a:ext>
            </a:extLst>
          </p:cNvPr>
          <p:cNvSpPr/>
          <p:nvPr/>
        </p:nvSpPr>
        <p:spPr>
          <a:xfrm>
            <a:off x="1243314" y="4105852"/>
            <a:ext cx="2565637"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solidFill>
              </a:rPr>
              <a:t> </a:t>
            </a:r>
            <a:r>
              <a:rPr lang="es-MX" sz="1400" dirty="0" err="1">
                <a:solidFill>
                  <a:schemeClr val="tx1"/>
                </a:solidFill>
              </a:rPr>
              <a:t>public</a:t>
            </a:r>
            <a:r>
              <a:rPr lang="es-MX" sz="1400" dirty="0">
                <a:solidFill>
                  <a:schemeClr val="tx1"/>
                </a:solidFill>
              </a:rPr>
              <a:t> </a:t>
            </a:r>
            <a:r>
              <a:rPr lang="es-MX" sz="1400" dirty="0" err="1">
                <a:solidFill>
                  <a:schemeClr val="tx1"/>
                </a:solidFill>
              </a:rPr>
              <a:t>hibernateProperties</a:t>
            </a:r>
            <a:r>
              <a:rPr lang="es-MX" sz="1400" dirty="0">
                <a:solidFill>
                  <a:schemeClr val="tx1"/>
                </a:solidFill>
              </a:rPr>
              <a:t>(){</a:t>
            </a:r>
          </a:p>
          <a:p>
            <a:pPr algn="ctr"/>
            <a:r>
              <a:rPr lang="es-MX" sz="1400" dirty="0">
                <a:solidFill>
                  <a:schemeClr val="tx1"/>
                </a:solidFill>
              </a:rPr>
              <a:t>Properties}</a:t>
            </a:r>
          </a:p>
        </p:txBody>
      </p:sp>
      <p:cxnSp>
        <p:nvCxnSpPr>
          <p:cNvPr id="24" name="Conector recto de flecha 23">
            <a:extLst>
              <a:ext uri="{FF2B5EF4-FFF2-40B4-BE49-F238E27FC236}">
                <a16:creationId xmlns:a16="http://schemas.microsoft.com/office/drawing/2014/main" id="{1D89F6F0-4F37-468C-A86A-E48829AFE4F7}"/>
              </a:ext>
            </a:extLst>
          </p:cNvPr>
          <p:cNvCxnSpPr>
            <a:cxnSpLocks/>
            <a:stCxn id="23" idx="0"/>
            <a:endCxn id="12" idx="1"/>
          </p:cNvCxnSpPr>
          <p:nvPr/>
        </p:nvCxnSpPr>
        <p:spPr>
          <a:xfrm flipV="1">
            <a:off x="2526133" y="1974149"/>
            <a:ext cx="1141824" cy="21317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EFA07BC0-774C-4080-B97E-F071D34880A0}"/>
              </a:ext>
            </a:extLst>
          </p:cNvPr>
          <p:cNvSpPr txBox="1"/>
          <p:nvPr/>
        </p:nvSpPr>
        <p:spPr>
          <a:xfrm>
            <a:off x="4334459" y="2425091"/>
            <a:ext cx="2573786" cy="523220"/>
          </a:xfrm>
          <a:prstGeom prst="rect">
            <a:avLst/>
          </a:prstGeom>
          <a:noFill/>
        </p:spPr>
        <p:txBody>
          <a:bodyPr wrap="square" rtlCol="0">
            <a:spAutoFit/>
          </a:bodyPr>
          <a:lstStyle/>
          <a:p>
            <a:r>
              <a:rPr lang="es-MX" sz="1200" dirty="0"/>
              <a:t>New </a:t>
            </a:r>
            <a:r>
              <a:rPr lang="es-MX" sz="1200" dirty="0" err="1"/>
              <a:t>HibernateJpaVendorAdapter</a:t>
            </a:r>
            <a:r>
              <a:rPr lang="es-MX" sz="1200" dirty="0"/>
              <a:t>()</a:t>
            </a:r>
          </a:p>
          <a:p>
            <a:r>
              <a:rPr lang="es-MX" sz="1400" dirty="0" err="1"/>
              <a:t>hibernateProperties</a:t>
            </a:r>
            <a:r>
              <a:rPr lang="es-MX" sz="1600" dirty="0"/>
              <a:t>()</a:t>
            </a:r>
          </a:p>
        </p:txBody>
      </p:sp>
      <p:sp>
        <p:nvSpPr>
          <p:cNvPr id="39" name="CuadroTexto 38">
            <a:extLst>
              <a:ext uri="{FF2B5EF4-FFF2-40B4-BE49-F238E27FC236}">
                <a16:creationId xmlns:a16="http://schemas.microsoft.com/office/drawing/2014/main" id="{91BDF0AD-B599-4C7E-A6E6-7B303C79736F}"/>
              </a:ext>
            </a:extLst>
          </p:cNvPr>
          <p:cNvSpPr txBox="1"/>
          <p:nvPr/>
        </p:nvSpPr>
        <p:spPr>
          <a:xfrm>
            <a:off x="1512656" y="4835694"/>
            <a:ext cx="2155301" cy="338554"/>
          </a:xfrm>
          <a:prstGeom prst="rect">
            <a:avLst/>
          </a:prstGeom>
          <a:noFill/>
        </p:spPr>
        <p:txBody>
          <a:bodyPr wrap="square" rtlCol="0">
            <a:spAutoFit/>
          </a:bodyPr>
          <a:lstStyle/>
          <a:p>
            <a:r>
              <a:rPr lang="es-MX" sz="1600" dirty="0" err="1"/>
              <a:t>Database.properties</a:t>
            </a:r>
            <a:endParaRPr lang="es-MX" sz="1600" dirty="0"/>
          </a:p>
        </p:txBody>
      </p:sp>
      <p:sp>
        <p:nvSpPr>
          <p:cNvPr id="40" name="Rectángulo: esquinas redondeadas 39">
            <a:extLst>
              <a:ext uri="{FF2B5EF4-FFF2-40B4-BE49-F238E27FC236}">
                <a16:creationId xmlns:a16="http://schemas.microsoft.com/office/drawing/2014/main" id="{7EB80338-B593-445B-B4AB-84F241E38251}"/>
              </a:ext>
            </a:extLst>
          </p:cNvPr>
          <p:cNvSpPr/>
          <p:nvPr/>
        </p:nvSpPr>
        <p:spPr>
          <a:xfrm>
            <a:off x="8730664" y="2727804"/>
            <a:ext cx="2943472" cy="63620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JpaTransactionManager</a:t>
            </a:r>
            <a:r>
              <a:rPr lang="es-MX" sz="1400" dirty="0">
                <a:solidFill>
                  <a:schemeClr val="tx1"/>
                </a:solidFill>
              </a:rPr>
              <a:t> (){</a:t>
            </a:r>
          </a:p>
          <a:p>
            <a:pPr algn="ctr"/>
            <a:r>
              <a:rPr lang="es-MX" sz="1400" dirty="0" err="1">
                <a:solidFill>
                  <a:schemeClr val="tx1"/>
                </a:solidFill>
              </a:rPr>
              <a:t>JpaTransactionManager</a:t>
            </a:r>
            <a:r>
              <a:rPr lang="es-MX" sz="1400" dirty="0">
                <a:solidFill>
                  <a:schemeClr val="tx1"/>
                </a:solidFill>
              </a:rPr>
              <a:t>}</a:t>
            </a:r>
          </a:p>
        </p:txBody>
      </p:sp>
      <p:sp>
        <p:nvSpPr>
          <p:cNvPr id="44" name="CuadroTexto 43">
            <a:extLst>
              <a:ext uri="{FF2B5EF4-FFF2-40B4-BE49-F238E27FC236}">
                <a16:creationId xmlns:a16="http://schemas.microsoft.com/office/drawing/2014/main" id="{36A4F9E5-D9FF-4AA4-8253-B0796594A1D2}"/>
              </a:ext>
            </a:extLst>
          </p:cNvPr>
          <p:cNvSpPr txBox="1"/>
          <p:nvPr/>
        </p:nvSpPr>
        <p:spPr>
          <a:xfrm>
            <a:off x="8457613" y="1727487"/>
            <a:ext cx="3370889" cy="523220"/>
          </a:xfrm>
          <a:prstGeom prst="rect">
            <a:avLst/>
          </a:prstGeom>
          <a:noFill/>
        </p:spPr>
        <p:txBody>
          <a:bodyPr wrap="square" rtlCol="0">
            <a:spAutoFit/>
          </a:bodyPr>
          <a:lstStyle/>
          <a:p>
            <a:r>
              <a:rPr lang="es-MX" sz="1400" b="1" dirty="0"/>
              <a:t>Método opcional si quiere trabajar con etiquetas @Transactional</a:t>
            </a:r>
          </a:p>
        </p:txBody>
      </p:sp>
      <p:sp>
        <p:nvSpPr>
          <p:cNvPr id="45" name="CuadroTexto 44">
            <a:extLst>
              <a:ext uri="{FF2B5EF4-FFF2-40B4-BE49-F238E27FC236}">
                <a16:creationId xmlns:a16="http://schemas.microsoft.com/office/drawing/2014/main" id="{6AABDF9F-40C2-498F-99EF-D3EDAE27CDE3}"/>
              </a:ext>
            </a:extLst>
          </p:cNvPr>
          <p:cNvSpPr txBox="1"/>
          <p:nvPr/>
        </p:nvSpPr>
        <p:spPr>
          <a:xfrm>
            <a:off x="8375218" y="4081641"/>
            <a:ext cx="3535680" cy="923330"/>
          </a:xfrm>
          <a:prstGeom prst="rect">
            <a:avLst/>
          </a:prstGeom>
          <a:noFill/>
        </p:spPr>
        <p:txBody>
          <a:bodyPr wrap="square" rtlCol="0">
            <a:spAutoFit/>
          </a:bodyPr>
          <a:lstStyle/>
          <a:p>
            <a:pPr marL="171450" indent="-171450">
              <a:buFont typeface="Arial" panose="020B0604020202020204" pitchFamily="34" charset="0"/>
              <a:buChar char="•"/>
            </a:pPr>
            <a:r>
              <a:rPr lang="es-MX" sz="1200" dirty="0"/>
              <a:t>Además de añadir etiqueta </a:t>
            </a:r>
            <a:r>
              <a:rPr lang="es-MX" sz="1200" dirty="0">
                <a:solidFill>
                  <a:srgbClr val="3F7F5F"/>
                </a:solidFill>
                <a:highlight>
                  <a:srgbClr val="E8F2FE"/>
                </a:highlight>
                <a:latin typeface="Consolas" panose="020B0609020204030204" pitchFamily="49" charset="0"/>
              </a:rPr>
              <a:t>@EnableTransactionManagement </a:t>
            </a:r>
            <a:r>
              <a:rPr lang="es-MX" sz="1200" dirty="0"/>
              <a:t>en el archivo o </a:t>
            </a:r>
            <a:r>
              <a:rPr lang="es-MX" sz="1200" dirty="0" err="1"/>
              <a:t>class</a:t>
            </a:r>
            <a:r>
              <a:rPr lang="es-MX" sz="1200" dirty="0"/>
              <a:t> de configuración y sobre los métodos un </a:t>
            </a:r>
            <a:r>
              <a:rPr lang="es-MX" sz="1200" dirty="0">
                <a:solidFill>
                  <a:srgbClr val="3F7F5F"/>
                </a:solidFill>
                <a:highlight>
                  <a:srgbClr val="E8F2FE"/>
                </a:highlight>
                <a:latin typeface="Consolas" panose="020B0609020204030204" pitchFamily="49" charset="0"/>
              </a:rPr>
              <a:t>@Transactional</a:t>
            </a:r>
            <a:r>
              <a:rPr lang="es-MX" sz="1200" dirty="0"/>
              <a:t> de su DAO</a:t>
            </a:r>
            <a:r>
              <a:rPr lang="es-MX" dirty="0"/>
              <a:t>.</a:t>
            </a:r>
            <a:endParaRPr lang="es-MX" sz="1600" dirty="0"/>
          </a:p>
        </p:txBody>
      </p:sp>
      <p:sp>
        <p:nvSpPr>
          <p:cNvPr id="46" name="Rectángulo: esquinas redondeadas 45">
            <a:extLst>
              <a:ext uri="{FF2B5EF4-FFF2-40B4-BE49-F238E27FC236}">
                <a16:creationId xmlns:a16="http://schemas.microsoft.com/office/drawing/2014/main" id="{41E2D889-40DB-4E64-A90F-A00504A36B00}"/>
              </a:ext>
            </a:extLst>
          </p:cNvPr>
          <p:cNvSpPr/>
          <p:nvPr/>
        </p:nvSpPr>
        <p:spPr>
          <a:xfrm>
            <a:off x="8093490" y="1038687"/>
            <a:ext cx="3934343" cy="54404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7" name="Conector recto de flecha 46">
            <a:extLst>
              <a:ext uri="{FF2B5EF4-FFF2-40B4-BE49-F238E27FC236}">
                <a16:creationId xmlns:a16="http://schemas.microsoft.com/office/drawing/2014/main" id="{912EECB7-D2D8-4C99-A664-A3519D28663C}"/>
              </a:ext>
            </a:extLst>
          </p:cNvPr>
          <p:cNvCxnSpPr>
            <a:cxnSpLocks/>
            <a:stCxn id="12" idx="3"/>
            <a:endCxn id="40" idx="1"/>
          </p:cNvCxnSpPr>
          <p:nvPr/>
        </p:nvCxnSpPr>
        <p:spPr>
          <a:xfrm>
            <a:off x="7574748" y="1974149"/>
            <a:ext cx="1155916" cy="10717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3795E407-7A1E-49E1-99C3-46CD9284B4CD}"/>
              </a:ext>
            </a:extLst>
          </p:cNvPr>
          <p:cNvSpPr txBox="1"/>
          <p:nvPr/>
        </p:nvSpPr>
        <p:spPr>
          <a:xfrm>
            <a:off x="8856165" y="3390440"/>
            <a:ext cx="2573786" cy="338554"/>
          </a:xfrm>
          <a:prstGeom prst="rect">
            <a:avLst/>
          </a:prstGeom>
          <a:noFill/>
        </p:spPr>
        <p:txBody>
          <a:bodyPr wrap="square" rtlCol="0">
            <a:spAutoFit/>
          </a:bodyPr>
          <a:lstStyle/>
          <a:p>
            <a:r>
              <a:rPr lang="es-MX" sz="1600" dirty="0"/>
              <a:t>EntityMaganerFactory()</a:t>
            </a:r>
            <a:endParaRPr lang="es-MX" sz="2000" dirty="0"/>
          </a:p>
        </p:txBody>
      </p:sp>
    </p:spTree>
    <p:extLst>
      <p:ext uri="{BB962C8B-B14F-4D97-AF65-F5344CB8AC3E}">
        <p14:creationId xmlns:p14="http://schemas.microsoft.com/office/powerpoint/2010/main" val="390034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372FE-ED95-4EE2-B9E9-D708F4D7B2F2}"/>
              </a:ext>
            </a:extLst>
          </p:cNvPr>
          <p:cNvSpPr>
            <a:spLocks noGrp="1"/>
          </p:cNvSpPr>
          <p:nvPr>
            <p:ph type="title"/>
          </p:nvPr>
        </p:nvSpPr>
        <p:spPr>
          <a:xfrm>
            <a:off x="838200" y="242702"/>
            <a:ext cx="10515600" cy="712064"/>
          </a:xfrm>
        </p:spPr>
        <p:txBody>
          <a:bodyPr/>
          <a:lstStyle/>
          <a:p>
            <a:r>
              <a:rPr lang="es-MX" b="1" dirty="0"/>
              <a:t>Crear una entidad</a:t>
            </a:r>
          </a:p>
        </p:txBody>
      </p:sp>
      <p:sp>
        <p:nvSpPr>
          <p:cNvPr id="3" name="Marcador de contenido 2">
            <a:extLst>
              <a:ext uri="{FF2B5EF4-FFF2-40B4-BE49-F238E27FC236}">
                <a16:creationId xmlns:a16="http://schemas.microsoft.com/office/drawing/2014/main" id="{521D4893-22BA-4ABD-9469-326EF24CBC1A}"/>
              </a:ext>
            </a:extLst>
          </p:cNvPr>
          <p:cNvSpPr>
            <a:spLocks noGrp="1"/>
          </p:cNvSpPr>
          <p:nvPr>
            <p:ph idx="1"/>
          </p:nvPr>
        </p:nvSpPr>
        <p:spPr>
          <a:xfrm>
            <a:off x="838200" y="954766"/>
            <a:ext cx="10515600" cy="5304500"/>
          </a:xfrm>
        </p:spPr>
        <p:txBody>
          <a:bodyPr/>
          <a:lstStyle/>
          <a:p>
            <a:r>
              <a:rPr lang="es-MX" dirty="0"/>
              <a:t>Tenemos la siguiente relación de entidades. Donde tenemos relaciones de 1:1, 1:N y N:M</a:t>
            </a:r>
          </a:p>
        </p:txBody>
      </p:sp>
      <p:pic>
        <p:nvPicPr>
          <p:cNvPr id="20" name="Imagen 19">
            <a:extLst>
              <a:ext uri="{FF2B5EF4-FFF2-40B4-BE49-F238E27FC236}">
                <a16:creationId xmlns:a16="http://schemas.microsoft.com/office/drawing/2014/main" id="{1AC6D73C-2593-43F0-9909-4BCB05E43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494" y="1424716"/>
            <a:ext cx="7941011" cy="5311364"/>
          </a:xfrm>
          <a:prstGeom prst="rect">
            <a:avLst/>
          </a:prstGeom>
        </p:spPr>
      </p:pic>
    </p:spTree>
    <p:extLst>
      <p:ext uri="{BB962C8B-B14F-4D97-AF65-F5344CB8AC3E}">
        <p14:creationId xmlns:p14="http://schemas.microsoft.com/office/powerpoint/2010/main" val="3641534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B8B4F-3A5C-4F1C-BD70-4A404317BA19}"/>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D150101F-AE06-4FD5-A026-E251EE9DC7B0}"/>
              </a:ext>
            </a:extLst>
          </p:cNvPr>
          <p:cNvSpPr>
            <a:spLocks noGrp="1"/>
          </p:cNvSpPr>
          <p:nvPr>
            <p:ph idx="1"/>
          </p:nvPr>
        </p:nvSpPr>
        <p:spPr/>
        <p:txBody>
          <a:bodyPr/>
          <a:lstStyle/>
          <a:p>
            <a:endParaRPr lang="es-MX" dirty="0"/>
          </a:p>
        </p:txBody>
      </p:sp>
    </p:spTree>
    <p:extLst>
      <p:ext uri="{BB962C8B-B14F-4D97-AF65-F5344CB8AC3E}">
        <p14:creationId xmlns:p14="http://schemas.microsoft.com/office/powerpoint/2010/main" val="409662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FD1ED-E435-4EBE-B763-574CC4F17F95}"/>
              </a:ext>
            </a:extLst>
          </p:cNvPr>
          <p:cNvSpPr>
            <a:spLocks noGrp="1"/>
          </p:cNvSpPr>
          <p:nvPr>
            <p:ph type="title"/>
          </p:nvPr>
        </p:nvSpPr>
        <p:spPr/>
        <p:txBody>
          <a:bodyPr/>
          <a:lstStyle/>
          <a:p>
            <a:r>
              <a:rPr lang="es-MX" b="1" dirty="0"/>
              <a:t>Introducción</a:t>
            </a:r>
          </a:p>
        </p:txBody>
      </p:sp>
      <p:sp>
        <p:nvSpPr>
          <p:cNvPr id="3" name="Marcador de contenido 2">
            <a:extLst>
              <a:ext uri="{FF2B5EF4-FFF2-40B4-BE49-F238E27FC236}">
                <a16:creationId xmlns:a16="http://schemas.microsoft.com/office/drawing/2014/main" id="{E74CE334-0B1F-4924-A881-77A2FA08F847}"/>
              </a:ext>
            </a:extLst>
          </p:cNvPr>
          <p:cNvSpPr>
            <a:spLocks noGrp="1"/>
          </p:cNvSpPr>
          <p:nvPr>
            <p:ph idx="1"/>
          </p:nvPr>
        </p:nvSpPr>
        <p:spPr>
          <a:xfrm>
            <a:off x="838200" y="1536569"/>
            <a:ext cx="10515600" cy="3704734"/>
          </a:xfrm>
        </p:spPr>
        <p:txBody>
          <a:bodyPr/>
          <a:lstStyle/>
          <a:p>
            <a:pPr algn="just"/>
            <a:r>
              <a:rPr lang="es-MX" dirty="0"/>
              <a:t>Las aplicaciones empresariales recopilan, procesan, transforman grandes cantidades de información. Las tecnologías disponibles para la gestión de bases de datos siguen dedicándose a tratar el enfoque de transportar y de almacenar datos de manera eficiente. </a:t>
            </a:r>
          </a:p>
          <a:p>
            <a:pPr algn="just"/>
            <a:r>
              <a:rPr lang="es-MX" dirty="0"/>
              <a:t>Los desarrolladores Java escriben muchas líneas de código para convertir filas y columnas en objetos y esto es algo que todos los lenguajes de programación han sido afectados, al mover datos de un lado a otro entre un sistema de bases de datos y el modelo de objetos. </a:t>
            </a:r>
          </a:p>
          <a:p>
            <a:pPr algn="just"/>
            <a:r>
              <a:rPr lang="es-MX" dirty="0"/>
              <a:t>La API de persistencia JPA cierra la brecha entre los modelos de dominios orientados a objetos y los sistemas de bases de datos relacionales. </a:t>
            </a:r>
          </a:p>
        </p:txBody>
      </p:sp>
    </p:spTree>
    <p:extLst>
      <p:ext uri="{BB962C8B-B14F-4D97-AF65-F5344CB8AC3E}">
        <p14:creationId xmlns:p14="http://schemas.microsoft.com/office/powerpoint/2010/main" val="258930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77982-01BE-4B35-AA72-9EEB4E8EB774}"/>
              </a:ext>
            </a:extLst>
          </p:cNvPr>
          <p:cNvSpPr>
            <a:spLocks noGrp="1"/>
          </p:cNvSpPr>
          <p:nvPr>
            <p:ph type="title"/>
          </p:nvPr>
        </p:nvSpPr>
        <p:spPr/>
        <p:txBody>
          <a:bodyPr/>
          <a:lstStyle/>
          <a:p>
            <a:r>
              <a:rPr lang="es-MX" b="1" dirty="0"/>
              <a:t>¿Qué es JPA?</a:t>
            </a:r>
          </a:p>
        </p:txBody>
      </p:sp>
      <p:sp>
        <p:nvSpPr>
          <p:cNvPr id="3" name="Marcador de contenido 2">
            <a:extLst>
              <a:ext uri="{FF2B5EF4-FFF2-40B4-BE49-F238E27FC236}">
                <a16:creationId xmlns:a16="http://schemas.microsoft.com/office/drawing/2014/main" id="{F40053B1-D69B-4469-88A0-A5D769440B82}"/>
              </a:ext>
            </a:extLst>
          </p:cNvPr>
          <p:cNvSpPr>
            <a:spLocks noGrp="1"/>
          </p:cNvSpPr>
          <p:nvPr>
            <p:ph idx="1"/>
          </p:nvPr>
        </p:nvSpPr>
        <p:spPr>
          <a:xfrm>
            <a:off x="838200" y="2371314"/>
            <a:ext cx="10515600" cy="2300008"/>
          </a:xfrm>
        </p:spPr>
        <p:txBody>
          <a:bodyPr/>
          <a:lstStyle/>
          <a:p>
            <a:pPr marL="0" indent="0" algn="just">
              <a:buNone/>
            </a:pPr>
            <a:r>
              <a:rPr lang="es-MX" dirty="0"/>
              <a:t>Java Persistence API es una </a:t>
            </a:r>
            <a:r>
              <a:rPr lang="es-MX" b="1" dirty="0"/>
              <a:t>especificación </a:t>
            </a:r>
            <a:r>
              <a:rPr lang="es-MX" dirty="0"/>
              <a:t> que ocupa la persistencia (mecanismo por el cual los objetos Java persisten con la base de datos relacional). </a:t>
            </a:r>
          </a:p>
          <a:p>
            <a:pPr marL="0" indent="0" algn="just">
              <a:buNone/>
            </a:pPr>
            <a:r>
              <a:rPr lang="es-MX" dirty="0"/>
              <a:t>Al ser una especificación JPA no realiza operaciones por si mismo, requiere una implementación </a:t>
            </a:r>
            <a:r>
              <a:rPr lang="es-MX" b="1" dirty="0"/>
              <a:t>ORM</a:t>
            </a:r>
            <a:r>
              <a:rPr lang="es-MX" dirty="0"/>
              <a:t> como </a:t>
            </a:r>
            <a:r>
              <a:rPr lang="es-MX" i="1" dirty="0"/>
              <a:t>Hibernate, </a:t>
            </a:r>
            <a:r>
              <a:rPr lang="es-MX" i="1" dirty="0" err="1"/>
              <a:t>TopLink</a:t>
            </a:r>
            <a:r>
              <a:rPr lang="es-MX" i="1" dirty="0"/>
              <a:t>, </a:t>
            </a:r>
            <a:r>
              <a:rPr lang="es-MX" i="1" dirty="0" err="1"/>
              <a:t>etc</a:t>
            </a:r>
            <a:r>
              <a:rPr lang="es-MX" i="1" dirty="0"/>
              <a:t>, </a:t>
            </a:r>
            <a:r>
              <a:rPr lang="es-MX" dirty="0"/>
              <a:t>esto para implementar las especificaciones JPA para la persistencia de datos.</a:t>
            </a:r>
          </a:p>
          <a:p>
            <a:pPr marL="0" indent="0">
              <a:buNone/>
            </a:pPr>
            <a:endParaRPr lang="es-MX" dirty="0"/>
          </a:p>
        </p:txBody>
      </p:sp>
    </p:spTree>
    <p:extLst>
      <p:ext uri="{BB962C8B-B14F-4D97-AF65-F5344CB8AC3E}">
        <p14:creationId xmlns:p14="http://schemas.microsoft.com/office/powerpoint/2010/main" val="347704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554E3-1959-446C-9219-3248402B2357}"/>
              </a:ext>
            </a:extLst>
          </p:cNvPr>
          <p:cNvSpPr>
            <a:spLocks noGrp="1"/>
          </p:cNvSpPr>
          <p:nvPr>
            <p:ph type="title"/>
          </p:nvPr>
        </p:nvSpPr>
        <p:spPr/>
        <p:txBody>
          <a:bodyPr/>
          <a:lstStyle/>
          <a:p>
            <a:r>
              <a:rPr lang="es-MX" b="1" dirty="0"/>
              <a:t>¿Qué es un ORM?</a:t>
            </a:r>
          </a:p>
        </p:txBody>
      </p:sp>
      <p:sp>
        <p:nvSpPr>
          <p:cNvPr id="3" name="Marcador de contenido 2">
            <a:extLst>
              <a:ext uri="{FF2B5EF4-FFF2-40B4-BE49-F238E27FC236}">
                <a16:creationId xmlns:a16="http://schemas.microsoft.com/office/drawing/2014/main" id="{1EA023C8-E6BE-4A4B-B080-3BC91BD7686E}"/>
              </a:ext>
            </a:extLst>
          </p:cNvPr>
          <p:cNvSpPr>
            <a:spLocks noGrp="1"/>
          </p:cNvSpPr>
          <p:nvPr>
            <p:ph idx="1"/>
          </p:nvPr>
        </p:nvSpPr>
        <p:spPr/>
        <p:txBody>
          <a:bodyPr/>
          <a:lstStyle/>
          <a:p>
            <a:pPr marL="0" indent="0" algn="just">
              <a:buNone/>
            </a:pPr>
            <a:r>
              <a:rPr lang="es-MX" dirty="0"/>
              <a:t>Un Object Relational Mapping consta de la técnica de cerrar la brecha entre el modelo de objetos y el modelo relacional, conociendo como mapeo relacional de objetos (ORM). </a:t>
            </a:r>
          </a:p>
          <a:p>
            <a:pPr marL="0" indent="0" algn="just">
              <a:buNone/>
            </a:pPr>
            <a:r>
              <a:rPr lang="es-MX" dirty="0"/>
              <a:t>Este termino proviene de la idea de mapear los conceptos de un modelo a otro, con el objetivo de introducir un mediador para la gestión de la transformación automática de un modelo relacional a un modelo relacional de objetos. </a:t>
            </a:r>
          </a:p>
          <a:p>
            <a:pPr algn="just"/>
            <a:r>
              <a:rPr lang="es-MX" dirty="0"/>
              <a:t>Existen distintos </a:t>
            </a:r>
            <a:r>
              <a:rPr lang="es-MX" b="1" dirty="0"/>
              <a:t>JAVA ORM Frameworks</a:t>
            </a:r>
          </a:p>
          <a:p>
            <a:pPr lvl="1" algn="just">
              <a:buFont typeface="Wingdings" panose="05000000000000000000" pitchFamily="2" charset="2"/>
              <a:buChar char="q"/>
            </a:pPr>
            <a:r>
              <a:rPr lang="es-MX" dirty="0"/>
              <a:t>Java Data </a:t>
            </a:r>
            <a:r>
              <a:rPr lang="es-MX" dirty="0" err="1"/>
              <a:t>Objects</a:t>
            </a:r>
            <a:endParaRPr lang="es-MX" dirty="0"/>
          </a:p>
          <a:p>
            <a:pPr lvl="1" algn="just">
              <a:buFont typeface="Wingdings" panose="05000000000000000000" pitchFamily="2" charset="2"/>
              <a:buChar char="q"/>
            </a:pPr>
            <a:r>
              <a:rPr lang="es-MX" dirty="0"/>
              <a:t>Castor</a:t>
            </a:r>
          </a:p>
          <a:p>
            <a:pPr lvl="1" algn="just">
              <a:buFont typeface="Wingdings" panose="05000000000000000000" pitchFamily="2" charset="2"/>
              <a:buChar char="q"/>
            </a:pPr>
            <a:r>
              <a:rPr lang="es-MX" dirty="0" err="1"/>
              <a:t>TopLink</a:t>
            </a:r>
            <a:endParaRPr lang="es-MX" dirty="0"/>
          </a:p>
          <a:p>
            <a:pPr lvl="1" algn="just">
              <a:buFont typeface="Wingdings" panose="05000000000000000000" pitchFamily="2" charset="2"/>
              <a:buChar char="q"/>
            </a:pPr>
            <a:r>
              <a:rPr lang="es-MX" dirty="0"/>
              <a:t>Hibernate</a:t>
            </a:r>
          </a:p>
          <a:p>
            <a:pPr lvl="1" algn="just">
              <a:buFont typeface="Wingdings" panose="05000000000000000000" pitchFamily="2" charset="2"/>
              <a:buChar char="q"/>
            </a:pPr>
            <a:r>
              <a:rPr lang="es-MX" dirty="0" err="1"/>
              <a:t>SpringDAO</a:t>
            </a:r>
            <a:endParaRPr lang="es-MX" dirty="0"/>
          </a:p>
          <a:p>
            <a:pPr algn="just"/>
            <a:endParaRPr lang="es-MX" dirty="0"/>
          </a:p>
        </p:txBody>
      </p:sp>
    </p:spTree>
    <p:extLst>
      <p:ext uri="{BB962C8B-B14F-4D97-AF65-F5344CB8AC3E}">
        <p14:creationId xmlns:p14="http://schemas.microsoft.com/office/powerpoint/2010/main" val="165984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13246-5E87-4D80-8850-6CF23D47990B}"/>
              </a:ext>
            </a:extLst>
          </p:cNvPr>
          <p:cNvSpPr>
            <a:spLocks noGrp="1"/>
          </p:cNvSpPr>
          <p:nvPr>
            <p:ph type="title"/>
          </p:nvPr>
        </p:nvSpPr>
        <p:spPr/>
        <p:txBody>
          <a:bodyPr/>
          <a:lstStyle/>
          <a:p>
            <a:r>
              <a:rPr lang="es-MX" b="1" dirty="0"/>
              <a:t>Relaciones</a:t>
            </a:r>
          </a:p>
        </p:txBody>
      </p:sp>
      <p:sp>
        <p:nvSpPr>
          <p:cNvPr id="3" name="Marcador de contenido 2">
            <a:extLst>
              <a:ext uri="{FF2B5EF4-FFF2-40B4-BE49-F238E27FC236}">
                <a16:creationId xmlns:a16="http://schemas.microsoft.com/office/drawing/2014/main" id="{135AEDB7-4862-40A1-8A4B-C80C52BEDA94}"/>
              </a:ext>
            </a:extLst>
          </p:cNvPr>
          <p:cNvSpPr>
            <a:spLocks noGrp="1"/>
          </p:cNvSpPr>
          <p:nvPr>
            <p:ph idx="1"/>
          </p:nvPr>
        </p:nvSpPr>
        <p:spPr>
          <a:xfrm>
            <a:off x="838199" y="1304996"/>
            <a:ext cx="10515600" cy="712064"/>
          </a:xfrm>
        </p:spPr>
        <p:txBody>
          <a:bodyPr/>
          <a:lstStyle/>
          <a:p>
            <a:pPr algn="just"/>
            <a:r>
              <a:rPr lang="es-MX" dirty="0"/>
              <a:t>En las bases de datos las relaciones rara vez existen de forma aislada, al igual que en los objetos las clases de dominio depende y se asocian con otras clases de dominio. Por ejemplo. </a:t>
            </a:r>
          </a:p>
        </p:txBody>
      </p:sp>
      <p:pic>
        <p:nvPicPr>
          <p:cNvPr id="5" name="Imagen 4">
            <a:extLst>
              <a:ext uri="{FF2B5EF4-FFF2-40B4-BE49-F238E27FC236}">
                <a16:creationId xmlns:a16="http://schemas.microsoft.com/office/drawing/2014/main" id="{9953FCA6-906A-469F-8BE1-5584EC61453D}"/>
              </a:ext>
            </a:extLst>
          </p:cNvPr>
          <p:cNvPicPr>
            <a:picLocks noChangeAspect="1"/>
          </p:cNvPicPr>
          <p:nvPr/>
        </p:nvPicPr>
        <p:blipFill>
          <a:blip r:embed="rId2"/>
          <a:stretch>
            <a:fillRect/>
          </a:stretch>
        </p:blipFill>
        <p:spPr>
          <a:xfrm>
            <a:off x="5300662" y="1971675"/>
            <a:ext cx="1590675" cy="1457325"/>
          </a:xfrm>
          <a:prstGeom prst="rect">
            <a:avLst/>
          </a:prstGeom>
        </p:spPr>
      </p:pic>
      <p:sp>
        <p:nvSpPr>
          <p:cNvPr id="6" name="Marcador de contenido 2">
            <a:extLst>
              <a:ext uri="{FF2B5EF4-FFF2-40B4-BE49-F238E27FC236}">
                <a16:creationId xmlns:a16="http://schemas.microsoft.com/office/drawing/2014/main" id="{B1DC7FB6-B77F-4508-BB79-EA44EF8A68F9}"/>
              </a:ext>
            </a:extLst>
          </p:cNvPr>
          <p:cNvSpPr txBox="1">
            <a:spLocks/>
          </p:cNvSpPr>
          <p:nvPr/>
        </p:nvSpPr>
        <p:spPr>
          <a:xfrm>
            <a:off x="838199" y="3429000"/>
            <a:ext cx="10515600" cy="10359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En la clase “</a:t>
            </a:r>
            <a:r>
              <a:rPr lang="es-MX" dirty="0" err="1"/>
              <a:t>Employee</a:t>
            </a:r>
            <a:r>
              <a:rPr lang="es-MX" dirty="0"/>
              <a:t>” hay muchos dominios de conceptos que pueden asociarse a un empleado, como saber si un empleado es de tiempo completo o por tiempo parcial, aplicaríamos herencia para poder asignar estos atributos.</a:t>
            </a:r>
          </a:p>
        </p:txBody>
      </p:sp>
      <p:pic>
        <p:nvPicPr>
          <p:cNvPr id="10" name="Imagen 9">
            <a:extLst>
              <a:ext uri="{FF2B5EF4-FFF2-40B4-BE49-F238E27FC236}">
                <a16:creationId xmlns:a16="http://schemas.microsoft.com/office/drawing/2014/main" id="{CD466B63-552E-4878-879F-3A3EF6BD7BD4}"/>
              </a:ext>
            </a:extLst>
          </p:cNvPr>
          <p:cNvPicPr>
            <a:picLocks noChangeAspect="1"/>
          </p:cNvPicPr>
          <p:nvPr/>
        </p:nvPicPr>
        <p:blipFill>
          <a:blip r:embed="rId3"/>
          <a:stretch>
            <a:fillRect/>
          </a:stretch>
        </p:blipFill>
        <p:spPr>
          <a:xfrm>
            <a:off x="4200524" y="4464996"/>
            <a:ext cx="3790950" cy="2247900"/>
          </a:xfrm>
          <a:prstGeom prst="rect">
            <a:avLst/>
          </a:prstGeom>
        </p:spPr>
      </p:pic>
    </p:spTree>
    <p:extLst>
      <p:ext uri="{BB962C8B-B14F-4D97-AF65-F5344CB8AC3E}">
        <p14:creationId xmlns:p14="http://schemas.microsoft.com/office/powerpoint/2010/main" val="362905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D0AC5A-CC04-406D-9CA5-D645096E026B}"/>
              </a:ext>
            </a:extLst>
          </p:cNvPr>
          <p:cNvSpPr>
            <a:spLocks noGrp="1"/>
          </p:cNvSpPr>
          <p:nvPr>
            <p:ph idx="1"/>
          </p:nvPr>
        </p:nvSpPr>
        <p:spPr>
          <a:xfrm>
            <a:off x="838200" y="351600"/>
            <a:ext cx="10515600" cy="1475339"/>
          </a:xfrm>
        </p:spPr>
        <p:txBody>
          <a:bodyPr/>
          <a:lstStyle/>
          <a:p>
            <a:pPr marL="0" indent="0" algn="just">
              <a:buNone/>
            </a:pPr>
            <a:r>
              <a:rPr lang="es-MX" dirty="0"/>
              <a:t>Pero esto es visto a través de un modelo relacional de objetos, si lo representamos al modelo relacional,  notamos que es un problema porque la herencia no esta representada en el modelo relacional. </a:t>
            </a:r>
          </a:p>
          <a:p>
            <a:r>
              <a:rPr lang="es-MX" b="1" dirty="0"/>
              <a:t>Por lo que consideramos las siguientes representaciones en el modelo relacional.</a:t>
            </a:r>
          </a:p>
        </p:txBody>
      </p:sp>
      <p:pic>
        <p:nvPicPr>
          <p:cNvPr id="5" name="Imagen 4">
            <a:extLst>
              <a:ext uri="{FF2B5EF4-FFF2-40B4-BE49-F238E27FC236}">
                <a16:creationId xmlns:a16="http://schemas.microsoft.com/office/drawing/2014/main" id="{C26E1D3F-AEA6-44A1-A768-03BBB61F1017}"/>
              </a:ext>
            </a:extLst>
          </p:cNvPr>
          <p:cNvPicPr>
            <a:picLocks noChangeAspect="1"/>
          </p:cNvPicPr>
          <p:nvPr/>
        </p:nvPicPr>
        <p:blipFill>
          <a:blip r:embed="rId2"/>
          <a:stretch>
            <a:fillRect/>
          </a:stretch>
        </p:blipFill>
        <p:spPr>
          <a:xfrm>
            <a:off x="550594" y="1829296"/>
            <a:ext cx="3575511" cy="1599801"/>
          </a:xfrm>
          <a:prstGeom prst="rect">
            <a:avLst/>
          </a:prstGeom>
          <a:ln>
            <a:solidFill>
              <a:schemeClr val="accent1"/>
            </a:solidFill>
          </a:ln>
        </p:spPr>
      </p:pic>
      <p:pic>
        <p:nvPicPr>
          <p:cNvPr id="7" name="Imagen 6">
            <a:extLst>
              <a:ext uri="{FF2B5EF4-FFF2-40B4-BE49-F238E27FC236}">
                <a16:creationId xmlns:a16="http://schemas.microsoft.com/office/drawing/2014/main" id="{1AD429F5-839C-4C73-B78B-9312D38883B7}"/>
              </a:ext>
            </a:extLst>
          </p:cNvPr>
          <p:cNvPicPr>
            <a:picLocks noChangeAspect="1"/>
          </p:cNvPicPr>
          <p:nvPr/>
        </p:nvPicPr>
        <p:blipFill>
          <a:blip r:embed="rId3"/>
          <a:stretch>
            <a:fillRect/>
          </a:stretch>
        </p:blipFill>
        <p:spPr>
          <a:xfrm>
            <a:off x="4710100" y="1687691"/>
            <a:ext cx="1486954" cy="1741406"/>
          </a:xfrm>
          <a:prstGeom prst="rect">
            <a:avLst/>
          </a:prstGeom>
          <a:ln>
            <a:solidFill>
              <a:schemeClr val="accent1"/>
            </a:solidFill>
          </a:ln>
        </p:spPr>
      </p:pic>
      <p:pic>
        <p:nvPicPr>
          <p:cNvPr id="9" name="Imagen 8">
            <a:extLst>
              <a:ext uri="{FF2B5EF4-FFF2-40B4-BE49-F238E27FC236}">
                <a16:creationId xmlns:a16="http://schemas.microsoft.com/office/drawing/2014/main" id="{91696841-D72F-41CA-88A8-7AC53FD11E6E}"/>
              </a:ext>
            </a:extLst>
          </p:cNvPr>
          <p:cNvPicPr>
            <a:picLocks noChangeAspect="1"/>
          </p:cNvPicPr>
          <p:nvPr/>
        </p:nvPicPr>
        <p:blipFill>
          <a:blip r:embed="rId4"/>
          <a:stretch>
            <a:fillRect/>
          </a:stretch>
        </p:blipFill>
        <p:spPr>
          <a:xfrm>
            <a:off x="6441299" y="1826939"/>
            <a:ext cx="5404050" cy="1475339"/>
          </a:xfrm>
          <a:prstGeom prst="rect">
            <a:avLst/>
          </a:prstGeom>
          <a:ln>
            <a:solidFill>
              <a:schemeClr val="accent1"/>
            </a:solidFill>
          </a:ln>
        </p:spPr>
      </p:pic>
      <p:sp>
        <p:nvSpPr>
          <p:cNvPr id="10" name="Marcador de contenido 2">
            <a:extLst>
              <a:ext uri="{FF2B5EF4-FFF2-40B4-BE49-F238E27FC236}">
                <a16:creationId xmlns:a16="http://schemas.microsoft.com/office/drawing/2014/main" id="{83CEB154-4337-4862-A186-F5846E4D7C13}"/>
              </a:ext>
            </a:extLst>
          </p:cNvPr>
          <p:cNvSpPr txBox="1">
            <a:spLocks/>
          </p:cNvSpPr>
          <p:nvPr/>
        </p:nvSpPr>
        <p:spPr>
          <a:xfrm>
            <a:off x="838200" y="3555723"/>
            <a:ext cx="10515600" cy="31278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 No existe una relación en las tablas por lo que es mucho más complicado realizar operaciones con empleados de tiempo completo o empleados de medio tiempo en una consulta.</a:t>
            </a:r>
          </a:p>
          <a:p>
            <a:pPr marL="0" indent="0" algn="just">
              <a:buNone/>
            </a:pPr>
            <a:r>
              <a:rPr lang="es-MX" dirty="0"/>
              <a:t>(B): Alternativa eficiente para consultas pero cuenta con una estructura no normalizada y la columna TYPE indica si el empleado es medio tiempo o completo, por lo que ahora el modelo relacional de objetos debe saber que tipo de clase de dominio instanciar para cualquier fila dada en la tabla. </a:t>
            </a:r>
          </a:p>
          <a:p>
            <a:pPr marL="0" indent="0" algn="just">
              <a:buNone/>
            </a:pPr>
            <a:r>
              <a:rPr lang="es-MX" b="1" dirty="0"/>
              <a:t>(C): Están normalizados los datos, separados por tipo de empleado completo o parcial y además de estar instanciada por una tabla </a:t>
            </a:r>
            <a:r>
              <a:rPr lang="es-MX" b="1" i="1" dirty="0"/>
              <a:t>EMP</a:t>
            </a:r>
            <a:r>
              <a:rPr lang="es-MX" b="1" dirty="0"/>
              <a:t> que almacena todos los datos comunes de los empleados. </a:t>
            </a:r>
          </a:p>
          <a:p>
            <a:pPr algn="just"/>
            <a:endParaRPr lang="es-MX" dirty="0"/>
          </a:p>
        </p:txBody>
      </p:sp>
    </p:spTree>
    <p:extLst>
      <p:ext uri="{BB962C8B-B14F-4D97-AF65-F5344CB8AC3E}">
        <p14:creationId xmlns:p14="http://schemas.microsoft.com/office/powerpoint/2010/main" val="331439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EE8EA8-2FC6-4B5C-9167-E1F4A6600328}"/>
              </a:ext>
            </a:extLst>
          </p:cNvPr>
          <p:cNvSpPr>
            <a:spLocks noGrp="1"/>
          </p:cNvSpPr>
          <p:nvPr>
            <p:ph idx="1"/>
          </p:nvPr>
        </p:nvSpPr>
        <p:spPr>
          <a:xfrm>
            <a:off x="838200" y="820132"/>
            <a:ext cx="10515600" cy="5439134"/>
          </a:xfrm>
        </p:spPr>
        <p:txBody>
          <a:bodyPr/>
          <a:lstStyle/>
          <a:p>
            <a:pPr algn="just"/>
            <a:r>
              <a:rPr lang="es-MX" dirty="0"/>
              <a:t>Esto parece ser complejo para una columna de datos adicionales, pero en un esquema real con muchas columnas especificas para cada tipo de empleado probablemente se usaría este tipo de estructura en el modelo relacional. Presentando los datos de forma lógica, simplificando las consultas permitiendo que las tablas se unan. </a:t>
            </a:r>
          </a:p>
          <a:p>
            <a:pPr algn="just"/>
            <a:r>
              <a:rPr lang="es-MX" dirty="0"/>
              <a:t>Pero </a:t>
            </a:r>
            <a:r>
              <a:rPr lang="es-MX" b="1" dirty="0"/>
              <a:t>desafortunadamente</a:t>
            </a:r>
            <a:r>
              <a:rPr lang="es-MX" dirty="0"/>
              <a:t> lo que funciona bien en el modelo relacional, no funcionara bien en el modelo relacional de objetos, incluso sin asociaciones con otras clases, la herencia o considerar superclases abstractas o clases principales resulta ser un problema complejo en el mapeo relacional de objetos. </a:t>
            </a:r>
          </a:p>
          <a:p>
            <a:pPr algn="just"/>
            <a:r>
              <a:rPr lang="es-MX" dirty="0"/>
              <a:t>No solo existe un desafío con el almacenamiento, sino que las complejas relaciones de tablas también son difíciles de consultar de manera eficiente.</a:t>
            </a:r>
          </a:p>
          <a:p>
            <a:pPr algn="just"/>
            <a:r>
              <a:rPr lang="es-MX" dirty="0"/>
              <a:t>Pero realizando buenas practicas y comprendiendo el mapeo directo desde un modelo Java, la carga de interactuar con la base de datos se reduce significativamente mediante el uso de JPA, además de no depender de un ORM en específico, haciendo el cambio a otro ORM sea más fácil. </a:t>
            </a:r>
          </a:p>
        </p:txBody>
      </p:sp>
    </p:spTree>
    <p:extLst>
      <p:ext uri="{BB962C8B-B14F-4D97-AF65-F5344CB8AC3E}">
        <p14:creationId xmlns:p14="http://schemas.microsoft.com/office/powerpoint/2010/main" val="316716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C5C94-1E1C-4152-B9EC-945E78FDA906}"/>
              </a:ext>
            </a:extLst>
          </p:cNvPr>
          <p:cNvSpPr>
            <a:spLocks noGrp="1"/>
          </p:cNvSpPr>
          <p:nvPr>
            <p:ph type="title"/>
          </p:nvPr>
        </p:nvSpPr>
        <p:spPr/>
        <p:txBody>
          <a:bodyPr/>
          <a:lstStyle/>
          <a:p>
            <a:r>
              <a:rPr lang="es-MX" b="1" dirty="0"/>
              <a:t>Relaciones entre conceptos de JPA</a:t>
            </a:r>
          </a:p>
        </p:txBody>
      </p:sp>
      <p:pic>
        <p:nvPicPr>
          <p:cNvPr id="7" name="Imagen 6">
            <a:extLst>
              <a:ext uri="{FF2B5EF4-FFF2-40B4-BE49-F238E27FC236}">
                <a16:creationId xmlns:a16="http://schemas.microsoft.com/office/drawing/2014/main" id="{0633B94F-4EEE-400B-9B8B-A5DEF73BF633}"/>
              </a:ext>
            </a:extLst>
          </p:cNvPr>
          <p:cNvPicPr>
            <a:picLocks noChangeAspect="1"/>
          </p:cNvPicPr>
          <p:nvPr/>
        </p:nvPicPr>
        <p:blipFill>
          <a:blip r:embed="rId2"/>
          <a:stretch>
            <a:fillRect/>
          </a:stretch>
        </p:blipFill>
        <p:spPr>
          <a:xfrm>
            <a:off x="1822540" y="1198486"/>
            <a:ext cx="8546920" cy="4925019"/>
          </a:xfrm>
          <a:prstGeom prst="rect">
            <a:avLst/>
          </a:prstGeom>
        </p:spPr>
      </p:pic>
    </p:spTree>
    <p:extLst>
      <p:ext uri="{BB962C8B-B14F-4D97-AF65-F5344CB8AC3E}">
        <p14:creationId xmlns:p14="http://schemas.microsoft.com/office/powerpoint/2010/main" val="411097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833316FF-DD01-4112-9556-57FBE6CA293F}"/>
              </a:ext>
            </a:extLst>
          </p:cNvPr>
          <p:cNvGraphicFramePr>
            <a:graphicFrameLocks noGrp="1"/>
          </p:cNvGraphicFramePr>
          <p:nvPr>
            <p:ph idx="1"/>
            <p:extLst>
              <p:ext uri="{D42A27DB-BD31-4B8C-83A1-F6EECF244321}">
                <p14:modId xmlns:p14="http://schemas.microsoft.com/office/powerpoint/2010/main" val="4242618867"/>
              </p:ext>
            </p:extLst>
          </p:nvPr>
        </p:nvGraphicFramePr>
        <p:xfrm>
          <a:off x="838201" y="288879"/>
          <a:ext cx="10515597" cy="6280242"/>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468598298"/>
                    </a:ext>
                  </a:extLst>
                </a:gridCol>
                <a:gridCol w="3505199">
                  <a:extLst>
                    <a:ext uri="{9D8B030D-6E8A-4147-A177-3AD203B41FA5}">
                      <a16:colId xmlns:a16="http://schemas.microsoft.com/office/drawing/2014/main" val="1523838951"/>
                    </a:ext>
                  </a:extLst>
                </a:gridCol>
                <a:gridCol w="3505199">
                  <a:extLst>
                    <a:ext uri="{9D8B030D-6E8A-4147-A177-3AD203B41FA5}">
                      <a16:colId xmlns:a16="http://schemas.microsoft.com/office/drawing/2014/main" val="1160413274"/>
                    </a:ext>
                  </a:extLst>
                </a:gridCol>
              </a:tblGrid>
              <a:tr h="610962">
                <a:tc>
                  <a:txBody>
                    <a:bodyPr/>
                    <a:lstStyle/>
                    <a:p>
                      <a:r>
                        <a:rPr lang="es-MX" dirty="0"/>
                        <a:t>Objecto</a:t>
                      </a:r>
                    </a:p>
                  </a:txBody>
                  <a:tcPr anchor="ctr"/>
                </a:tc>
                <a:tc>
                  <a:txBody>
                    <a:bodyPr/>
                    <a:lstStyle/>
                    <a:p>
                      <a:r>
                        <a:rPr lang="es-MX" dirty="0"/>
                        <a:t>API Object</a:t>
                      </a:r>
                    </a:p>
                  </a:txBody>
                  <a:tcPr anchor="ctr"/>
                </a:tc>
                <a:tc>
                  <a:txBody>
                    <a:bodyPr/>
                    <a:lstStyle/>
                    <a:p>
                      <a:r>
                        <a:rPr lang="es-MX" dirty="0"/>
                        <a:t>Descripción</a:t>
                      </a:r>
                    </a:p>
                  </a:txBody>
                  <a:tcPr anchor="ctr"/>
                </a:tc>
                <a:extLst>
                  <a:ext uri="{0D108BD9-81ED-4DB2-BD59-A6C34878D82A}">
                    <a16:rowId xmlns:a16="http://schemas.microsoft.com/office/drawing/2014/main" val="3166500721"/>
                  </a:ext>
                </a:extLst>
              </a:tr>
              <a:tr h="610962">
                <a:tc>
                  <a:txBody>
                    <a:bodyPr/>
                    <a:lstStyle/>
                    <a:p>
                      <a:r>
                        <a:rPr lang="es-MX" dirty="0"/>
                        <a:t>Persistence</a:t>
                      </a:r>
                    </a:p>
                  </a:txBody>
                  <a:tcPr anchor="ctr"/>
                </a:tc>
                <a:tc>
                  <a:txBody>
                    <a:bodyPr/>
                    <a:lstStyle/>
                    <a:p>
                      <a:r>
                        <a:rPr lang="es-MX" dirty="0"/>
                        <a:t>Persistence</a:t>
                      </a:r>
                    </a:p>
                  </a:txBody>
                  <a:tcPr anchor="ctr"/>
                </a:tc>
                <a:tc>
                  <a:txBody>
                    <a:bodyPr/>
                    <a:lstStyle/>
                    <a:p>
                      <a:r>
                        <a:rPr lang="es-MX" dirty="0"/>
                        <a:t>Clase de configuración para obtener un administrador de fábrica de entidades (Entity Manager Factory)</a:t>
                      </a:r>
                    </a:p>
                  </a:txBody>
                  <a:tcPr/>
                </a:tc>
                <a:extLst>
                  <a:ext uri="{0D108BD9-81ED-4DB2-BD59-A6C34878D82A}">
                    <a16:rowId xmlns:a16="http://schemas.microsoft.com/office/drawing/2014/main" val="2380779591"/>
                  </a:ext>
                </a:extLst>
              </a:tr>
              <a:tr h="610962">
                <a:tc>
                  <a:txBody>
                    <a:bodyPr/>
                    <a:lstStyle/>
                    <a:p>
                      <a:r>
                        <a:rPr lang="es-MX" dirty="0"/>
                        <a:t>Entity Manager Factory</a:t>
                      </a:r>
                    </a:p>
                  </a:txBody>
                  <a:tcPr anchor="ctr"/>
                </a:tc>
                <a:tc>
                  <a:txBody>
                    <a:bodyPr/>
                    <a:lstStyle/>
                    <a:p>
                      <a:r>
                        <a:rPr lang="es-MX" dirty="0"/>
                        <a:t>EntityManagerFactory</a:t>
                      </a:r>
                    </a:p>
                  </a:txBody>
                  <a:tcPr anchor="ctr"/>
                </a:tc>
                <a:tc>
                  <a:txBody>
                    <a:bodyPr/>
                    <a:lstStyle/>
                    <a:p>
                      <a:r>
                        <a:rPr lang="es-MX" dirty="0"/>
                        <a:t>Objecto de fábrica configurado y utilizado para obtener administrador de entidades.</a:t>
                      </a:r>
                    </a:p>
                  </a:txBody>
                  <a:tcPr/>
                </a:tc>
                <a:extLst>
                  <a:ext uri="{0D108BD9-81ED-4DB2-BD59-A6C34878D82A}">
                    <a16:rowId xmlns:a16="http://schemas.microsoft.com/office/drawing/2014/main" val="3822889307"/>
                  </a:ext>
                </a:extLst>
              </a:tr>
              <a:tr h="610962">
                <a:tc>
                  <a:txBody>
                    <a:bodyPr/>
                    <a:lstStyle/>
                    <a:p>
                      <a:r>
                        <a:rPr lang="es-MX" dirty="0"/>
                        <a:t>Persistence Unit</a:t>
                      </a:r>
                    </a:p>
                  </a:txBody>
                  <a:tcPr anchor="ctr"/>
                </a:tc>
                <a:tc>
                  <a:txBody>
                    <a:bodyPr/>
                    <a:lstStyle/>
                    <a:p>
                      <a:r>
                        <a:rPr lang="es-MX" dirty="0"/>
                        <a:t>--</a:t>
                      </a:r>
                    </a:p>
                  </a:txBody>
                  <a:tcPr anchor="ctr"/>
                </a:tc>
                <a:tc>
                  <a:txBody>
                    <a:bodyPr/>
                    <a:lstStyle/>
                    <a:p>
                      <a:r>
                        <a:rPr lang="es-MX" dirty="0"/>
                        <a:t>Configuración con nombre que declara las clases de entidad. (Inyecta una instancia EntityManagerFactory).</a:t>
                      </a:r>
                    </a:p>
                  </a:txBody>
                  <a:tcPr/>
                </a:tc>
                <a:extLst>
                  <a:ext uri="{0D108BD9-81ED-4DB2-BD59-A6C34878D82A}">
                    <a16:rowId xmlns:a16="http://schemas.microsoft.com/office/drawing/2014/main" val="335267938"/>
                  </a:ext>
                </a:extLst>
              </a:tr>
              <a:tr h="610962">
                <a:tc>
                  <a:txBody>
                    <a:bodyPr/>
                    <a:lstStyle/>
                    <a:p>
                      <a:r>
                        <a:rPr lang="es-MX" dirty="0"/>
                        <a:t>Entity Manager</a:t>
                      </a:r>
                    </a:p>
                  </a:txBody>
                  <a:tcPr anchor="ctr"/>
                </a:tc>
                <a:tc>
                  <a:txBody>
                    <a:bodyPr/>
                    <a:lstStyle/>
                    <a:p>
                      <a:r>
                        <a:rPr lang="es-MX" dirty="0"/>
                        <a:t>EntityManager</a:t>
                      </a:r>
                    </a:p>
                  </a:txBody>
                  <a:tcPr anchor="ctr"/>
                </a:tc>
                <a:tc>
                  <a:txBody>
                    <a:bodyPr/>
                    <a:lstStyle/>
                    <a:p>
                      <a:r>
                        <a:rPr lang="es-MX" dirty="0"/>
                        <a:t>Objeto API utilizado para realizar operaciones y consultas de entidades</a:t>
                      </a:r>
                    </a:p>
                  </a:txBody>
                  <a:tcPr/>
                </a:tc>
                <a:extLst>
                  <a:ext uri="{0D108BD9-81ED-4DB2-BD59-A6C34878D82A}">
                    <a16:rowId xmlns:a16="http://schemas.microsoft.com/office/drawing/2014/main" val="4046115886"/>
                  </a:ext>
                </a:extLst>
              </a:tr>
              <a:tr h="610962">
                <a:tc>
                  <a:txBody>
                    <a:bodyPr/>
                    <a:lstStyle/>
                    <a:p>
                      <a:r>
                        <a:rPr lang="es-MX" dirty="0" err="1"/>
                        <a:t>Persit</a:t>
                      </a:r>
                      <a:r>
                        <a:rPr lang="es-MX" dirty="0"/>
                        <a:t> </a:t>
                      </a:r>
                      <a:r>
                        <a:rPr lang="es-MX" dirty="0" err="1"/>
                        <a:t>Context</a:t>
                      </a:r>
                      <a:endParaRPr lang="es-MX" dirty="0"/>
                    </a:p>
                  </a:txBody>
                  <a:tcPr anchor="ctr"/>
                </a:tc>
                <a:tc>
                  <a:txBody>
                    <a:bodyPr/>
                    <a:lstStyle/>
                    <a:p>
                      <a:r>
                        <a:rPr lang="es-MX" dirty="0"/>
                        <a:t>--</a:t>
                      </a:r>
                    </a:p>
                  </a:txBody>
                  <a:tcPr anchor="ctr"/>
                </a:tc>
                <a:tc>
                  <a:txBody>
                    <a:bodyPr/>
                    <a:lstStyle/>
                    <a:p>
                      <a:r>
                        <a:rPr lang="es-MX" dirty="0"/>
                        <a:t>Conjunto de todas las instancias de entidad administradas por un administrador de entidad especifico. (Inyecta una instancia EntityManager).</a:t>
                      </a:r>
                    </a:p>
                  </a:txBody>
                  <a:tcPr/>
                </a:tc>
                <a:extLst>
                  <a:ext uri="{0D108BD9-81ED-4DB2-BD59-A6C34878D82A}">
                    <a16:rowId xmlns:a16="http://schemas.microsoft.com/office/drawing/2014/main" val="4231907820"/>
                  </a:ext>
                </a:extLst>
              </a:tr>
            </a:tbl>
          </a:graphicData>
        </a:graphic>
      </p:graphicFrame>
    </p:spTree>
    <p:extLst>
      <p:ext uri="{BB962C8B-B14F-4D97-AF65-F5344CB8AC3E}">
        <p14:creationId xmlns:p14="http://schemas.microsoft.com/office/powerpoint/2010/main" val="2579029615"/>
      </p:ext>
    </p:extLst>
  </p:cSld>
  <p:clrMapOvr>
    <a:masterClrMapping/>
  </p:clrMapOvr>
</p:sld>
</file>

<file path=ppt/theme/theme1.xml><?xml version="1.0" encoding="utf-8"?>
<a:theme xmlns:a="http://schemas.openxmlformats.org/drawingml/2006/main" name="Theeme_FontLMRom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MROMAN">
      <a:majorFont>
        <a:latin typeface="LMRomanM"/>
        <a:ea typeface=""/>
        <a:cs typeface=""/>
      </a:majorFont>
      <a:minorFont>
        <a:latin typeface="LMRoman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eme_FontLMRoman" id="{BB4495CE-3D17-4D0A-AFED-234DB06CC39E}" vid="{043DA164-7DCE-493C-B17F-9224EF9A762E}"/>
    </a:ext>
  </a:extLst>
</a:theme>
</file>

<file path=docProps/app.xml><?xml version="1.0" encoding="utf-8"?>
<Properties xmlns="http://schemas.openxmlformats.org/officeDocument/2006/extended-properties" xmlns:vt="http://schemas.openxmlformats.org/officeDocument/2006/docPropsVTypes">
  <Template>Theeme_FontLMRoman</Template>
  <TotalTime>7657</TotalTime>
  <Words>908</Words>
  <Application>Microsoft Office PowerPoint</Application>
  <PresentationFormat>Panorámica</PresentationFormat>
  <Paragraphs>67</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Consolas</vt:lpstr>
      <vt:lpstr>LMRomanM</vt:lpstr>
      <vt:lpstr>Wingdings</vt:lpstr>
      <vt:lpstr>Theeme_FontLMRoman</vt:lpstr>
      <vt:lpstr>JPA</vt:lpstr>
      <vt:lpstr>Introducción</vt:lpstr>
      <vt:lpstr>¿Qué es JPA?</vt:lpstr>
      <vt:lpstr>¿Qué es un ORM?</vt:lpstr>
      <vt:lpstr>Relaciones</vt:lpstr>
      <vt:lpstr>Presentación de PowerPoint</vt:lpstr>
      <vt:lpstr>Presentación de PowerPoint</vt:lpstr>
      <vt:lpstr>Relaciones entre conceptos de JPA</vt:lpstr>
      <vt:lpstr>Presentación de PowerPoint</vt:lpstr>
      <vt:lpstr>Clase de configuración y conexión (Remplazando el persitense.XML) con Spring ORM</vt:lpstr>
      <vt:lpstr>Crear una entidad</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dc:title>
  <dc:creator>CESAR PEREZ MEJIA</dc:creator>
  <cp:lastModifiedBy>CESAR PEREZ MEJIA</cp:lastModifiedBy>
  <cp:revision>6</cp:revision>
  <dcterms:created xsi:type="dcterms:W3CDTF">2022-05-14T22:21:48Z</dcterms:created>
  <dcterms:modified xsi:type="dcterms:W3CDTF">2022-05-24T02:39:15Z</dcterms:modified>
</cp:coreProperties>
</file>