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58"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90" autoAdjust="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816B6-58E2-4FF8-848F-267B7802A587}" type="datetimeFigureOut">
              <a:rPr lang="es-MX" smtClean="0"/>
              <a:t>27/04/2022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1E3B8-D701-4B31-B560-35E6EA8F116B}" type="slidenum">
              <a:rPr lang="es-MX" smtClean="0"/>
              <a:t>‹Nº›</a:t>
            </a:fld>
            <a:endParaRPr lang="es-MX"/>
          </a:p>
        </p:txBody>
      </p:sp>
    </p:spTree>
    <p:extLst>
      <p:ext uri="{BB962C8B-B14F-4D97-AF65-F5344CB8AC3E}">
        <p14:creationId xmlns:p14="http://schemas.microsoft.com/office/powerpoint/2010/main" val="203201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36250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8224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30197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58825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80411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47116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41798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92424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231117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2392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88983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1CF82-F069-40BC-BA7F-0581E560FF70}" type="slidenum">
              <a:rPr lang="es-MX" smtClean="0"/>
              <a:t>‹Nº›</a:t>
            </a:fld>
            <a:endParaRPr lang="es-MX"/>
          </a:p>
        </p:txBody>
      </p:sp>
    </p:spTree>
    <p:extLst>
      <p:ext uri="{BB962C8B-B14F-4D97-AF65-F5344CB8AC3E}">
        <p14:creationId xmlns:p14="http://schemas.microsoft.com/office/powerpoint/2010/main" val="2488956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red.ht/3kvutF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it.ly/3koOVID"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bit.ly/3kqELah"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bit.ly/3MJhPzh"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bit.ly/3LydnD1"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bit.ly/3vMb4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pring-projects/spring-framework/releas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oycperez/persistencia-spring-framework/tree/master/SpringFrameworkJDB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7E029-DCCB-4E58-9B77-38134398FD11}"/>
              </a:ext>
            </a:extLst>
          </p:cNvPr>
          <p:cNvSpPr>
            <a:spLocks noGrp="1"/>
          </p:cNvSpPr>
          <p:nvPr>
            <p:ph type="ctrTitle"/>
          </p:nvPr>
        </p:nvSpPr>
        <p:spPr/>
        <p:txBody>
          <a:bodyPr/>
          <a:lstStyle/>
          <a:p>
            <a:r>
              <a:rPr lang="es-MX" dirty="0"/>
              <a:t>Persistencia con Spring</a:t>
            </a:r>
          </a:p>
        </p:txBody>
      </p:sp>
      <p:sp>
        <p:nvSpPr>
          <p:cNvPr id="3" name="Subtítulo 2">
            <a:extLst>
              <a:ext uri="{FF2B5EF4-FFF2-40B4-BE49-F238E27FC236}">
                <a16:creationId xmlns:a16="http://schemas.microsoft.com/office/drawing/2014/main" id="{BB55365C-8525-46B1-90F8-B8D523B0EA1F}"/>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427772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B380A-92E8-45CF-B6C0-43DC6E086888}"/>
              </a:ext>
            </a:extLst>
          </p:cNvPr>
          <p:cNvSpPr>
            <a:spLocks noGrp="1"/>
          </p:cNvSpPr>
          <p:nvPr>
            <p:ph type="title"/>
          </p:nvPr>
        </p:nvSpPr>
        <p:spPr/>
        <p:txBody>
          <a:bodyPr/>
          <a:lstStyle/>
          <a:p>
            <a:r>
              <a:rPr lang="es-MX" b="1" dirty="0"/>
              <a:t>Hibernate</a:t>
            </a:r>
          </a:p>
        </p:txBody>
      </p:sp>
      <p:sp>
        <p:nvSpPr>
          <p:cNvPr id="3" name="Marcador de contenido 2">
            <a:extLst>
              <a:ext uri="{FF2B5EF4-FFF2-40B4-BE49-F238E27FC236}">
                <a16:creationId xmlns:a16="http://schemas.microsoft.com/office/drawing/2014/main" id="{616B1D78-C0C6-440A-AA7E-9178F0430AC8}"/>
              </a:ext>
            </a:extLst>
          </p:cNvPr>
          <p:cNvSpPr>
            <a:spLocks noGrp="1"/>
          </p:cNvSpPr>
          <p:nvPr>
            <p:ph idx="1"/>
          </p:nvPr>
        </p:nvSpPr>
        <p:spPr>
          <a:xfrm>
            <a:off x="841899" y="1198486"/>
            <a:ext cx="10515600" cy="2003811"/>
          </a:xfrm>
        </p:spPr>
        <p:txBody>
          <a:bodyPr/>
          <a:lstStyle/>
          <a:p>
            <a:r>
              <a:rPr lang="es-MX" dirty="0"/>
              <a:t>Hibernate es una framework o marco para conversar o guardar Objetos Java en una base de datos. Este es un framework utilizado por muchos proyectos empresariales y es gratuito. </a:t>
            </a:r>
          </a:p>
          <a:p>
            <a:r>
              <a:rPr lang="es-MX" dirty="0"/>
              <a:t>Con Hibernate maneja el código de bajo nivel SQL, por lo que se minimiza la cantidad de código JDBC, por lo que Hibernate proporciona el objeto para el mapeo relacional y hace que sea fácil la recuperación e inserción de datos. </a:t>
            </a:r>
          </a:p>
        </p:txBody>
      </p:sp>
      <p:sp>
        <p:nvSpPr>
          <p:cNvPr id="4" name="Diagrama de flujo: multidocumento 3">
            <a:extLst>
              <a:ext uri="{FF2B5EF4-FFF2-40B4-BE49-F238E27FC236}">
                <a16:creationId xmlns:a16="http://schemas.microsoft.com/office/drawing/2014/main" id="{1AD0A7C6-1156-4C60-9FAA-4A0D36C1CD45}"/>
              </a:ext>
            </a:extLst>
          </p:cNvPr>
          <p:cNvSpPr/>
          <p:nvPr/>
        </p:nvSpPr>
        <p:spPr>
          <a:xfrm>
            <a:off x="1178351" y="3685880"/>
            <a:ext cx="2026762" cy="1640264"/>
          </a:xfrm>
          <a:prstGeom prst="flowChartMultidocumen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Java APP</a:t>
            </a:r>
          </a:p>
        </p:txBody>
      </p:sp>
      <p:cxnSp>
        <p:nvCxnSpPr>
          <p:cNvPr id="6" name="Conector recto de flecha 5">
            <a:extLst>
              <a:ext uri="{FF2B5EF4-FFF2-40B4-BE49-F238E27FC236}">
                <a16:creationId xmlns:a16="http://schemas.microsoft.com/office/drawing/2014/main" id="{7DDD3C45-CBA8-42EF-A14A-289DEF2EFDDB}"/>
              </a:ext>
            </a:extLst>
          </p:cNvPr>
          <p:cNvCxnSpPr>
            <a:cxnSpLocks/>
            <a:stCxn id="4" idx="3"/>
            <a:endCxn id="7" idx="1"/>
          </p:cNvCxnSpPr>
          <p:nvPr/>
        </p:nvCxnSpPr>
        <p:spPr>
          <a:xfrm flipV="1">
            <a:off x="3205113" y="4487160"/>
            <a:ext cx="2163452" cy="1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esquinas redondeadas 6">
            <a:extLst>
              <a:ext uri="{FF2B5EF4-FFF2-40B4-BE49-F238E27FC236}">
                <a16:creationId xmlns:a16="http://schemas.microsoft.com/office/drawing/2014/main" id="{A279A973-6DFF-47FD-A9AF-5B38372B457E}"/>
              </a:ext>
            </a:extLst>
          </p:cNvPr>
          <p:cNvSpPr/>
          <p:nvPr/>
        </p:nvSpPr>
        <p:spPr>
          <a:xfrm>
            <a:off x="5368565" y="4071432"/>
            <a:ext cx="1739245" cy="83145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a:t>
            </a:r>
          </a:p>
        </p:txBody>
      </p:sp>
      <p:sp>
        <p:nvSpPr>
          <p:cNvPr id="13" name="Diagrama de flujo: disco magnético 12">
            <a:extLst>
              <a:ext uri="{FF2B5EF4-FFF2-40B4-BE49-F238E27FC236}">
                <a16:creationId xmlns:a16="http://schemas.microsoft.com/office/drawing/2014/main" id="{A1F8D7DC-1D68-454A-BA44-9A5633E2D2DD}"/>
              </a:ext>
            </a:extLst>
          </p:cNvPr>
          <p:cNvSpPr/>
          <p:nvPr/>
        </p:nvSpPr>
        <p:spPr>
          <a:xfrm>
            <a:off x="9327823" y="3779674"/>
            <a:ext cx="1145356" cy="1452675"/>
          </a:xfrm>
          <a:prstGeom prst="flowChartMagneticDisk">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Database</a:t>
            </a:r>
          </a:p>
        </p:txBody>
      </p:sp>
      <p:cxnSp>
        <p:nvCxnSpPr>
          <p:cNvPr id="15" name="Conector recto de flecha 14">
            <a:extLst>
              <a:ext uri="{FF2B5EF4-FFF2-40B4-BE49-F238E27FC236}">
                <a16:creationId xmlns:a16="http://schemas.microsoft.com/office/drawing/2014/main" id="{61E35378-67A5-461F-BA17-CFDECED6E3FD}"/>
              </a:ext>
            </a:extLst>
          </p:cNvPr>
          <p:cNvCxnSpPr>
            <a:cxnSpLocks/>
            <a:stCxn id="7" idx="3"/>
            <a:endCxn id="13" idx="2"/>
          </p:cNvCxnSpPr>
          <p:nvPr/>
        </p:nvCxnSpPr>
        <p:spPr>
          <a:xfrm>
            <a:off x="7107810" y="4487160"/>
            <a:ext cx="2220013" cy="1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38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7DEA8-8EE8-4B16-831B-08882F25D7A5}"/>
              </a:ext>
            </a:extLst>
          </p:cNvPr>
          <p:cNvSpPr>
            <a:spLocks noGrp="1"/>
          </p:cNvSpPr>
          <p:nvPr>
            <p:ph type="title"/>
          </p:nvPr>
        </p:nvSpPr>
        <p:spPr/>
        <p:txBody>
          <a:bodyPr/>
          <a:lstStyle/>
          <a:p>
            <a:r>
              <a:rPr lang="es-MX" b="1" dirty="0"/>
              <a:t>ORM con Hibernate</a:t>
            </a:r>
          </a:p>
        </p:txBody>
      </p:sp>
      <p:sp>
        <p:nvSpPr>
          <p:cNvPr id="3" name="Marcador de contenido 2">
            <a:extLst>
              <a:ext uri="{FF2B5EF4-FFF2-40B4-BE49-F238E27FC236}">
                <a16:creationId xmlns:a16="http://schemas.microsoft.com/office/drawing/2014/main" id="{DAB08C85-835B-438F-B866-E3FED749F574}"/>
              </a:ext>
            </a:extLst>
          </p:cNvPr>
          <p:cNvSpPr>
            <a:spLocks noGrp="1"/>
          </p:cNvSpPr>
          <p:nvPr>
            <p:ph idx="1"/>
          </p:nvPr>
        </p:nvSpPr>
        <p:spPr>
          <a:xfrm>
            <a:off x="838200" y="1295570"/>
            <a:ext cx="10515600" cy="1108265"/>
          </a:xfrm>
        </p:spPr>
        <p:txBody>
          <a:bodyPr/>
          <a:lstStyle/>
          <a:p>
            <a:r>
              <a:rPr lang="es-MX" dirty="0"/>
              <a:t>El programador define a Hibernate el mapeo de la clase u objeto JAVA como se asignan los datos a la base de datos. Entonces esa clase u objeto JAVA será asignada a una tabla determinada. </a:t>
            </a:r>
          </a:p>
        </p:txBody>
      </p:sp>
      <p:pic>
        <p:nvPicPr>
          <p:cNvPr id="5" name="Imagen 4">
            <a:extLst>
              <a:ext uri="{FF2B5EF4-FFF2-40B4-BE49-F238E27FC236}">
                <a16:creationId xmlns:a16="http://schemas.microsoft.com/office/drawing/2014/main" id="{85E7E41E-3C4E-496C-B60C-3C18A613826B}"/>
              </a:ext>
            </a:extLst>
          </p:cNvPr>
          <p:cNvPicPr>
            <a:picLocks noChangeAspect="1"/>
          </p:cNvPicPr>
          <p:nvPr/>
        </p:nvPicPr>
        <p:blipFill>
          <a:blip r:embed="rId2"/>
          <a:stretch>
            <a:fillRect/>
          </a:stretch>
        </p:blipFill>
        <p:spPr>
          <a:xfrm>
            <a:off x="9268365" y="2636222"/>
            <a:ext cx="2085435" cy="1585555"/>
          </a:xfrm>
          <a:prstGeom prst="rect">
            <a:avLst/>
          </a:prstGeom>
        </p:spPr>
      </p:pic>
      <p:sp>
        <p:nvSpPr>
          <p:cNvPr id="6" name="Rectángulo: esquinas redondeadas 5">
            <a:extLst>
              <a:ext uri="{FF2B5EF4-FFF2-40B4-BE49-F238E27FC236}">
                <a16:creationId xmlns:a16="http://schemas.microsoft.com/office/drawing/2014/main" id="{347CB76C-30C9-4009-BC6C-271B89B0851F}"/>
              </a:ext>
            </a:extLst>
          </p:cNvPr>
          <p:cNvSpPr/>
          <p:nvPr/>
        </p:nvSpPr>
        <p:spPr>
          <a:xfrm>
            <a:off x="5302577" y="3013271"/>
            <a:ext cx="1739245" cy="83145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a:t>
            </a:r>
          </a:p>
        </p:txBody>
      </p:sp>
      <p:pic>
        <p:nvPicPr>
          <p:cNvPr id="8" name="Imagen 7">
            <a:extLst>
              <a:ext uri="{FF2B5EF4-FFF2-40B4-BE49-F238E27FC236}">
                <a16:creationId xmlns:a16="http://schemas.microsoft.com/office/drawing/2014/main" id="{5AE6060A-0835-4886-93F5-7D103CE9E6F0}"/>
              </a:ext>
            </a:extLst>
          </p:cNvPr>
          <p:cNvPicPr>
            <a:picLocks noChangeAspect="1"/>
          </p:cNvPicPr>
          <p:nvPr/>
        </p:nvPicPr>
        <p:blipFill>
          <a:blip r:embed="rId3"/>
          <a:stretch>
            <a:fillRect/>
          </a:stretch>
        </p:blipFill>
        <p:spPr>
          <a:xfrm>
            <a:off x="1243404" y="2612052"/>
            <a:ext cx="1895475" cy="1609725"/>
          </a:xfrm>
          <a:prstGeom prst="rect">
            <a:avLst/>
          </a:prstGeom>
        </p:spPr>
      </p:pic>
      <p:cxnSp>
        <p:nvCxnSpPr>
          <p:cNvPr id="12" name="Conector recto de flecha 11">
            <a:extLst>
              <a:ext uri="{FF2B5EF4-FFF2-40B4-BE49-F238E27FC236}">
                <a16:creationId xmlns:a16="http://schemas.microsoft.com/office/drawing/2014/main" id="{E1823F5B-595D-4138-B17D-16D4D939098D}"/>
              </a:ext>
            </a:extLst>
          </p:cNvPr>
          <p:cNvCxnSpPr/>
          <p:nvPr/>
        </p:nvCxnSpPr>
        <p:spPr>
          <a:xfrm>
            <a:off x="3223967" y="3205113"/>
            <a:ext cx="18193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A1F79A45-E9CC-41C3-B32D-D4E15CD2771E}"/>
              </a:ext>
            </a:extLst>
          </p:cNvPr>
          <p:cNvCxnSpPr/>
          <p:nvPr/>
        </p:nvCxnSpPr>
        <p:spPr>
          <a:xfrm>
            <a:off x="7269637" y="3205113"/>
            <a:ext cx="18193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3D39339F-A711-492C-92F5-8106974099B5}"/>
              </a:ext>
            </a:extLst>
          </p:cNvPr>
          <p:cNvCxnSpPr/>
          <p:nvPr/>
        </p:nvCxnSpPr>
        <p:spPr>
          <a:xfrm flipH="1">
            <a:off x="7268066" y="3610466"/>
            <a:ext cx="17816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87581C10-B3AE-4EE9-8064-AFD12F97492D}"/>
              </a:ext>
            </a:extLst>
          </p:cNvPr>
          <p:cNvCxnSpPr/>
          <p:nvPr/>
        </p:nvCxnSpPr>
        <p:spPr>
          <a:xfrm flipH="1">
            <a:off x="3261674" y="3610466"/>
            <a:ext cx="17816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Marcador de contenido 2">
            <a:extLst>
              <a:ext uri="{FF2B5EF4-FFF2-40B4-BE49-F238E27FC236}">
                <a16:creationId xmlns:a16="http://schemas.microsoft.com/office/drawing/2014/main" id="{6231E887-B66E-4D17-845F-4BCF2A4316C1}"/>
              </a:ext>
            </a:extLst>
          </p:cNvPr>
          <p:cNvSpPr txBox="1">
            <a:spLocks/>
          </p:cNvSpPr>
          <p:nvPr/>
        </p:nvSpPr>
        <p:spPr>
          <a:xfrm>
            <a:off x="838200" y="4646004"/>
            <a:ext cx="10515600" cy="1471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Con Hibernate indicamos que la clase Java dominara y configurara la tabla en la base de datos. </a:t>
            </a:r>
          </a:p>
          <a:p>
            <a:r>
              <a:rPr lang="es-MX" dirty="0"/>
              <a:t>Configurar el mapeo se realiza a través de un archivo de configuración ya sea a través de XML o Annotations Java. </a:t>
            </a:r>
          </a:p>
        </p:txBody>
      </p:sp>
      <p:sp>
        <p:nvSpPr>
          <p:cNvPr id="18" name="CuadroTexto 17">
            <a:extLst>
              <a:ext uri="{FF2B5EF4-FFF2-40B4-BE49-F238E27FC236}">
                <a16:creationId xmlns:a16="http://schemas.microsoft.com/office/drawing/2014/main" id="{3D4ADB07-53B7-4A70-80F4-21CD5539192A}"/>
              </a:ext>
            </a:extLst>
          </p:cNvPr>
          <p:cNvSpPr txBox="1"/>
          <p:nvPr/>
        </p:nvSpPr>
        <p:spPr>
          <a:xfrm>
            <a:off x="1243404" y="2259765"/>
            <a:ext cx="1895475" cy="369332"/>
          </a:xfrm>
          <a:prstGeom prst="rect">
            <a:avLst/>
          </a:prstGeom>
          <a:noFill/>
        </p:spPr>
        <p:txBody>
          <a:bodyPr wrap="square" rtlCol="0">
            <a:spAutoFit/>
          </a:bodyPr>
          <a:lstStyle/>
          <a:p>
            <a:pPr algn="ctr"/>
            <a:r>
              <a:rPr lang="es-MX" b="1" dirty="0"/>
              <a:t>Java Class</a:t>
            </a:r>
          </a:p>
        </p:txBody>
      </p:sp>
      <p:sp>
        <p:nvSpPr>
          <p:cNvPr id="19" name="CuadroTexto 18">
            <a:extLst>
              <a:ext uri="{FF2B5EF4-FFF2-40B4-BE49-F238E27FC236}">
                <a16:creationId xmlns:a16="http://schemas.microsoft.com/office/drawing/2014/main" id="{6ABD560A-BB79-4D4B-9328-1FCF1EF5A862}"/>
              </a:ext>
            </a:extLst>
          </p:cNvPr>
          <p:cNvSpPr txBox="1"/>
          <p:nvPr/>
        </p:nvSpPr>
        <p:spPr>
          <a:xfrm>
            <a:off x="9226176" y="2266890"/>
            <a:ext cx="2169811" cy="369332"/>
          </a:xfrm>
          <a:prstGeom prst="rect">
            <a:avLst/>
          </a:prstGeom>
          <a:noFill/>
        </p:spPr>
        <p:txBody>
          <a:bodyPr wrap="square" rtlCol="0">
            <a:spAutoFit/>
          </a:bodyPr>
          <a:lstStyle/>
          <a:p>
            <a:pPr algn="ctr"/>
            <a:r>
              <a:rPr lang="es-MX" b="1" dirty="0"/>
              <a:t>Database Table</a:t>
            </a:r>
          </a:p>
        </p:txBody>
      </p:sp>
    </p:spTree>
    <p:extLst>
      <p:ext uri="{BB962C8B-B14F-4D97-AF65-F5344CB8AC3E}">
        <p14:creationId xmlns:p14="http://schemas.microsoft.com/office/powerpoint/2010/main" val="179652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C0BD0-7DCC-4F1C-A839-51DAA1C3E8A4}"/>
              </a:ext>
            </a:extLst>
          </p:cNvPr>
          <p:cNvSpPr>
            <a:spLocks noGrp="1"/>
          </p:cNvSpPr>
          <p:nvPr>
            <p:ph type="title"/>
          </p:nvPr>
        </p:nvSpPr>
        <p:spPr/>
        <p:txBody>
          <a:bodyPr/>
          <a:lstStyle/>
          <a:p>
            <a:r>
              <a:rPr lang="es-MX" b="1" dirty="0"/>
              <a:t>De forma gráfica…</a:t>
            </a:r>
          </a:p>
        </p:txBody>
      </p:sp>
      <p:graphicFrame>
        <p:nvGraphicFramePr>
          <p:cNvPr id="6" name="Tabla 6">
            <a:extLst>
              <a:ext uri="{FF2B5EF4-FFF2-40B4-BE49-F238E27FC236}">
                <a16:creationId xmlns:a16="http://schemas.microsoft.com/office/drawing/2014/main" id="{C6789225-CA7B-4D3D-B0E9-D93F3DB94C42}"/>
              </a:ext>
            </a:extLst>
          </p:cNvPr>
          <p:cNvGraphicFramePr>
            <a:graphicFrameLocks noGrp="1"/>
          </p:cNvGraphicFramePr>
          <p:nvPr>
            <p:extLst>
              <p:ext uri="{D42A27DB-BD31-4B8C-83A1-F6EECF244321}">
                <p14:modId xmlns:p14="http://schemas.microsoft.com/office/powerpoint/2010/main" val="3768850272"/>
              </p:ext>
            </p:extLst>
          </p:nvPr>
        </p:nvGraphicFramePr>
        <p:xfrm>
          <a:off x="841900" y="2496757"/>
          <a:ext cx="4199118" cy="1809056"/>
        </p:xfrm>
        <a:graphic>
          <a:graphicData uri="http://schemas.openxmlformats.org/drawingml/2006/table">
            <a:tbl>
              <a:tblPr firstRow="1" bandRow="1">
                <a:tableStyleId>{2D5ABB26-0587-4C30-8999-92F81FD0307C}</a:tableStyleId>
              </a:tblPr>
              <a:tblGrid>
                <a:gridCol w="2099559">
                  <a:extLst>
                    <a:ext uri="{9D8B030D-6E8A-4147-A177-3AD203B41FA5}">
                      <a16:colId xmlns:a16="http://schemas.microsoft.com/office/drawing/2014/main" val="2507083078"/>
                    </a:ext>
                  </a:extLst>
                </a:gridCol>
                <a:gridCol w="2099559">
                  <a:extLst>
                    <a:ext uri="{9D8B030D-6E8A-4147-A177-3AD203B41FA5}">
                      <a16:colId xmlns:a16="http://schemas.microsoft.com/office/drawing/2014/main" val="594498304"/>
                    </a:ext>
                  </a:extLst>
                </a:gridCol>
              </a:tblGrid>
              <a:tr h="584488">
                <a:tc>
                  <a:txBody>
                    <a:bodyPr/>
                    <a:lstStyle/>
                    <a:p>
                      <a:pPr algn="ctr"/>
                      <a:r>
                        <a:rPr lang="es-MX" dirty="0">
                          <a:solidFill>
                            <a:sysClr val="windowText" lastClr="000000"/>
                          </a:solidFill>
                        </a:rPr>
                        <a:t>JAVA Persistence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s-MX" dirty="0">
                          <a:solidFill>
                            <a:sysClr val="windowText" lastClr="000000"/>
                          </a:solidFill>
                        </a:rPr>
                        <a:t>Hibernate Native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69654071"/>
                  </a:ext>
                </a:extLst>
              </a:tr>
              <a:tr h="584488">
                <a:tc gridSpan="2">
                  <a:txBody>
                    <a:bodyPr/>
                    <a:lstStyle/>
                    <a:p>
                      <a:pPr algn="ctr"/>
                      <a:r>
                        <a:rPr lang="es-MX" dirty="0">
                          <a:solidFill>
                            <a:sysClr val="windowText" lastClr="000000"/>
                          </a:solidFill>
                        </a:rPr>
                        <a:t>Hibernate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MX"/>
                    </a:p>
                  </a:txBody>
                  <a:tcPr/>
                </a:tc>
                <a:extLst>
                  <a:ext uri="{0D108BD9-81ED-4DB2-BD59-A6C34878D82A}">
                    <a16:rowId xmlns:a16="http://schemas.microsoft.com/office/drawing/2014/main" val="1537212770"/>
                  </a:ext>
                </a:extLst>
              </a:tr>
              <a:tr h="584488">
                <a:tc gridSpan="2">
                  <a:txBody>
                    <a:bodyPr/>
                    <a:lstStyle/>
                    <a:p>
                      <a:pPr algn="ctr"/>
                      <a:r>
                        <a:rPr lang="es-MX" dirty="0">
                          <a:solidFill>
                            <a:sysClr val="windowText" lastClr="000000"/>
                          </a:solidFill>
                        </a:rPr>
                        <a:t>JDBC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MX"/>
                    </a:p>
                  </a:txBody>
                  <a:tcPr/>
                </a:tc>
                <a:extLst>
                  <a:ext uri="{0D108BD9-81ED-4DB2-BD59-A6C34878D82A}">
                    <a16:rowId xmlns:a16="http://schemas.microsoft.com/office/drawing/2014/main" val="1763516888"/>
                  </a:ext>
                </a:extLst>
              </a:tr>
            </a:tbl>
          </a:graphicData>
        </a:graphic>
      </p:graphicFrame>
      <p:graphicFrame>
        <p:nvGraphicFramePr>
          <p:cNvPr id="7" name="Tabla 7">
            <a:extLst>
              <a:ext uri="{FF2B5EF4-FFF2-40B4-BE49-F238E27FC236}">
                <a16:creationId xmlns:a16="http://schemas.microsoft.com/office/drawing/2014/main" id="{65B85ABD-9D86-4E2F-9261-530E33BC75CD}"/>
              </a:ext>
            </a:extLst>
          </p:cNvPr>
          <p:cNvGraphicFramePr>
            <a:graphicFrameLocks noGrp="1"/>
          </p:cNvGraphicFramePr>
          <p:nvPr>
            <p:extLst>
              <p:ext uri="{D42A27DB-BD31-4B8C-83A1-F6EECF244321}">
                <p14:modId xmlns:p14="http://schemas.microsoft.com/office/powerpoint/2010/main" val="3746729105"/>
              </p:ext>
            </p:extLst>
          </p:nvPr>
        </p:nvGraphicFramePr>
        <p:xfrm>
          <a:off x="841899" y="1397755"/>
          <a:ext cx="4199119" cy="478820"/>
        </p:xfrm>
        <a:graphic>
          <a:graphicData uri="http://schemas.openxmlformats.org/drawingml/2006/table">
            <a:tbl>
              <a:tblPr firstRow="1" bandRow="1">
                <a:tableStyleId>{5C22544A-7EE6-4342-B048-85BDC9FD1C3A}</a:tableStyleId>
              </a:tblPr>
              <a:tblGrid>
                <a:gridCol w="4199119">
                  <a:extLst>
                    <a:ext uri="{9D8B030D-6E8A-4147-A177-3AD203B41FA5}">
                      <a16:colId xmlns:a16="http://schemas.microsoft.com/office/drawing/2014/main" val="812977697"/>
                    </a:ext>
                  </a:extLst>
                </a:gridCol>
              </a:tblGrid>
              <a:tr h="478820">
                <a:tc>
                  <a:txBody>
                    <a:bodyPr/>
                    <a:lstStyle/>
                    <a:p>
                      <a:pPr algn="ctr"/>
                      <a:r>
                        <a:rPr lang="es-MX" b="0" dirty="0">
                          <a:solidFill>
                            <a:schemeClr val="tx1"/>
                          </a:solidFill>
                        </a:rPr>
                        <a:t>Data Access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00075588"/>
                  </a:ext>
                </a:extLst>
              </a:tr>
            </a:tbl>
          </a:graphicData>
        </a:graphic>
      </p:graphicFrame>
      <p:grpSp>
        <p:nvGrpSpPr>
          <p:cNvPr id="21" name="Grupo 20">
            <a:extLst>
              <a:ext uri="{FF2B5EF4-FFF2-40B4-BE49-F238E27FC236}">
                <a16:creationId xmlns:a16="http://schemas.microsoft.com/office/drawing/2014/main" id="{E4388AA7-DBC8-48DD-AB35-BFC28D28D6F2}"/>
              </a:ext>
            </a:extLst>
          </p:cNvPr>
          <p:cNvGrpSpPr/>
          <p:nvPr/>
        </p:nvGrpSpPr>
        <p:grpSpPr>
          <a:xfrm>
            <a:off x="1838524" y="1876575"/>
            <a:ext cx="2205866" cy="4679669"/>
            <a:chOff x="1838524" y="1876575"/>
            <a:chExt cx="2205866" cy="4679669"/>
          </a:xfrm>
        </p:grpSpPr>
        <p:cxnSp>
          <p:nvCxnSpPr>
            <p:cNvPr id="9" name="Conector recto de flecha 8">
              <a:extLst>
                <a:ext uri="{FF2B5EF4-FFF2-40B4-BE49-F238E27FC236}">
                  <a16:creationId xmlns:a16="http://schemas.microsoft.com/office/drawing/2014/main" id="{B2C67DFF-4685-434C-B54C-623DB9A660A4}"/>
                </a:ext>
              </a:extLst>
            </p:cNvPr>
            <p:cNvCxnSpPr>
              <a:cxnSpLocks/>
            </p:cNvCxnSpPr>
            <p:nvPr/>
          </p:nvCxnSpPr>
          <p:spPr>
            <a:xfrm>
              <a:off x="1939600"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B67EE37F-64E1-4DAC-8C74-6FD23A0C887D}"/>
                </a:ext>
              </a:extLst>
            </p:cNvPr>
            <p:cNvCxnSpPr>
              <a:cxnSpLocks/>
            </p:cNvCxnSpPr>
            <p:nvPr/>
          </p:nvCxnSpPr>
          <p:spPr>
            <a:xfrm>
              <a:off x="4043349"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527C3311-5972-40E3-B57A-AEB546B58999}"/>
                </a:ext>
              </a:extLst>
            </p:cNvPr>
            <p:cNvCxnSpPr>
              <a:cxnSpLocks/>
            </p:cNvCxnSpPr>
            <p:nvPr/>
          </p:nvCxnSpPr>
          <p:spPr>
            <a:xfrm>
              <a:off x="2941457" y="4305813"/>
              <a:ext cx="1" cy="855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8F578307-7967-42B0-8CA0-BDB81756DC40}"/>
                </a:ext>
              </a:extLst>
            </p:cNvPr>
            <p:cNvSpPr txBox="1"/>
            <p:nvPr/>
          </p:nvSpPr>
          <p:spPr>
            <a:xfrm>
              <a:off x="1838524" y="6186912"/>
              <a:ext cx="2205866" cy="369332"/>
            </a:xfrm>
            <a:prstGeom prst="rect">
              <a:avLst/>
            </a:prstGeom>
            <a:noFill/>
          </p:spPr>
          <p:txBody>
            <a:bodyPr wrap="square" rtlCol="0">
              <a:spAutoFit/>
            </a:bodyPr>
            <a:lstStyle/>
            <a:p>
              <a:r>
                <a:rPr lang="es-MX" dirty="0"/>
                <a:t>Relational Database</a:t>
              </a:r>
            </a:p>
          </p:txBody>
        </p:sp>
        <p:pic>
          <p:nvPicPr>
            <p:cNvPr id="20" name="Gráfico 19" descr="Database con relleno sólido">
              <a:extLst>
                <a:ext uri="{FF2B5EF4-FFF2-40B4-BE49-F238E27FC236}">
                  <a16:creationId xmlns:a16="http://schemas.microsoft.com/office/drawing/2014/main" id="{395E4868-7E09-47EB-8FDA-3CE5268028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1131" y="5161666"/>
              <a:ext cx="1120651" cy="1120651"/>
            </a:xfrm>
            <a:prstGeom prst="rect">
              <a:avLst/>
            </a:prstGeom>
          </p:spPr>
        </p:pic>
      </p:grpSp>
      <p:cxnSp>
        <p:nvCxnSpPr>
          <p:cNvPr id="23" name="Conector: angular 22">
            <a:extLst>
              <a:ext uri="{FF2B5EF4-FFF2-40B4-BE49-F238E27FC236}">
                <a16:creationId xmlns:a16="http://schemas.microsoft.com/office/drawing/2014/main" id="{5C1E8807-3FC5-4715-823A-0F71F52A3118}"/>
              </a:ext>
            </a:extLst>
          </p:cNvPr>
          <p:cNvCxnSpPr>
            <a:cxnSpLocks/>
          </p:cNvCxnSpPr>
          <p:nvPr/>
        </p:nvCxnSpPr>
        <p:spPr>
          <a:xfrm rot="10800000">
            <a:off x="5041018" y="4044103"/>
            <a:ext cx="1039742" cy="9480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F3E3972F-3FA7-4866-B795-94669AB076F6}"/>
              </a:ext>
            </a:extLst>
          </p:cNvPr>
          <p:cNvSpPr txBox="1"/>
          <p:nvPr/>
        </p:nvSpPr>
        <p:spPr>
          <a:xfrm>
            <a:off x="6096000" y="4668996"/>
            <a:ext cx="2516956" cy="646331"/>
          </a:xfrm>
          <a:prstGeom prst="rect">
            <a:avLst/>
          </a:prstGeom>
          <a:noFill/>
        </p:spPr>
        <p:txBody>
          <a:bodyPr wrap="square" rtlCol="0">
            <a:spAutoFit/>
          </a:bodyPr>
          <a:lstStyle/>
          <a:p>
            <a:r>
              <a:rPr lang="es-MX" dirty="0"/>
              <a:t>Conexión con la base de datos.</a:t>
            </a:r>
          </a:p>
        </p:txBody>
      </p:sp>
      <p:sp>
        <p:nvSpPr>
          <p:cNvPr id="31" name="CuadroTexto 30">
            <a:extLst>
              <a:ext uri="{FF2B5EF4-FFF2-40B4-BE49-F238E27FC236}">
                <a16:creationId xmlns:a16="http://schemas.microsoft.com/office/drawing/2014/main" id="{579B3E05-A30B-4F6C-A6C4-B3BECE1943DD}"/>
              </a:ext>
            </a:extLst>
          </p:cNvPr>
          <p:cNvSpPr txBox="1"/>
          <p:nvPr/>
        </p:nvSpPr>
        <p:spPr>
          <a:xfrm>
            <a:off x="6111242" y="3495724"/>
            <a:ext cx="4199118" cy="646331"/>
          </a:xfrm>
          <a:prstGeom prst="rect">
            <a:avLst/>
          </a:prstGeom>
          <a:noFill/>
        </p:spPr>
        <p:txBody>
          <a:bodyPr wrap="square" rtlCol="0">
            <a:spAutoFit/>
          </a:bodyPr>
          <a:lstStyle/>
          <a:p>
            <a:r>
              <a:rPr lang="es-MX" dirty="0"/>
              <a:t>ORM Framework para el servicio de consulta y persistencia objeto relacional. </a:t>
            </a:r>
          </a:p>
        </p:txBody>
      </p:sp>
      <p:cxnSp>
        <p:nvCxnSpPr>
          <p:cNvPr id="36" name="Conector recto de flecha 35">
            <a:extLst>
              <a:ext uri="{FF2B5EF4-FFF2-40B4-BE49-F238E27FC236}">
                <a16:creationId xmlns:a16="http://schemas.microsoft.com/office/drawing/2014/main" id="{FF3708E2-D8E6-4941-AFF8-D76AA94F22B1}"/>
              </a:ext>
            </a:extLst>
          </p:cNvPr>
          <p:cNvCxnSpPr>
            <a:cxnSpLocks/>
          </p:cNvCxnSpPr>
          <p:nvPr/>
        </p:nvCxnSpPr>
        <p:spPr>
          <a:xfrm>
            <a:off x="2290713" y="2263140"/>
            <a:ext cx="0" cy="23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B2209B76-456E-4FA2-BD78-9C3578F5B1B4}"/>
              </a:ext>
            </a:extLst>
          </p:cNvPr>
          <p:cNvSpPr txBox="1"/>
          <p:nvPr/>
        </p:nvSpPr>
        <p:spPr>
          <a:xfrm>
            <a:off x="6092190" y="1076991"/>
            <a:ext cx="5760717" cy="646331"/>
          </a:xfrm>
          <a:prstGeom prst="rect">
            <a:avLst/>
          </a:prstGeom>
          <a:noFill/>
        </p:spPr>
        <p:txBody>
          <a:bodyPr wrap="square" rtlCol="0">
            <a:spAutoFit/>
          </a:bodyPr>
          <a:lstStyle/>
          <a:p>
            <a:r>
              <a:rPr lang="es-MX" dirty="0"/>
              <a:t>Etiquetas en archivo XML para asignación de Objetos Java a Relacionales.</a:t>
            </a:r>
          </a:p>
        </p:txBody>
      </p:sp>
      <p:grpSp>
        <p:nvGrpSpPr>
          <p:cNvPr id="56" name="Grupo 55">
            <a:extLst>
              <a:ext uri="{FF2B5EF4-FFF2-40B4-BE49-F238E27FC236}">
                <a16:creationId xmlns:a16="http://schemas.microsoft.com/office/drawing/2014/main" id="{39EF551A-6FEF-47D5-BDC3-8C3AC89B8C8F}"/>
              </a:ext>
            </a:extLst>
          </p:cNvPr>
          <p:cNvGrpSpPr/>
          <p:nvPr/>
        </p:nvGrpSpPr>
        <p:grpSpPr>
          <a:xfrm>
            <a:off x="5041017" y="3413760"/>
            <a:ext cx="1051173" cy="405130"/>
            <a:chOff x="5041017" y="3413760"/>
            <a:chExt cx="1051173" cy="405130"/>
          </a:xfrm>
        </p:grpSpPr>
        <p:cxnSp>
          <p:nvCxnSpPr>
            <p:cNvPr id="29" name="Conector recto de flecha 28">
              <a:extLst>
                <a:ext uri="{FF2B5EF4-FFF2-40B4-BE49-F238E27FC236}">
                  <a16:creationId xmlns:a16="http://schemas.microsoft.com/office/drawing/2014/main" id="{5427FA6D-BBC1-4E2C-A37E-2D607DE9F4CD}"/>
                </a:ext>
              </a:extLst>
            </p:cNvPr>
            <p:cNvCxnSpPr>
              <a:cxnSpLocks/>
            </p:cNvCxnSpPr>
            <p:nvPr/>
          </p:nvCxnSpPr>
          <p:spPr>
            <a:xfrm flipH="1">
              <a:off x="5041017" y="3429565"/>
              <a:ext cx="8009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upo 54">
              <a:extLst>
                <a:ext uri="{FF2B5EF4-FFF2-40B4-BE49-F238E27FC236}">
                  <a16:creationId xmlns:a16="http://schemas.microsoft.com/office/drawing/2014/main" id="{855D1165-BD61-4631-8DD7-FD7384E9940D}"/>
                </a:ext>
              </a:extLst>
            </p:cNvPr>
            <p:cNvGrpSpPr/>
            <p:nvPr/>
          </p:nvGrpSpPr>
          <p:grpSpPr>
            <a:xfrm>
              <a:off x="5838190" y="3413760"/>
              <a:ext cx="254000" cy="405130"/>
              <a:chOff x="5838190" y="3413760"/>
              <a:chExt cx="254000" cy="405130"/>
            </a:xfrm>
          </p:grpSpPr>
          <p:cxnSp>
            <p:nvCxnSpPr>
              <p:cNvPr id="52" name="Conector recto 51">
                <a:extLst>
                  <a:ext uri="{FF2B5EF4-FFF2-40B4-BE49-F238E27FC236}">
                    <a16:creationId xmlns:a16="http://schemas.microsoft.com/office/drawing/2014/main" id="{3E965D5F-F93B-4F87-9265-47C5593A1AF0}"/>
                  </a:ext>
                </a:extLst>
              </p:cNvPr>
              <p:cNvCxnSpPr/>
              <p:nvPr/>
            </p:nvCxnSpPr>
            <p:spPr>
              <a:xfrm>
                <a:off x="5852160" y="3413760"/>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9E91975E-8590-4E71-8D60-60C78880410F}"/>
                  </a:ext>
                </a:extLst>
              </p:cNvPr>
              <p:cNvCxnSpPr/>
              <p:nvPr/>
            </p:nvCxnSpPr>
            <p:spPr>
              <a:xfrm>
                <a:off x="5838190" y="3818890"/>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 name="Grupo 57">
            <a:extLst>
              <a:ext uri="{FF2B5EF4-FFF2-40B4-BE49-F238E27FC236}">
                <a16:creationId xmlns:a16="http://schemas.microsoft.com/office/drawing/2014/main" id="{83BFB62B-85BB-4BC3-A9F5-01D7140AAA8D}"/>
              </a:ext>
            </a:extLst>
          </p:cNvPr>
          <p:cNvGrpSpPr/>
          <p:nvPr/>
        </p:nvGrpSpPr>
        <p:grpSpPr>
          <a:xfrm>
            <a:off x="2275473" y="2257566"/>
            <a:ext cx="3819146" cy="391160"/>
            <a:chOff x="2275473" y="2257566"/>
            <a:chExt cx="3819146" cy="391160"/>
          </a:xfrm>
        </p:grpSpPr>
        <p:cxnSp>
          <p:nvCxnSpPr>
            <p:cNvPr id="38" name="Conector recto 37">
              <a:extLst>
                <a:ext uri="{FF2B5EF4-FFF2-40B4-BE49-F238E27FC236}">
                  <a16:creationId xmlns:a16="http://schemas.microsoft.com/office/drawing/2014/main" id="{07C9635D-3A95-48BB-8C6E-497D5A9EB169}"/>
                </a:ext>
              </a:extLst>
            </p:cNvPr>
            <p:cNvCxnSpPr>
              <a:cxnSpLocks/>
            </p:cNvCxnSpPr>
            <p:nvPr/>
          </p:nvCxnSpPr>
          <p:spPr>
            <a:xfrm>
              <a:off x="2275473" y="2263140"/>
              <a:ext cx="357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61DCA102-425A-498C-8808-73F93FCF14E3}"/>
                </a:ext>
              </a:extLst>
            </p:cNvPr>
            <p:cNvCxnSpPr/>
            <p:nvPr/>
          </p:nvCxnSpPr>
          <p:spPr>
            <a:xfrm>
              <a:off x="5838190" y="2257566"/>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30D63D08-46EA-45A7-A455-226F67E028E8}"/>
                </a:ext>
              </a:extLst>
            </p:cNvPr>
            <p:cNvCxnSpPr/>
            <p:nvPr/>
          </p:nvCxnSpPr>
          <p:spPr>
            <a:xfrm>
              <a:off x="5840619" y="2634121"/>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upo 61">
            <a:extLst>
              <a:ext uri="{FF2B5EF4-FFF2-40B4-BE49-F238E27FC236}">
                <a16:creationId xmlns:a16="http://schemas.microsoft.com/office/drawing/2014/main" id="{18B9AD23-2166-48A1-AC91-B4DA56E3A1BA}"/>
              </a:ext>
            </a:extLst>
          </p:cNvPr>
          <p:cNvGrpSpPr/>
          <p:nvPr/>
        </p:nvGrpSpPr>
        <p:grpSpPr>
          <a:xfrm>
            <a:off x="3240673" y="1614946"/>
            <a:ext cx="2821037" cy="881811"/>
            <a:chOff x="3240673" y="1614946"/>
            <a:chExt cx="2821037" cy="881811"/>
          </a:xfrm>
        </p:grpSpPr>
        <p:cxnSp>
          <p:nvCxnSpPr>
            <p:cNvPr id="46" name="Conector recto de flecha 45">
              <a:extLst>
                <a:ext uri="{FF2B5EF4-FFF2-40B4-BE49-F238E27FC236}">
                  <a16:creationId xmlns:a16="http://schemas.microsoft.com/office/drawing/2014/main" id="{6BCFC53B-8588-4158-B690-DEF91F0BE8F2}"/>
                </a:ext>
              </a:extLst>
            </p:cNvPr>
            <p:cNvCxnSpPr>
              <a:cxnSpLocks/>
            </p:cNvCxnSpPr>
            <p:nvPr/>
          </p:nvCxnSpPr>
          <p:spPr>
            <a:xfrm>
              <a:off x="3255913" y="2008215"/>
              <a:ext cx="0" cy="488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DF9D2667-FA8B-4AA3-8BCF-B6669F480CA4}"/>
                </a:ext>
              </a:extLst>
            </p:cNvPr>
            <p:cNvCxnSpPr>
              <a:cxnSpLocks/>
            </p:cNvCxnSpPr>
            <p:nvPr/>
          </p:nvCxnSpPr>
          <p:spPr>
            <a:xfrm>
              <a:off x="3240673" y="2008215"/>
              <a:ext cx="25975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9DEDB6B1-8786-40E9-8B92-8C27681A43A5}"/>
                </a:ext>
              </a:extLst>
            </p:cNvPr>
            <p:cNvCxnSpPr/>
            <p:nvPr/>
          </p:nvCxnSpPr>
          <p:spPr>
            <a:xfrm>
              <a:off x="5822950" y="1629545"/>
              <a:ext cx="0" cy="3911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547DC408-2434-4F62-8CE4-050179F02C18}"/>
                </a:ext>
              </a:extLst>
            </p:cNvPr>
            <p:cNvCxnSpPr/>
            <p:nvPr/>
          </p:nvCxnSpPr>
          <p:spPr>
            <a:xfrm>
              <a:off x="5807710" y="1614946"/>
              <a:ext cx="2540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6" name="CuadroTexto 65">
            <a:extLst>
              <a:ext uri="{FF2B5EF4-FFF2-40B4-BE49-F238E27FC236}">
                <a16:creationId xmlns:a16="http://schemas.microsoft.com/office/drawing/2014/main" id="{E68624F3-8E76-4337-A9B4-8DCC705771BB}"/>
              </a:ext>
            </a:extLst>
          </p:cNvPr>
          <p:cNvSpPr txBox="1"/>
          <p:nvPr/>
        </p:nvSpPr>
        <p:spPr>
          <a:xfrm>
            <a:off x="6138718" y="2310030"/>
            <a:ext cx="5760717" cy="923330"/>
          </a:xfrm>
          <a:prstGeom prst="rect">
            <a:avLst/>
          </a:prstGeom>
          <a:noFill/>
        </p:spPr>
        <p:txBody>
          <a:bodyPr wrap="square" rtlCol="0">
            <a:spAutoFit/>
          </a:bodyPr>
          <a:lstStyle/>
          <a:p>
            <a:r>
              <a:rPr lang="es-MX" dirty="0"/>
              <a:t>Anotaciones estándar de EJB3 están contenidas en el paquete </a:t>
            </a:r>
            <a:r>
              <a:rPr lang="es-MX" b="1" dirty="0"/>
              <a:t>javax.Persistence </a:t>
            </a:r>
            <a:r>
              <a:rPr lang="es-MX" dirty="0"/>
              <a:t>para asignación de Objetos Java a Relacionales.</a:t>
            </a:r>
          </a:p>
        </p:txBody>
      </p:sp>
    </p:spTree>
    <p:extLst>
      <p:ext uri="{BB962C8B-B14F-4D97-AF65-F5344CB8AC3E}">
        <p14:creationId xmlns:p14="http://schemas.microsoft.com/office/powerpoint/2010/main" val="310805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E466B-8D82-43C0-B0BB-FD33E6A98B25}"/>
              </a:ext>
            </a:extLst>
          </p:cNvPr>
          <p:cNvSpPr>
            <a:spLocks noGrp="1"/>
          </p:cNvSpPr>
          <p:nvPr>
            <p:ph type="title"/>
          </p:nvPr>
        </p:nvSpPr>
        <p:spPr/>
        <p:txBody>
          <a:bodyPr/>
          <a:lstStyle/>
          <a:p>
            <a:r>
              <a:rPr lang="es-MX" b="1" dirty="0"/>
              <a:t>Spring Framework (núcleo) + JPA, Hibernate</a:t>
            </a:r>
          </a:p>
        </p:txBody>
      </p:sp>
      <p:sp>
        <p:nvSpPr>
          <p:cNvPr id="3" name="Marcador de contenido 2">
            <a:extLst>
              <a:ext uri="{FF2B5EF4-FFF2-40B4-BE49-F238E27FC236}">
                <a16:creationId xmlns:a16="http://schemas.microsoft.com/office/drawing/2014/main" id="{98B5C109-F7AC-4D36-9B99-668177BF2B1E}"/>
              </a:ext>
            </a:extLst>
          </p:cNvPr>
          <p:cNvSpPr>
            <a:spLocks noGrp="1"/>
          </p:cNvSpPr>
          <p:nvPr>
            <p:ph idx="1"/>
          </p:nvPr>
        </p:nvSpPr>
        <p:spPr>
          <a:xfrm>
            <a:off x="841899" y="2236512"/>
            <a:ext cx="4227941" cy="2384975"/>
          </a:xfrm>
        </p:spPr>
        <p:txBody>
          <a:bodyPr/>
          <a:lstStyle/>
          <a:p>
            <a:pPr marL="0" indent="0">
              <a:buNone/>
            </a:pPr>
            <a:r>
              <a:rPr lang="es-MX" dirty="0"/>
              <a:t>Dependencias Spring versión 5.1.3:</a:t>
            </a:r>
          </a:p>
          <a:p>
            <a:pPr lvl="1"/>
            <a:r>
              <a:rPr lang="es-MX" dirty="0"/>
              <a:t>Spring-</a:t>
            </a:r>
            <a:r>
              <a:rPr lang="es-MX" dirty="0" err="1"/>
              <a:t>core</a:t>
            </a:r>
            <a:endParaRPr lang="es-MX" dirty="0"/>
          </a:p>
          <a:p>
            <a:pPr lvl="1"/>
            <a:r>
              <a:rPr lang="es-MX" dirty="0"/>
              <a:t>Spring-</a:t>
            </a:r>
            <a:r>
              <a:rPr lang="es-MX" dirty="0" err="1"/>
              <a:t>beans</a:t>
            </a:r>
            <a:endParaRPr lang="es-MX" dirty="0"/>
          </a:p>
          <a:p>
            <a:pPr lvl="1"/>
            <a:r>
              <a:rPr lang="es-MX" dirty="0"/>
              <a:t>Spring-</a:t>
            </a:r>
            <a:r>
              <a:rPr lang="es-MX" dirty="0" err="1"/>
              <a:t>context</a:t>
            </a:r>
            <a:endParaRPr lang="es-MX" dirty="0"/>
          </a:p>
          <a:p>
            <a:pPr lvl="1"/>
            <a:r>
              <a:rPr lang="es-MX" dirty="0"/>
              <a:t>Spring-</a:t>
            </a:r>
            <a:r>
              <a:rPr lang="es-MX" dirty="0" err="1"/>
              <a:t>jdbc</a:t>
            </a:r>
            <a:endParaRPr lang="es-MX" dirty="0"/>
          </a:p>
          <a:p>
            <a:pPr lvl="1"/>
            <a:r>
              <a:rPr lang="es-MX" dirty="0"/>
              <a:t>Spring-orm</a:t>
            </a:r>
          </a:p>
          <a:p>
            <a:pPr lvl="1"/>
            <a:endParaRPr lang="es-MX" dirty="0"/>
          </a:p>
        </p:txBody>
      </p:sp>
      <p:pic>
        <p:nvPicPr>
          <p:cNvPr id="5" name="Imagen 4">
            <a:extLst>
              <a:ext uri="{FF2B5EF4-FFF2-40B4-BE49-F238E27FC236}">
                <a16:creationId xmlns:a16="http://schemas.microsoft.com/office/drawing/2014/main" id="{FC072A06-928C-426B-A046-4293EC69625D}"/>
              </a:ext>
            </a:extLst>
          </p:cNvPr>
          <p:cNvPicPr>
            <a:picLocks noChangeAspect="1"/>
          </p:cNvPicPr>
          <p:nvPr/>
        </p:nvPicPr>
        <p:blipFill>
          <a:blip r:embed="rId2"/>
          <a:stretch>
            <a:fillRect/>
          </a:stretch>
        </p:blipFill>
        <p:spPr>
          <a:xfrm>
            <a:off x="5608320" y="1198486"/>
            <a:ext cx="5098909" cy="5518102"/>
          </a:xfrm>
          <a:prstGeom prst="rect">
            <a:avLst/>
          </a:prstGeom>
        </p:spPr>
      </p:pic>
    </p:spTree>
    <p:extLst>
      <p:ext uri="{BB962C8B-B14F-4D97-AF65-F5344CB8AC3E}">
        <p14:creationId xmlns:p14="http://schemas.microsoft.com/office/powerpoint/2010/main" val="396753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981286-89B0-4705-9D1C-4D489275130A}"/>
              </a:ext>
            </a:extLst>
          </p:cNvPr>
          <p:cNvSpPr>
            <a:spLocks noGrp="1"/>
          </p:cNvSpPr>
          <p:nvPr>
            <p:ph idx="1"/>
          </p:nvPr>
        </p:nvSpPr>
        <p:spPr>
          <a:xfrm>
            <a:off x="626110" y="1007849"/>
            <a:ext cx="6405880" cy="563710"/>
          </a:xfrm>
        </p:spPr>
        <p:txBody>
          <a:bodyPr/>
          <a:lstStyle/>
          <a:p>
            <a:r>
              <a:rPr lang="es-MX" dirty="0"/>
              <a:t>Dependencia MySQL-Conector-java versión 8.0.27:</a:t>
            </a:r>
          </a:p>
          <a:p>
            <a:endParaRPr lang="es-MX" dirty="0"/>
          </a:p>
        </p:txBody>
      </p:sp>
      <p:pic>
        <p:nvPicPr>
          <p:cNvPr id="5" name="Imagen 4">
            <a:extLst>
              <a:ext uri="{FF2B5EF4-FFF2-40B4-BE49-F238E27FC236}">
                <a16:creationId xmlns:a16="http://schemas.microsoft.com/office/drawing/2014/main" id="{F8AEA02E-81BD-4F3A-8EBD-2F43C2CAB0A2}"/>
              </a:ext>
            </a:extLst>
          </p:cNvPr>
          <p:cNvPicPr>
            <a:picLocks noChangeAspect="1"/>
          </p:cNvPicPr>
          <p:nvPr/>
        </p:nvPicPr>
        <p:blipFill>
          <a:blip r:embed="rId2"/>
          <a:stretch>
            <a:fillRect/>
          </a:stretch>
        </p:blipFill>
        <p:spPr>
          <a:xfrm>
            <a:off x="3333395" y="1679172"/>
            <a:ext cx="5525210" cy="1369695"/>
          </a:xfrm>
          <a:prstGeom prst="rect">
            <a:avLst/>
          </a:prstGeom>
        </p:spPr>
      </p:pic>
      <p:sp>
        <p:nvSpPr>
          <p:cNvPr id="6" name="Marcador de contenido 2">
            <a:extLst>
              <a:ext uri="{FF2B5EF4-FFF2-40B4-BE49-F238E27FC236}">
                <a16:creationId xmlns:a16="http://schemas.microsoft.com/office/drawing/2014/main" id="{2DAAA271-6B61-4797-87EE-16450F755B1B}"/>
              </a:ext>
            </a:extLst>
          </p:cNvPr>
          <p:cNvSpPr txBox="1">
            <a:spLocks/>
          </p:cNvSpPr>
          <p:nvPr/>
        </p:nvSpPr>
        <p:spPr>
          <a:xfrm>
            <a:off x="626110" y="3429000"/>
            <a:ext cx="6405880" cy="563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Dependencia Hibernate versión 5.6.7.final:</a:t>
            </a:r>
          </a:p>
        </p:txBody>
      </p:sp>
      <p:pic>
        <p:nvPicPr>
          <p:cNvPr id="8" name="Imagen 7">
            <a:extLst>
              <a:ext uri="{FF2B5EF4-FFF2-40B4-BE49-F238E27FC236}">
                <a16:creationId xmlns:a16="http://schemas.microsoft.com/office/drawing/2014/main" id="{39D941CD-0B2F-419D-BAA1-5F6562F833E6}"/>
              </a:ext>
            </a:extLst>
          </p:cNvPr>
          <p:cNvPicPr>
            <a:picLocks noChangeAspect="1"/>
          </p:cNvPicPr>
          <p:nvPr/>
        </p:nvPicPr>
        <p:blipFill>
          <a:blip r:embed="rId3"/>
          <a:stretch>
            <a:fillRect/>
          </a:stretch>
        </p:blipFill>
        <p:spPr>
          <a:xfrm>
            <a:off x="3363820" y="4063661"/>
            <a:ext cx="5494785" cy="1530690"/>
          </a:xfrm>
          <a:prstGeom prst="rect">
            <a:avLst/>
          </a:prstGeom>
        </p:spPr>
      </p:pic>
    </p:spTree>
    <p:extLst>
      <p:ext uri="{BB962C8B-B14F-4D97-AF65-F5344CB8AC3E}">
        <p14:creationId xmlns:p14="http://schemas.microsoft.com/office/powerpoint/2010/main" val="336102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A0B5B-EEF4-4C39-A379-34CFCB19EA07}"/>
              </a:ext>
            </a:extLst>
          </p:cNvPr>
          <p:cNvSpPr>
            <a:spLocks noGrp="1"/>
          </p:cNvSpPr>
          <p:nvPr>
            <p:ph type="title"/>
          </p:nvPr>
        </p:nvSpPr>
        <p:spPr>
          <a:xfrm>
            <a:off x="1787560" y="571796"/>
            <a:ext cx="5284581" cy="712064"/>
          </a:xfrm>
        </p:spPr>
        <p:txBody>
          <a:bodyPr/>
          <a:lstStyle/>
          <a:p>
            <a:r>
              <a:rPr lang="es-MX" sz="2400" b="1" dirty="0"/>
              <a:t>Configuración de Hibernate</a:t>
            </a:r>
          </a:p>
        </p:txBody>
      </p:sp>
      <p:sp>
        <p:nvSpPr>
          <p:cNvPr id="4" name="Rectángulo: esquinas redondeadas 3">
            <a:extLst>
              <a:ext uri="{FF2B5EF4-FFF2-40B4-BE49-F238E27FC236}">
                <a16:creationId xmlns:a16="http://schemas.microsoft.com/office/drawing/2014/main" id="{6C8E5785-5097-4912-95FD-10065819CB59}"/>
              </a:ext>
            </a:extLst>
          </p:cNvPr>
          <p:cNvSpPr/>
          <p:nvPr/>
        </p:nvSpPr>
        <p:spPr>
          <a:xfrm>
            <a:off x="491836" y="1825816"/>
            <a:ext cx="1686560"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DataSources</a:t>
            </a:r>
            <a:endParaRPr lang="es-MX" dirty="0">
              <a:solidFill>
                <a:schemeClr val="tx1"/>
              </a:solidFill>
            </a:endParaRPr>
          </a:p>
        </p:txBody>
      </p:sp>
      <p:sp>
        <p:nvSpPr>
          <p:cNvPr id="5" name="Rectángulo: esquinas redondeadas 4">
            <a:extLst>
              <a:ext uri="{FF2B5EF4-FFF2-40B4-BE49-F238E27FC236}">
                <a16:creationId xmlns:a16="http://schemas.microsoft.com/office/drawing/2014/main" id="{3D723878-EF49-465B-A153-A0F51DD9A536}"/>
              </a:ext>
            </a:extLst>
          </p:cNvPr>
          <p:cNvSpPr/>
          <p:nvPr/>
        </p:nvSpPr>
        <p:spPr>
          <a:xfrm>
            <a:off x="4805681" y="1414735"/>
            <a:ext cx="2930469" cy="107092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SessionFactory()</a:t>
            </a:r>
          </a:p>
          <a:p>
            <a:pPr algn="ctr"/>
            <a:r>
              <a:rPr lang="es-MX" dirty="0">
                <a:solidFill>
                  <a:schemeClr val="tx1"/>
                </a:solidFill>
              </a:rPr>
              <a:t>LocalSessionFactoryBean</a:t>
            </a:r>
          </a:p>
        </p:txBody>
      </p:sp>
      <p:sp>
        <p:nvSpPr>
          <p:cNvPr id="6" name="Rectángulo: esquinas redondeadas 5">
            <a:extLst>
              <a:ext uri="{FF2B5EF4-FFF2-40B4-BE49-F238E27FC236}">
                <a16:creationId xmlns:a16="http://schemas.microsoft.com/office/drawing/2014/main" id="{0C84A93D-C717-4C33-9E37-FEFFEC455F82}"/>
              </a:ext>
            </a:extLst>
          </p:cNvPr>
          <p:cNvSpPr/>
          <p:nvPr/>
        </p:nvSpPr>
        <p:spPr>
          <a:xfrm>
            <a:off x="8741297" y="3653690"/>
            <a:ext cx="2206103"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HibernateTemplate</a:t>
            </a:r>
          </a:p>
        </p:txBody>
      </p:sp>
      <p:sp>
        <p:nvSpPr>
          <p:cNvPr id="7" name="Rectángulo: esquinas redondeadas 6">
            <a:extLst>
              <a:ext uri="{FF2B5EF4-FFF2-40B4-BE49-F238E27FC236}">
                <a16:creationId xmlns:a16="http://schemas.microsoft.com/office/drawing/2014/main" id="{B8A1D9FB-B8F1-40B6-AFC2-6FE8FB1B1CC8}"/>
              </a:ext>
            </a:extLst>
          </p:cNvPr>
          <p:cNvSpPr/>
          <p:nvPr/>
        </p:nvSpPr>
        <p:spPr>
          <a:xfrm>
            <a:off x="8459012" y="1647226"/>
            <a:ext cx="3354181"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HibernateTransactionManager</a:t>
            </a:r>
          </a:p>
        </p:txBody>
      </p:sp>
      <p:sp>
        <p:nvSpPr>
          <p:cNvPr id="8" name="Rectángulo: esquinas redondeadas 7">
            <a:extLst>
              <a:ext uri="{FF2B5EF4-FFF2-40B4-BE49-F238E27FC236}">
                <a16:creationId xmlns:a16="http://schemas.microsoft.com/office/drawing/2014/main" id="{170D1781-3559-44B6-919F-18583B3A3B1C}"/>
              </a:ext>
            </a:extLst>
          </p:cNvPr>
          <p:cNvSpPr/>
          <p:nvPr/>
        </p:nvSpPr>
        <p:spPr>
          <a:xfrm>
            <a:off x="3196883" y="5211864"/>
            <a:ext cx="2206103"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ClassDao</a:t>
            </a:r>
            <a:endParaRPr lang="es-MX" dirty="0">
              <a:solidFill>
                <a:schemeClr val="tx1"/>
              </a:solidFill>
            </a:endParaRPr>
          </a:p>
        </p:txBody>
      </p:sp>
      <p:cxnSp>
        <p:nvCxnSpPr>
          <p:cNvPr id="12" name="Conector recto de flecha 11">
            <a:extLst>
              <a:ext uri="{FF2B5EF4-FFF2-40B4-BE49-F238E27FC236}">
                <a16:creationId xmlns:a16="http://schemas.microsoft.com/office/drawing/2014/main" id="{52A84562-76AF-421D-A163-14CF2B22BD05}"/>
              </a:ext>
            </a:extLst>
          </p:cNvPr>
          <p:cNvCxnSpPr>
            <a:cxnSpLocks/>
            <a:stCxn id="4" idx="3"/>
            <a:endCxn id="5" idx="1"/>
          </p:cNvCxnSpPr>
          <p:nvPr/>
        </p:nvCxnSpPr>
        <p:spPr>
          <a:xfrm flipV="1">
            <a:off x="2178396" y="1950199"/>
            <a:ext cx="2627285" cy="231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C44D4998-8542-471B-8561-C5F8AE467B4B}"/>
              </a:ext>
            </a:extLst>
          </p:cNvPr>
          <p:cNvCxnSpPr>
            <a:cxnSpLocks/>
            <a:stCxn id="5" idx="3"/>
            <a:endCxn id="7" idx="1"/>
          </p:cNvCxnSpPr>
          <p:nvPr/>
        </p:nvCxnSpPr>
        <p:spPr>
          <a:xfrm>
            <a:off x="7736150" y="1950199"/>
            <a:ext cx="722862" cy="530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54AEC92-0DA4-48F8-B1FF-1AD8F10AB949}"/>
              </a:ext>
            </a:extLst>
          </p:cNvPr>
          <p:cNvCxnSpPr>
            <a:stCxn id="6" idx="1"/>
            <a:endCxn id="8" idx="3"/>
          </p:cNvCxnSpPr>
          <p:nvPr/>
        </p:nvCxnSpPr>
        <p:spPr>
          <a:xfrm flipH="1">
            <a:off x="5402986" y="4009722"/>
            <a:ext cx="3338311" cy="1558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AD40FDB-BA43-4E2A-834B-1D928B2B3267}"/>
              </a:ext>
            </a:extLst>
          </p:cNvPr>
          <p:cNvCxnSpPr>
            <a:cxnSpLocks/>
            <a:stCxn id="5" idx="2"/>
            <a:endCxn id="6" idx="0"/>
          </p:cNvCxnSpPr>
          <p:nvPr/>
        </p:nvCxnSpPr>
        <p:spPr>
          <a:xfrm>
            <a:off x="6270916" y="2485662"/>
            <a:ext cx="3573433" cy="1168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1BC66DE3-6B46-4857-8890-D1B817DA149C}"/>
              </a:ext>
            </a:extLst>
          </p:cNvPr>
          <p:cNvSpPr txBox="1"/>
          <p:nvPr/>
        </p:nvSpPr>
        <p:spPr>
          <a:xfrm>
            <a:off x="279810" y="2578457"/>
            <a:ext cx="2155301" cy="369332"/>
          </a:xfrm>
          <a:prstGeom prst="rect">
            <a:avLst/>
          </a:prstGeom>
          <a:noFill/>
        </p:spPr>
        <p:txBody>
          <a:bodyPr wrap="square" rtlCol="0">
            <a:spAutoFit/>
          </a:bodyPr>
          <a:lstStyle/>
          <a:p>
            <a:r>
              <a:rPr lang="es-MX" dirty="0" err="1"/>
              <a:t>Database.properties</a:t>
            </a:r>
            <a:endParaRPr lang="es-MX" dirty="0"/>
          </a:p>
        </p:txBody>
      </p:sp>
      <p:sp>
        <p:nvSpPr>
          <p:cNvPr id="37" name="CuadroTexto 36">
            <a:extLst>
              <a:ext uri="{FF2B5EF4-FFF2-40B4-BE49-F238E27FC236}">
                <a16:creationId xmlns:a16="http://schemas.microsoft.com/office/drawing/2014/main" id="{CE67139D-46CE-4FDE-AD26-558322FFDD2C}"/>
              </a:ext>
            </a:extLst>
          </p:cNvPr>
          <p:cNvSpPr txBox="1"/>
          <p:nvPr/>
        </p:nvSpPr>
        <p:spPr>
          <a:xfrm>
            <a:off x="3584979" y="2420053"/>
            <a:ext cx="2541501" cy="923330"/>
          </a:xfrm>
          <a:prstGeom prst="rect">
            <a:avLst/>
          </a:prstGeom>
          <a:noFill/>
        </p:spPr>
        <p:txBody>
          <a:bodyPr wrap="square" rtlCol="0">
            <a:spAutoFit/>
          </a:bodyPr>
          <a:lstStyle/>
          <a:p>
            <a:r>
              <a:rPr lang="es-MX" dirty="0"/>
              <a:t>dataSource()</a:t>
            </a:r>
          </a:p>
          <a:p>
            <a:r>
              <a:rPr lang="es-MX" dirty="0" err="1"/>
              <a:t>Annotated</a:t>
            </a:r>
            <a:r>
              <a:rPr lang="es-MX" dirty="0"/>
              <a:t> Class</a:t>
            </a:r>
          </a:p>
          <a:p>
            <a:r>
              <a:rPr lang="es-MX" dirty="0" err="1"/>
              <a:t>Hibernate.properties</a:t>
            </a:r>
            <a:endParaRPr lang="es-MX" dirty="0"/>
          </a:p>
        </p:txBody>
      </p:sp>
      <p:sp>
        <p:nvSpPr>
          <p:cNvPr id="38" name="CuadroTexto 37">
            <a:extLst>
              <a:ext uri="{FF2B5EF4-FFF2-40B4-BE49-F238E27FC236}">
                <a16:creationId xmlns:a16="http://schemas.microsoft.com/office/drawing/2014/main" id="{5F910A96-6316-495F-B882-6872EA0D1304}"/>
              </a:ext>
            </a:extLst>
          </p:cNvPr>
          <p:cNvSpPr txBox="1"/>
          <p:nvPr/>
        </p:nvSpPr>
        <p:spPr>
          <a:xfrm>
            <a:off x="8368264" y="4450224"/>
            <a:ext cx="3535680" cy="830997"/>
          </a:xfrm>
          <a:prstGeom prst="rect">
            <a:avLst/>
          </a:prstGeom>
          <a:noFill/>
        </p:spPr>
        <p:txBody>
          <a:bodyPr wrap="square" rtlCol="0">
            <a:spAutoFit/>
          </a:bodyPr>
          <a:lstStyle/>
          <a:p>
            <a:pPr marL="171450" indent="-171450">
              <a:buFont typeface="Arial" panose="020B0604020202020204" pitchFamily="34" charset="0"/>
              <a:buChar char="•"/>
            </a:pPr>
            <a:r>
              <a:rPr lang="es-MX" sz="1200" dirty="0"/>
              <a:t>Opcional si no quieres hacer mucho código Hibernate, viene de la librería “</a:t>
            </a:r>
            <a:r>
              <a:rPr lang="es-MX" sz="1200" dirty="0">
                <a:highlight>
                  <a:srgbClr val="E8F2FE"/>
                </a:highlight>
                <a:latin typeface="Consolas" panose="020B0609020204030204" pitchFamily="49" charset="0"/>
              </a:rPr>
              <a:t>org.springframework.orm.hibernate5.</a:t>
            </a:r>
            <a:r>
              <a:rPr lang="es-MX" sz="1200" u="sng" dirty="0">
                <a:highlight>
                  <a:srgbClr val="E8F2FE"/>
                </a:highlight>
                <a:latin typeface="Consolas" panose="020B0609020204030204" pitchFamily="49" charset="0"/>
              </a:rPr>
              <a:t>HibernateTemplate;”</a:t>
            </a:r>
            <a:endParaRPr lang="es-MX" sz="1200" dirty="0"/>
          </a:p>
        </p:txBody>
      </p:sp>
      <p:cxnSp>
        <p:nvCxnSpPr>
          <p:cNvPr id="41" name="Conector recto de flecha 40">
            <a:extLst>
              <a:ext uri="{FF2B5EF4-FFF2-40B4-BE49-F238E27FC236}">
                <a16:creationId xmlns:a16="http://schemas.microsoft.com/office/drawing/2014/main" id="{B5AC7BD0-D277-474F-9918-07CC0C2F8D26}"/>
              </a:ext>
            </a:extLst>
          </p:cNvPr>
          <p:cNvCxnSpPr>
            <a:cxnSpLocks/>
            <a:stCxn id="5" idx="2"/>
            <a:endCxn id="8" idx="0"/>
          </p:cNvCxnSpPr>
          <p:nvPr/>
        </p:nvCxnSpPr>
        <p:spPr>
          <a:xfrm flipH="1">
            <a:off x="4299935" y="2485662"/>
            <a:ext cx="1970981" cy="2726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537C16A2-DD23-4213-9EBB-89B42C408984}"/>
              </a:ext>
            </a:extLst>
          </p:cNvPr>
          <p:cNvSpPr txBox="1"/>
          <p:nvPr/>
        </p:nvSpPr>
        <p:spPr>
          <a:xfrm>
            <a:off x="8368264" y="5388465"/>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a:t>
            </a:r>
            <a:r>
              <a:rPr lang="es-MX" sz="1200" dirty="0" err="1"/>
              <a:t>CassDAO</a:t>
            </a:r>
            <a:r>
              <a:rPr lang="es-MX" dirty="0"/>
              <a:t>.</a:t>
            </a:r>
            <a:endParaRPr lang="es-MX" sz="1600" dirty="0"/>
          </a:p>
        </p:txBody>
      </p:sp>
      <p:sp>
        <p:nvSpPr>
          <p:cNvPr id="65" name="CuadroTexto 64">
            <a:extLst>
              <a:ext uri="{FF2B5EF4-FFF2-40B4-BE49-F238E27FC236}">
                <a16:creationId xmlns:a16="http://schemas.microsoft.com/office/drawing/2014/main" id="{63FA3C67-FE2B-4799-BCC8-69C32CCB5CAD}"/>
              </a:ext>
            </a:extLst>
          </p:cNvPr>
          <p:cNvSpPr txBox="1"/>
          <p:nvPr/>
        </p:nvSpPr>
        <p:spPr>
          <a:xfrm>
            <a:off x="9058453" y="2393791"/>
            <a:ext cx="2155301" cy="369332"/>
          </a:xfrm>
          <a:prstGeom prst="rect">
            <a:avLst/>
          </a:prstGeom>
          <a:noFill/>
        </p:spPr>
        <p:txBody>
          <a:bodyPr wrap="square" rtlCol="0">
            <a:spAutoFit/>
          </a:bodyPr>
          <a:lstStyle/>
          <a:p>
            <a:r>
              <a:rPr lang="es-MX" dirty="0"/>
              <a:t>SessionFactory()</a:t>
            </a:r>
          </a:p>
        </p:txBody>
      </p:sp>
      <p:cxnSp>
        <p:nvCxnSpPr>
          <p:cNvPr id="67" name="Conector recto de flecha 66">
            <a:extLst>
              <a:ext uri="{FF2B5EF4-FFF2-40B4-BE49-F238E27FC236}">
                <a16:creationId xmlns:a16="http://schemas.microsoft.com/office/drawing/2014/main" id="{180A7153-B34D-422D-B46C-49019F69B8EA}"/>
              </a:ext>
            </a:extLst>
          </p:cNvPr>
          <p:cNvCxnSpPr>
            <a:stCxn id="7" idx="2"/>
            <a:endCxn id="6" idx="0"/>
          </p:cNvCxnSpPr>
          <p:nvPr/>
        </p:nvCxnSpPr>
        <p:spPr>
          <a:xfrm flipH="1">
            <a:off x="9844349" y="2359290"/>
            <a:ext cx="291754" cy="129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ectángulo: esquinas redondeadas 69">
            <a:extLst>
              <a:ext uri="{FF2B5EF4-FFF2-40B4-BE49-F238E27FC236}">
                <a16:creationId xmlns:a16="http://schemas.microsoft.com/office/drawing/2014/main" id="{E9A7D66B-B393-4809-A552-0B99817BC7D4}"/>
              </a:ext>
            </a:extLst>
          </p:cNvPr>
          <p:cNvSpPr/>
          <p:nvPr/>
        </p:nvSpPr>
        <p:spPr>
          <a:xfrm>
            <a:off x="8057632" y="1198486"/>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CuadroTexto 70">
            <a:extLst>
              <a:ext uri="{FF2B5EF4-FFF2-40B4-BE49-F238E27FC236}">
                <a16:creationId xmlns:a16="http://schemas.microsoft.com/office/drawing/2014/main" id="{1C774244-C8D8-4386-8929-BF9D95B9464E}"/>
              </a:ext>
            </a:extLst>
          </p:cNvPr>
          <p:cNvSpPr txBox="1"/>
          <p:nvPr/>
        </p:nvSpPr>
        <p:spPr>
          <a:xfrm>
            <a:off x="8097581" y="533450"/>
            <a:ext cx="3934343" cy="646331"/>
          </a:xfrm>
          <a:prstGeom prst="rect">
            <a:avLst/>
          </a:prstGeom>
          <a:noFill/>
        </p:spPr>
        <p:txBody>
          <a:bodyPr wrap="square" rtlCol="0">
            <a:spAutoFit/>
          </a:bodyPr>
          <a:lstStyle/>
          <a:p>
            <a:r>
              <a:rPr lang="es-MX" b="1" dirty="0"/>
              <a:t>Métodos opcionales si quiere trabajar con Spring-orm</a:t>
            </a:r>
          </a:p>
        </p:txBody>
      </p:sp>
    </p:spTree>
    <p:extLst>
      <p:ext uri="{BB962C8B-B14F-4D97-AF65-F5344CB8AC3E}">
        <p14:creationId xmlns:p14="http://schemas.microsoft.com/office/powerpoint/2010/main" val="322772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61AA7-4148-46F4-99A6-A0C9CFE4730C}"/>
              </a:ext>
            </a:extLst>
          </p:cNvPr>
          <p:cNvSpPr>
            <a:spLocks noGrp="1"/>
          </p:cNvSpPr>
          <p:nvPr>
            <p:ph type="title"/>
          </p:nvPr>
        </p:nvSpPr>
        <p:spPr/>
        <p:txBody>
          <a:bodyPr/>
          <a:lstStyle/>
          <a:p>
            <a:r>
              <a:rPr lang="es-MX" b="1" dirty="0"/>
              <a:t>CONEXIÓN</a:t>
            </a:r>
          </a:p>
        </p:txBody>
      </p:sp>
      <p:pic>
        <p:nvPicPr>
          <p:cNvPr id="5" name="Imagen 4">
            <a:extLst>
              <a:ext uri="{FF2B5EF4-FFF2-40B4-BE49-F238E27FC236}">
                <a16:creationId xmlns:a16="http://schemas.microsoft.com/office/drawing/2014/main" id="{B550AF35-E0CD-4CF3-9C23-DEEFDEF02100}"/>
              </a:ext>
            </a:extLst>
          </p:cNvPr>
          <p:cNvPicPr>
            <a:picLocks noChangeAspect="1"/>
          </p:cNvPicPr>
          <p:nvPr/>
        </p:nvPicPr>
        <p:blipFill>
          <a:blip r:embed="rId2"/>
          <a:stretch>
            <a:fillRect/>
          </a:stretch>
        </p:blipFill>
        <p:spPr>
          <a:xfrm>
            <a:off x="4550299" y="1567818"/>
            <a:ext cx="3603916" cy="712064"/>
          </a:xfrm>
          <a:prstGeom prst="rect">
            <a:avLst/>
          </a:prstGeom>
        </p:spPr>
      </p:pic>
      <p:sp>
        <p:nvSpPr>
          <p:cNvPr id="6" name="CuadroTexto 5">
            <a:extLst>
              <a:ext uri="{FF2B5EF4-FFF2-40B4-BE49-F238E27FC236}">
                <a16:creationId xmlns:a16="http://schemas.microsoft.com/office/drawing/2014/main" id="{A554045F-8553-43B4-82FD-B9AB11845884}"/>
              </a:ext>
            </a:extLst>
          </p:cNvPr>
          <p:cNvSpPr txBox="1"/>
          <p:nvPr/>
        </p:nvSpPr>
        <p:spPr>
          <a:xfrm>
            <a:off x="841899" y="1198486"/>
            <a:ext cx="6695440" cy="369332"/>
          </a:xfrm>
          <a:prstGeom prst="rect">
            <a:avLst/>
          </a:prstGeom>
          <a:noFill/>
        </p:spPr>
        <p:txBody>
          <a:bodyPr wrap="square" rtlCol="0">
            <a:spAutoFit/>
          </a:bodyPr>
          <a:lstStyle/>
          <a:p>
            <a:pPr marL="285750" indent="-285750">
              <a:buFont typeface="Arial" panose="020B0604020202020204" pitchFamily="34" charset="0"/>
              <a:buChar char="•"/>
            </a:pPr>
            <a:r>
              <a:rPr lang="es-MX" dirty="0"/>
              <a:t>Crear paquete de configuraciones y clase de configuración</a:t>
            </a:r>
          </a:p>
        </p:txBody>
      </p:sp>
      <p:sp>
        <p:nvSpPr>
          <p:cNvPr id="7" name="CuadroTexto 6">
            <a:extLst>
              <a:ext uri="{FF2B5EF4-FFF2-40B4-BE49-F238E27FC236}">
                <a16:creationId xmlns:a16="http://schemas.microsoft.com/office/drawing/2014/main" id="{524CF592-9AD7-4ED5-8F7B-D3F006D87844}"/>
              </a:ext>
            </a:extLst>
          </p:cNvPr>
          <p:cNvSpPr txBox="1"/>
          <p:nvPr/>
        </p:nvSpPr>
        <p:spPr>
          <a:xfrm>
            <a:off x="841899" y="2571763"/>
            <a:ext cx="6695440" cy="369332"/>
          </a:xfrm>
          <a:prstGeom prst="rect">
            <a:avLst/>
          </a:prstGeom>
          <a:noFill/>
        </p:spPr>
        <p:txBody>
          <a:bodyPr wrap="square" rtlCol="0">
            <a:spAutoFit/>
          </a:bodyPr>
          <a:lstStyle/>
          <a:p>
            <a:pPr marL="285750" indent="-285750">
              <a:buFont typeface="Arial" panose="020B0604020202020204" pitchFamily="34" charset="0"/>
              <a:buChar char="•"/>
            </a:pPr>
            <a:r>
              <a:rPr lang="es-MX" dirty="0"/>
              <a:t>Archivo de propiedades de JDBC y Hibernate</a:t>
            </a:r>
          </a:p>
        </p:txBody>
      </p:sp>
      <p:pic>
        <p:nvPicPr>
          <p:cNvPr id="9" name="Imagen 8">
            <a:extLst>
              <a:ext uri="{FF2B5EF4-FFF2-40B4-BE49-F238E27FC236}">
                <a16:creationId xmlns:a16="http://schemas.microsoft.com/office/drawing/2014/main" id="{25076D20-DF65-436B-8E5B-BF1EC9706134}"/>
              </a:ext>
            </a:extLst>
          </p:cNvPr>
          <p:cNvPicPr>
            <a:picLocks noChangeAspect="1"/>
          </p:cNvPicPr>
          <p:nvPr/>
        </p:nvPicPr>
        <p:blipFill>
          <a:blip r:embed="rId3"/>
          <a:stretch>
            <a:fillRect/>
          </a:stretch>
        </p:blipFill>
        <p:spPr>
          <a:xfrm>
            <a:off x="841899" y="3232976"/>
            <a:ext cx="9564994" cy="2342863"/>
          </a:xfrm>
          <a:prstGeom prst="rect">
            <a:avLst/>
          </a:prstGeom>
        </p:spPr>
      </p:pic>
      <p:sp>
        <p:nvSpPr>
          <p:cNvPr id="10" name="Cerrar llave 9">
            <a:extLst>
              <a:ext uri="{FF2B5EF4-FFF2-40B4-BE49-F238E27FC236}">
                <a16:creationId xmlns:a16="http://schemas.microsoft.com/office/drawing/2014/main" id="{27D1A0AE-19E3-4D6C-9DFA-9B25A9BF762F}"/>
              </a:ext>
            </a:extLst>
          </p:cNvPr>
          <p:cNvSpPr/>
          <p:nvPr/>
        </p:nvSpPr>
        <p:spPr>
          <a:xfrm>
            <a:off x="10406892" y="3641058"/>
            <a:ext cx="294640" cy="88392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A81E531C-AA7F-449C-9354-19682B55896C}"/>
              </a:ext>
            </a:extLst>
          </p:cNvPr>
          <p:cNvSpPr/>
          <p:nvPr/>
        </p:nvSpPr>
        <p:spPr>
          <a:xfrm>
            <a:off x="956711" y="3580098"/>
            <a:ext cx="9399380" cy="104264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578B78C9-D852-4C0D-A530-A78E092AEF8D}"/>
              </a:ext>
            </a:extLst>
          </p:cNvPr>
          <p:cNvSpPr txBox="1"/>
          <p:nvPr/>
        </p:nvSpPr>
        <p:spPr>
          <a:xfrm>
            <a:off x="10701532" y="3759852"/>
            <a:ext cx="1637788" cy="646331"/>
          </a:xfrm>
          <a:prstGeom prst="rect">
            <a:avLst/>
          </a:prstGeom>
          <a:noFill/>
        </p:spPr>
        <p:txBody>
          <a:bodyPr wrap="square" rtlCol="0">
            <a:spAutoFit/>
          </a:bodyPr>
          <a:lstStyle/>
          <a:p>
            <a:r>
              <a:rPr lang="es-MX" dirty="0"/>
              <a:t>Propiedades</a:t>
            </a:r>
          </a:p>
          <a:p>
            <a:r>
              <a:rPr lang="es-MX" dirty="0"/>
              <a:t>De JDBC</a:t>
            </a:r>
          </a:p>
        </p:txBody>
      </p:sp>
      <p:sp>
        <p:nvSpPr>
          <p:cNvPr id="13" name="Cerrar llave 12">
            <a:extLst>
              <a:ext uri="{FF2B5EF4-FFF2-40B4-BE49-F238E27FC236}">
                <a16:creationId xmlns:a16="http://schemas.microsoft.com/office/drawing/2014/main" id="{8AAB8C40-3AE7-4602-8F42-7167A2BB7D65}"/>
              </a:ext>
            </a:extLst>
          </p:cNvPr>
          <p:cNvSpPr/>
          <p:nvPr/>
        </p:nvSpPr>
        <p:spPr>
          <a:xfrm>
            <a:off x="10432293" y="4677828"/>
            <a:ext cx="294640" cy="812983"/>
          </a:xfrm>
          <a:prstGeom prst="rightBrace">
            <a:avLst/>
          </a:prstGeom>
          <a:noFill/>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DFAD297F-E596-4D7B-93DB-A01E5D9FFB05}"/>
              </a:ext>
            </a:extLst>
          </p:cNvPr>
          <p:cNvSpPr/>
          <p:nvPr/>
        </p:nvSpPr>
        <p:spPr>
          <a:xfrm>
            <a:off x="982112" y="4616868"/>
            <a:ext cx="9399380" cy="958971"/>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B5DEE03F-2B63-4D29-A4DE-DE69CFB71F18}"/>
              </a:ext>
            </a:extLst>
          </p:cNvPr>
          <p:cNvSpPr txBox="1"/>
          <p:nvPr/>
        </p:nvSpPr>
        <p:spPr>
          <a:xfrm>
            <a:off x="10701532" y="4796623"/>
            <a:ext cx="1637788" cy="646331"/>
          </a:xfrm>
          <a:prstGeom prst="rect">
            <a:avLst/>
          </a:prstGeom>
          <a:noFill/>
        </p:spPr>
        <p:txBody>
          <a:bodyPr wrap="square" rtlCol="0">
            <a:spAutoFit/>
          </a:bodyPr>
          <a:lstStyle/>
          <a:p>
            <a:r>
              <a:rPr lang="es-MX" dirty="0"/>
              <a:t>Propiedades</a:t>
            </a:r>
          </a:p>
          <a:p>
            <a:r>
              <a:rPr lang="es-MX" dirty="0"/>
              <a:t>De Hibernate</a:t>
            </a:r>
          </a:p>
        </p:txBody>
      </p:sp>
      <p:sp>
        <p:nvSpPr>
          <p:cNvPr id="16" name="CuadroTexto 15">
            <a:extLst>
              <a:ext uri="{FF2B5EF4-FFF2-40B4-BE49-F238E27FC236}">
                <a16:creationId xmlns:a16="http://schemas.microsoft.com/office/drawing/2014/main" id="{929FA3EB-6C37-4D59-973D-FF2F6E95FF5E}"/>
              </a:ext>
            </a:extLst>
          </p:cNvPr>
          <p:cNvSpPr txBox="1"/>
          <p:nvPr/>
        </p:nvSpPr>
        <p:spPr>
          <a:xfrm>
            <a:off x="841899" y="5738295"/>
            <a:ext cx="9590394"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Propiedades con descripción Hibernate: </a:t>
            </a:r>
            <a:r>
              <a:rPr lang="es-MX" dirty="0">
                <a:hlinkClick r:id="rId4"/>
              </a:rPr>
              <a:t>https://red.ht/3kvutFG</a:t>
            </a:r>
            <a:endParaRPr lang="es-MX" dirty="0"/>
          </a:p>
        </p:txBody>
      </p:sp>
    </p:spTree>
    <p:extLst>
      <p:ext uri="{BB962C8B-B14F-4D97-AF65-F5344CB8AC3E}">
        <p14:creationId xmlns:p14="http://schemas.microsoft.com/office/powerpoint/2010/main" val="282959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E96E727B-4132-4D8E-A6DE-F6EA22CAC2C3}"/>
              </a:ext>
            </a:extLst>
          </p:cNvPr>
          <p:cNvPicPr>
            <a:picLocks noChangeAspect="1"/>
          </p:cNvPicPr>
          <p:nvPr/>
        </p:nvPicPr>
        <p:blipFill>
          <a:blip r:embed="rId2"/>
          <a:stretch>
            <a:fillRect/>
          </a:stretch>
        </p:blipFill>
        <p:spPr>
          <a:xfrm>
            <a:off x="734663" y="940680"/>
            <a:ext cx="5534025" cy="1695450"/>
          </a:xfrm>
          <a:prstGeom prst="rect">
            <a:avLst/>
          </a:prstGeom>
        </p:spPr>
      </p:pic>
      <p:sp>
        <p:nvSpPr>
          <p:cNvPr id="3" name="Marcador de contenido 2">
            <a:extLst>
              <a:ext uri="{FF2B5EF4-FFF2-40B4-BE49-F238E27FC236}">
                <a16:creationId xmlns:a16="http://schemas.microsoft.com/office/drawing/2014/main" id="{413D056A-E1B1-4B81-9ECE-A71E6E1E4399}"/>
              </a:ext>
            </a:extLst>
          </p:cNvPr>
          <p:cNvSpPr>
            <a:spLocks noGrp="1"/>
          </p:cNvSpPr>
          <p:nvPr>
            <p:ph idx="1"/>
          </p:nvPr>
        </p:nvSpPr>
        <p:spPr>
          <a:xfrm>
            <a:off x="838200" y="495300"/>
            <a:ext cx="10515600" cy="447675"/>
          </a:xfrm>
        </p:spPr>
        <p:txBody>
          <a:bodyPr/>
          <a:lstStyle/>
          <a:p>
            <a:r>
              <a:rPr lang="es-MX" dirty="0"/>
              <a:t>Clase de configuración</a:t>
            </a:r>
          </a:p>
        </p:txBody>
      </p:sp>
      <p:sp>
        <p:nvSpPr>
          <p:cNvPr id="6" name="CuadroTexto 5">
            <a:extLst>
              <a:ext uri="{FF2B5EF4-FFF2-40B4-BE49-F238E27FC236}">
                <a16:creationId xmlns:a16="http://schemas.microsoft.com/office/drawing/2014/main" id="{4C558642-7C78-4C5A-BCF2-03F79A467F34}"/>
              </a:ext>
            </a:extLst>
          </p:cNvPr>
          <p:cNvSpPr txBox="1"/>
          <p:nvPr/>
        </p:nvSpPr>
        <p:spPr>
          <a:xfrm>
            <a:off x="6441378" y="758309"/>
            <a:ext cx="4748018" cy="338554"/>
          </a:xfrm>
          <a:prstGeom prst="rect">
            <a:avLst/>
          </a:prstGeom>
          <a:noFill/>
        </p:spPr>
        <p:txBody>
          <a:bodyPr wrap="square" rtlCol="0">
            <a:spAutoFit/>
          </a:bodyPr>
          <a:lstStyle/>
          <a:p>
            <a:r>
              <a:rPr lang="es-MX" sz="1600" dirty="0"/>
              <a:t>Indicamos que es una clase de configuración</a:t>
            </a:r>
          </a:p>
        </p:txBody>
      </p:sp>
      <p:sp>
        <p:nvSpPr>
          <p:cNvPr id="7" name="CuadroTexto 6">
            <a:extLst>
              <a:ext uri="{FF2B5EF4-FFF2-40B4-BE49-F238E27FC236}">
                <a16:creationId xmlns:a16="http://schemas.microsoft.com/office/drawing/2014/main" id="{E009E6C8-25A4-4106-8147-9BC88BB486CF}"/>
              </a:ext>
            </a:extLst>
          </p:cNvPr>
          <p:cNvSpPr txBox="1"/>
          <p:nvPr/>
        </p:nvSpPr>
        <p:spPr>
          <a:xfrm>
            <a:off x="6441378" y="1103351"/>
            <a:ext cx="4748018" cy="338554"/>
          </a:xfrm>
          <a:prstGeom prst="rect">
            <a:avLst/>
          </a:prstGeom>
          <a:noFill/>
        </p:spPr>
        <p:txBody>
          <a:bodyPr wrap="square" rtlCol="0">
            <a:spAutoFit/>
          </a:bodyPr>
          <a:lstStyle/>
          <a:p>
            <a:r>
              <a:rPr lang="es-MX" sz="1600" dirty="0"/>
              <a:t>Leemos el archivo de propiedades</a:t>
            </a:r>
          </a:p>
        </p:txBody>
      </p:sp>
      <p:sp>
        <p:nvSpPr>
          <p:cNvPr id="8" name="CuadroTexto 7">
            <a:extLst>
              <a:ext uri="{FF2B5EF4-FFF2-40B4-BE49-F238E27FC236}">
                <a16:creationId xmlns:a16="http://schemas.microsoft.com/office/drawing/2014/main" id="{FB8DFD46-8C8E-411F-A4AE-A7E46006A77E}"/>
              </a:ext>
            </a:extLst>
          </p:cNvPr>
          <p:cNvSpPr txBox="1"/>
          <p:nvPr/>
        </p:nvSpPr>
        <p:spPr>
          <a:xfrm>
            <a:off x="6441377" y="1448393"/>
            <a:ext cx="5438775" cy="584775"/>
          </a:xfrm>
          <a:prstGeom prst="rect">
            <a:avLst/>
          </a:prstGeom>
          <a:noFill/>
        </p:spPr>
        <p:txBody>
          <a:bodyPr wrap="square" rtlCol="0">
            <a:spAutoFit/>
          </a:bodyPr>
          <a:lstStyle/>
          <a:p>
            <a:r>
              <a:rPr lang="es-MX" sz="1600" dirty="0"/>
              <a:t>Indicamos que escanee si no hay más @Components (@Beans)</a:t>
            </a:r>
          </a:p>
        </p:txBody>
      </p:sp>
      <p:cxnSp>
        <p:nvCxnSpPr>
          <p:cNvPr id="12" name="Conector recto de flecha 11">
            <a:extLst>
              <a:ext uri="{FF2B5EF4-FFF2-40B4-BE49-F238E27FC236}">
                <a16:creationId xmlns:a16="http://schemas.microsoft.com/office/drawing/2014/main" id="{41E10C58-4DDC-4687-AD12-B45C5A41D3BE}"/>
              </a:ext>
            </a:extLst>
          </p:cNvPr>
          <p:cNvCxnSpPr>
            <a:cxnSpLocks/>
            <a:stCxn id="6" idx="1"/>
          </p:cNvCxnSpPr>
          <p:nvPr/>
        </p:nvCxnSpPr>
        <p:spPr>
          <a:xfrm flipH="1">
            <a:off x="2438400" y="927586"/>
            <a:ext cx="4002978" cy="10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3378DF3-6CFC-4F10-9325-054CF71F3E9A}"/>
              </a:ext>
            </a:extLst>
          </p:cNvPr>
          <p:cNvCxnSpPr>
            <a:cxnSpLocks/>
            <a:stCxn id="7" idx="1"/>
          </p:cNvCxnSpPr>
          <p:nvPr/>
        </p:nvCxnSpPr>
        <p:spPr>
          <a:xfrm flipH="1" flipV="1">
            <a:off x="6000750" y="1202292"/>
            <a:ext cx="440628" cy="70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BF94011-B4C6-4D95-AD3E-EE5676016C44}"/>
              </a:ext>
            </a:extLst>
          </p:cNvPr>
          <p:cNvCxnSpPr>
            <a:cxnSpLocks/>
            <a:stCxn id="8" idx="1"/>
          </p:cNvCxnSpPr>
          <p:nvPr/>
        </p:nvCxnSpPr>
        <p:spPr>
          <a:xfrm flipH="1" flipV="1">
            <a:off x="6000749" y="1440417"/>
            <a:ext cx="440628" cy="300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1ED56310-5F4D-40C2-B5C9-B9F2E71D8AE4}"/>
              </a:ext>
            </a:extLst>
          </p:cNvPr>
          <p:cNvSpPr txBox="1"/>
          <p:nvPr/>
        </p:nvSpPr>
        <p:spPr>
          <a:xfrm>
            <a:off x="6441377" y="2039656"/>
            <a:ext cx="5438775" cy="584775"/>
          </a:xfrm>
          <a:prstGeom prst="rect">
            <a:avLst/>
          </a:prstGeom>
          <a:noFill/>
        </p:spPr>
        <p:txBody>
          <a:bodyPr wrap="square" rtlCol="0">
            <a:spAutoFit/>
          </a:bodyPr>
          <a:lstStyle/>
          <a:p>
            <a:r>
              <a:rPr lang="es-MX" sz="1600" dirty="0"/>
              <a:t>En caso de usar HibernateTemplate de spring-orm añadir etiqueta de transacciones. </a:t>
            </a:r>
            <a:r>
              <a:rPr lang="es-MX" sz="1600" dirty="0">
                <a:hlinkClick r:id="rId3"/>
              </a:rPr>
              <a:t>https://bit.ly/3koOVID</a:t>
            </a:r>
            <a:r>
              <a:rPr lang="es-MX" sz="1600" dirty="0"/>
              <a:t> </a:t>
            </a:r>
          </a:p>
        </p:txBody>
      </p:sp>
      <p:cxnSp>
        <p:nvCxnSpPr>
          <p:cNvPr id="21" name="Conector recto de flecha 20">
            <a:extLst>
              <a:ext uri="{FF2B5EF4-FFF2-40B4-BE49-F238E27FC236}">
                <a16:creationId xmlns:a16="http://schemas.microsoft.com/office/drawing/2014/main" id="{86D6916B-77EF-4992-A0E9-1B1B9D2B69C0}"/>
              </a:ext>
            </a:extLst>
          </p:cNvPr>
          <p:cNvCxnSpPr>
            <a:cxnSpLocks/>
            <a:stCxn id="20" idx="1"/>
          </p:cNvCxnSpPr>
          <p:nvPr/>
        </p:nvCxnSpPr>
        <p:spPr>
          <a:xfrm flipH="1" flipV="1">
            <a:off x="3819525" y="1609694"/>
            <a:ext cx="2621852" cy="722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3615551A-8EE3-446B-B70D-24708322C2EA}"/>
              </a:ext>
            </a:extLst>
          </p:cNvPr>
          <p:cNvSpPr txBox="1"/>
          <p:nvPr/>
        </p:nvSpPr>
        <p:spPr>
          <a:xfrm>
            <a:off x="6441377" y="2669110"/>
            <a:ext cx="5438775" cy="584775"/>
          </a:xfrm>
          <a:prstGeom prst="rect">
            <a:avLst/>
          </a:prstGeom>
          <a:noFill/>
        </p:spPr>
        <p:txBody>
          <a:bodyPr wrap="square" rtlCol="0">
            <a:spAutoFit/>
          </a:bodyPr>
          <a:lstStyle/>
          <a:p>
            <a:r>
              <a:rPr lang="es-MX" sz="1600" dirty="0"/>
              <a:t>InyDep de la clase Environment por parte de Spring-</a:t>
            </a:r>
            <a:r>
              <a:rPr lang="es-MX" sz="1600" dirty="0" err="1"/>
              <a:t>core</a:t>
            </a:r>
            <a:r>
              <a:rPr lang="es-MX" sz="1600" dirty="0"/>
              <a:t> para acceder al archivo de propiedades</a:t>
            </a:r>
          </a:p>
        </p:txBody>
      </p:sp>
      <p:cxnSp>
        <p:nvCxnSpPr>
          <p:cNvPr id="27" name="Conector recto de flecha 26">
            <a:extLst>
              <a:ext uri="{FF2B5EF4-FFF2-40B4-BE49-F238E27FC236}">
                <a16:creationId xmlns:a16="http://schemas.microsoft.com/office/drawing/2014/main" id="{45431441-9ED3-4B62-9B0F-2E8DB02EAFDF}"/>
              </a:ext>
            </a:extLst>
          </p:cNvPr>
          <p:cNvCxnSpPr>
            <a:cxnSpLocks/>
            <a:stCxn id="26" idx="1"/>
          </p:cNvCxnSpPr>
          <p:nvPr/>
        </p:nvCxnSpPr>
        <p:spPr>
          <a:xfrm flipH="1" flipV="1">
            <a:off x="3619500" y="2370234"/>
            <a:ext cx="2821877" cy="5912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esquinas redondeadas 29">
            <a:extLst>
              <a:ext uri="{FF2B5EF4-FFF2-40B4-BE49-F238E27FC236}">
                <a16:creationId xmlns:a16="http://schemas.microsoft.com/office/drawing/2014/main" id="{BCE1721A-F747-4A1D-86C0-0BA4D2EDFB23}"/>
              </a:ext>
            </a:extLst>
          </p:cNvPr>
          <p:cNvSpPr/>
          <p:nvPr/>
        </p:nvSpPr>
        <p:spPr>
          <a:xfrm>
            <a:off x="765810" y="3673578"/>
            <a:ext cx="10849610" cy="3866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Configurando @Bean - DataSource</a:t>
            </a:r>
          </a:p>
        </p:txBody>
      </p:sp>
      <p:cxnSp>
        <p:nvCxnSpPr>
          <p:cNvPr id="32" name="Conector recto 31">
            <a:extLst>
              <a:ext uri="{FF2B5EF4-FFF2-40B4-BE49-F238E27FC236}">
                <a16:creationId xmlns:a16="http://schemas.microsoft.com/office/drawing/2014/main" id="{945E9BB1-5885-428B-92DB-116B04F97884}"/>
              </a:ext>
            </a:extLst>
          </p:cNvPr>
          <p:cNvCxnSpPr/>
          <p:nvPr/>
        </p:nvCxnSpPr>
        <p:spPr>
          <a:xfrm>
            <a:off x="1275715" y="3422327"/>
            <a:ext cx="9829800" cy="0"/>
          </a:xfrm>
          <a:prstGeom prst="line">
            <a:avLst/>
          </a:prstGeom>
          <a:ln w="9525"/>
        </p:spPr>
        <p:style>
          <a:lnRef idx="1">
            <a:schemeClr val="dk1"/>
          </a:lnRef>
          <a:fillRef idx="0">
            <a:schemeClr val="dk1"/>
          </a:fillRef>
          <a:effectRef idx="0">
            <a:schemeClr val="dk1"/>
          </a:effectRef>
          <a:fontRef idx="minor">
            <a:schemeClr val="tx1"/>
          </a:fontRef>
        </p:style>
      </p:cxnSp>
      <p:pic>
        <p:nvPicPr>
          <p:cNvPr id="34" name="Imagen 33">
            <a:extLst>
              <a:ext uri="{FF2B5EF4-FFF2-40B4-BE49-F238E27FC236}">
                <a16:creationId xmlns:a16="http://schemas.microsoft.com/office/drawing/2014/main" id="{305E8C62-4EB2-479B-B76C-2A7BA933F20D}"/>
              </a:ext>
            </a:extLst>
          </p:cNvPr>
          <p:cNvPicPr>
            <a:picLocks noChangeAspect="1"/>
          </p:cNvPicPr>
          <p:nvPr/>
        </p:nvPicPr>
        <p:blipFill>
          <a:blip r:embed="rId4"/>
          <a:stretch>
            <a:fillRect/>
          </a:stretch>
        </p:blipFill>
        <p:spPr>
          <a:xfrm>
            <a:off x="838200" y="4311524"/>
            <a:ext cx="6800466" cy="1891784"/>
          </a:xfrm>
          <a:prstGeom prst="rect">
            <a:avLst/>
          </a:prstGeom>
          <a:ln>
            <a:solidFill>
              <a:schemeClr val="tx1"/>
            </a:solidFill>
          </a:ln>
        </p:spPr>
      </p:pic>
      <p:sp>
        <p:nvSpPr>
          <p:cNvPr id="35" name="CuadroTexto 34">
            <a:extLst>
              <a:ext uri="{FF2B5EF4-FFF2-40B4-BE49-F238E27FC236}">
                <a16:creationId xmlns:a16="http://schemas.microsoft.com/office/drawing/2014/main" id="{12A17533-935D-414F-A0D4-A59101EF9DD9}"/>
              </a:ext>
            </a:extLst>
          </p:cNvPr>
          <p:cNvSpPr txBox="1"/>
          <p:nvPr/>
        </p:nvSpPr>
        <p:spPr>
          <a:xfrm>
            <a:off x="7831643" y="4384717"/>
            <a:ext cx="4115184" cy="338554"/>
          </a:xfrm>
          <a:prstGeom prst="rect">
            <a:avLst/>
          </a:prstGeom>
          <a:noFill/>
        </p:spPr>
        <p:txBody>
          <a:bodyPr wrap="square" rtlCol="0">
            <a:spAutoFit/>
          </a:bodyPr>
          <a:lstStyle/>
          <a:p>
            <a:r>
              <a:rPr lang="es-MX" sz="1600" dirty="0"/>
              <a:t>DataSource por parte de Spring-</a:t>
            </a:r>
            <a:r>
              <a:rPr lang="es-MX" sz="1600" dirty="0" err="1"/>
              <a:t>jdbc</a:t>
            </a:r>
            <a:r>
              <a:rPr lang="es-MX" sz="1600" dirty="0"/>
              <a:t>. </a:t>
            </a:r>
          </a:p>
        </p:txBody>
      </p:sp>
      <p:cxnSp>
        <p:nvCxnSpPr>
          <p:cNvPr id="36" name="Conector recto de flecha 35">
            <a:extLst>
              <a:ext uri="{FF2B5EF4-FFF2-40B4-BE49-F238E27FC236}">
                <a16:creationId xmlns:a16="http://schemas.microsoft.com/office/drawing/2014/main" id="{F3C43466-6D23-4409-9821-23337F1B8B2E}"/>
              </a:ext>
            </a:extLst>
          </p:cNvPr>
          <p:cNvCxnSpPr>
            <a:cxnSpLocks/>
            <a:stCxn id="35" idx="1"/>
          </p:cNvCxnSpPr>
          <p:nvPr/>
        </p:nvCxnSpPr>
        <p:spPr>
          <a:xfrm flipH="1">
            <a:off x="4439889" y="4553994"/>
            <a:ext cx="3391754" cy="1295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817111FC-1003-442A-9218-90FB11584747}"/>
              </a:ext>
            </a:extLst>
          </p:cNvPr>
          <p:cNvSpPr txBox="1"/>
          <p:nvPr/>
        </p:nvSpPr>
        <p:spPr>
          <a:xfrm>
            <a:off x="7831643" y="4979288"/>
            <a:ext cx="4115184" cy="584775"/>
          </a:xfrm>
          <a:prstGeom prst="rect">
            <a:avLst/>
          </a:prstGeom>
          <a:noFill/>
        </p:spPr>
        <p:txBody>
          <a:bodyPr wrap="square" rtlCol="0">
            <a:spAutoFit/>
          </a:bodyPr>
          <a:lstStyle/>
          <a:p>
            <a:r>
              <a:rPr lang="es-MX" sz="1600" dirty="0"/>
              <a:t>Lectura por parte de Environment a través del archivo de propiedades.</a:t>
            </a:r>
          </a:p>
        </p:txBody>
      </p:sp>
      <p:cxnSp>
        <p:nvCxnSpPr>
          <p:cNvPr id="40" name="Conector recto de flecha 39">
            <a:extLst>
              <a:ext uri="{FF2B5EF4-FFF2-40B4-BE49-F238E27FC236}">
                <a16:creationId xmlns:a16="http://schemas.microsoft.com/office/drawing/2014/main" id="{B16F6D2B-D072-4E86-8764-9B3FFEAC7E32}"/>
              </a:ext>
            </a:extLst>
          </p:cNvPr>
          <p:cNvCxnSpPr>
            <a:cxnSpLocks/>
            <a:stCxn id="39" idx="1"/>
          </p:cNvCxnSpPr>
          <p:nvPr/>
        </p:nvCxnSpPr>
        <p:spPr>
          <a:xfrm flipH="1" flipV="1">
            <a:off x="7181850" y="5047714"/>
            <a:ext cx="649793" cy="223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03F7A55-E934-4158-8ABC-B5882BF75103}"/>
              </a:ext>
            </a:extLst>
          </p:cNvPr>
          <p:cNvCxnSpPr>
            <a:cxnSpLocks/>
            <a:stCxn id="35" idx="1"/>
          </p:cNvCxnSpPr>
          <p:nvPr/>
        </p:nvCxnSpPr>
        <p:spPr>
          <a:xfrm flipH="1">
            <a:off x="3352800" y="4553994"/>
            <a:ext cx="4478843" cy="13633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354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F65113C-F596-4CEA-9CD6-69CA8F435373}"/>
              </a:ext>
            </a:extLst>
          </p:cNvPr>
          <p:cNvSpPr/>
          <p:nvPr/>
        </p:nvSpPr>
        <p:spPr>
          <a:xfrm>
            <a:off x="802640" y="452711"/>
            <a:ext cx="10586719" cy="42359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Configurando @Bean  -SessionFactory() LocalSessionFactoryBean</a:t>
            </a:r>
          </a:p>
        </p:txBody>
      </p:sp>
      <p:pic>
        <p:nvPicPr>
          <p:cNvPr id="8" name="Imagen 7">
            <a:extLst>
              <a:ext uri="{FF2B5EF4-FFF2-40B4-BE49-F238E27FC236}">
                <a16:creationId xmlns:a16="http://schemas.microsoft.com/office/drawing/2014/main" id="{05C44D01-7D82-4B6F-9F7D-6E51BB3DC08B}"/>
              </a:ext>
            </a:extLst>
          </p:cNvPr>
          <p:cNvPicPr>
            <a:picLocks noChangeAspect="1"/>
          </p:cNvPicPr>
          <p:nvPr/>
        </p:nvPicPr>
        <p:blipFill>
          <a:blip r:embed="rId2"/>
          <a:stretch>
            <a:fillRect/>
          </a:stretch>
        </p:blipFill>
        <p:spPr>
          <a:xfrm>
            <a:off x="430295" y="1295400"/>
            <a:ext cx="5665705" cy="2276475"/>
          </a:xfrm>
          <a:prstGeom prst="rect">
            <a:avLst/>
          </a:prstGeom>
          <a:ln>
            <a:solidFill>
              <a:schemeClr val="tx1"/>
            </a:solidFill>
          </a:ln>
        </p:spPr>
      </p:pic>
      <p:sp>
        <p:nvSpPr>
          <p:cNvPr id="9" name="CuadroTexto 8">
            <a:extLst>
              <a:ext uri="{FF2B5EF4-FFF2-40B4-BE49-F238E27FC236}">
                <a16:creationId xmlns:a16="http://schemas.microsoft.com/office/drawing/2014/main" id="{46746837-9A6D-4169-9774-F38E36995183}"/>
              </a:ext>
            </a:extLst>
          </p:cNvPr>
          <p:cNvSpPr txBox="1"/>
          <p:nvPr/>
        </p:nvSpPr>
        <p:spPr>
          <a:xfrm>
            <a:off x="7646521" y="1126123"/>
            <a:ext cx="4231154" cy="1077218"/>
          </a:xfrm>
          <a:prstGeom prst="rect">
            <a:avLst/>
          </a:prstGeom>
          <a:noFill/>
        </p:spPr>
        <p:txBody>
          <a:bodyPr wrap="square" rtlCol="0">
            <a:spAutoFit/>
          </a:bodyPr>
          <a:lstStyle/>
          <a:p>
            <a:pPr algn="just"/>
            <a:r>
              <a:rPr lang="es-MX" sz="1600" dirty="0"/>
              <a:t>SessionFactory – Es sesión que lee el archivo de configuración de Hibernate y creara los objetos de sesión para realizar operaciones CRUD. </a:t>
            </a:r>
            <a:r>
              <a:rPr lang="es-MX" sz="1600" dirty="0">
                <a:hlinkClick r:id="rId3"/>
              </a:rPr>
              <a:t>https://bit.ly/3kqELah</a:t>
            </a:r>
            <a:r>
              <a:rPr lang="es-MX" sz="1600" dirty="0"/>
              <a:t> </a:t>
            </a:r>
          </a:p>
        </p:txBody>
      </p:sp>
      <p:cxnSp>
        <p:nvCxnSpPr>
          <p:cNvPr id="13" name="Conector recto de flecha 12">
            <a:extLst>
              <a:ext uri="{FF2B5EF4-FFF2-40B4-BE49-F238E27FC236}">
                <a16:creationId xmlns:a16="http://schemas.microsoft.com/office/drawing/2014/main" id="{691F0AAE-1F6B-4187-8508-83984D4EFEEF}"/>
              </a:ext>
            </a:extLst>
          </p:cNvPr>
          <p:cNvCxnSpPr>
            <a:cxnSpLocks/>
            <a:stCxn id="9" idx="1"/>
          </p:cNvCxnSpPr>
          <p:nvPr/>
        </p:nvCxnSpPr>
        <p:spPr>
          <a:xfrm flipH="1" flipV="1">
            <a:off x="4143375" y="1541621"/>
            <a:ext cx="3503146" cy="1231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4" name="CuadroTexto 13">
            <a:extLst>
              <a:ext uri="{FF2B5EF4-FFF2-40B4-BE49-F238E27FC236}">
                <a16:creationId xmlns:a16="http://schemas.microsoft.com/office/drawing/2014/main" id="{4BC039AD-F635-455E-A305-5C6778F5537B}"/>
              </a:ext>
            </a:extLst>
          </p:cNvPr>
          <p:cNvSpPr txBox="1"/>
          <p:nvPr/>
        </p:nvSpPr>
        <p:spPr>
          <a:xfrm>
            <a:off x="7646521" y="2202805"/>
            <a:ext cx="4115184" cy="1323439"/>
          </a:xfrm>
          <a:prstGeom prst="rect">
            <a:avLst/>
          </a:prstGeom>
          <a:noFill/>
        </p:spPr>
        <p:txBody>
          <a:bodyPr wrap="square" rtlCol="0">
            <a:spAutoFit/>
          </a:bodyPr>
          <a:lstStyle/>
          <a:p>
            <a:pPr algn="just"/>
            <a:r>
              <a:rPr lang="es-MX" sz="1600" dirty="0"/>
              <a:t>LocalSessionFactoryBean – Es la forma de configurar Hibernate compartida en un contexto de Spring, SessionFactory se puse pasar a los objetos de acceso DAO a través de inyección de dependencia. </a:t>
            </a:r>
            <a:r>
              <a:rPr lang="es-MX" sz="1000" dirty="0">
                <a:hlinkClick r:id="rId4"/>
              </a:rPr>
              <a:t>https://bit.ly/3MJhPzh</a:t>
            </a:r>
            <a:r>
              <a:rPr lang="es-MX" sz="1000" dirty="0"/>
              <a:t> </a:t>
            </a:r>
            <a:endParaRPr lang="es-MX" sz="1600" dirty="0"/>
          </a:p>
        </p:txBody>
      </p:sp>
      <p:cxnSp>
        <p:nvCxnSpPr>
          <p:cNvPr id="17" name="Conector recto de flecha 16">
            <a:extLst>
              <a:ext uri="{FF2B5EF4-FFF2-40B4-BE49-F238E27FC236}">
                <a16:creationId xmlns:a16="http://schemas.microsoft.com/office/drawing/2014/main" id="{04F3ED6B-A1F1-4FEC-87DF-161456452314}"/>
              </a:ext>
            </a:extLst>
          </p:cNvPr>
          <p:cNvCxnSpPr>
            <a:cxnSpLocks/>
            <a:stCxn id="14" idx="1"/>
          </p:cNvCxnSpPr>
          <p:nvPr/>
        </p:nvCxnSpPr>
        <p:spPr>
          <a:xfrm flipH="1" flipV="1">
            <a:off x="5724525" y="2165984"/>
            <a:ext cx="1921996" cy="6985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ángulo: esquinas redondeadas 17">
            <a:extLst>
              <a:ext uri="{FF2B5EF4-FFF2-40B4-BE49-F238E27FC236}">
                <a16:creationId xmlns:a16="http://schemas.microsoft.com/office/drawing/2014/main" id="{58DCD9FA-985E-4304-9125-1A953725E220}"/>
              </a:ext>
            </a:extLst>
          </p:cNvPr>
          <p:cNvSpPr/>
          <p:nvPr/>
        </p:nvSpPr>
        <p:spPr>
          <a:xfrm>
            <a:off x="1333500" y="1800225"/>
            <a:ext cx="2609850" cy="2095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25E6827E-032F-45EF-9C0F-597585A563C8}"/>
              </a:ext>
            </a:extLst>
          </p:cNvPr>
          <p:cNvSpPr/>
          <p:nvPr/>
        </p:nvSpPr>
        <p:spPr>
          <a:xfrm>
            <a:off x="1333500" y="2009775"/>
            <a:ext cx="4267200" cy="15978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300C013-983A-4319-8F24-51E80833344D}"/>
              </a:ext>
            </a:extLst>
          </p:cNvPr>
          <p:cNvSpPr/>
          <p:nvPr/>
        </p:nvSpPr>
        <p:spPr>
          <a:xfrm>
            <a:off x="1303706" y="2165984"/>
            <a:ext cx="4267200" cy="15978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a:extLst>
              <a:ext uri="{FF2B5EF4-FFF2-40B4-BE49-F238E27FC236}">
                <a16:creationId xmlns:a16="http://schemas.microsoft.com/office/drawing/2014/main" id="{0841B88C-347D-4BF4-BF4A-5EB3F0F31F1D}"/>
              </a:ext>
            </a:extLst>
          </p:cNvPr>
          <p:cNvSpPr txBox="1"/>
          <p:nvPr/>
        </p:nvSpPr>
        <p:spPr>
          <a:xfrm>
            <a:off x="7646521" y="3888730"/>
            <a:ext cx="4115184" cy="830997"/>
          </a:xfrm>
          <a:prstGeom prst="rect">
            <a:avLst/>
          </a:prstGeom>
          <a:noFill/>
        </p:spPr>
        <p:txBody>
          <a:bodyPr wrap="square" rtlCol="0">
            <a:spAutoFit/>
          </a:bodyPr>
          <a:lstStyle/>
          <a:p>
            <a:pPr algn="just"/>
            <a:r>
              <a:rPr lang="es-MX" sz="1600" dirty="0" err="1"/>
              <a:t>setPackagesToSan</a:t>
            </a:r>
            <a:r>
              <a:rPr lang="es-MX" sz="1600" dirty="0"/>
              <a:t>() - Especifica paquetes para buscar la detección automática de sus clases de entidad en el </a:t>
            </a:r>
            <a:r>
              <a:rPr lang="es-MX" sz="1600" dirty="0" err="1"/>
              <a:t>classpath</a:t>
            </a:r>
            <a:r>
              <a:rPr lang="es-MX" sz="1600" dirty="0"/>
              <a:t>.</a:t>
            </a:r>
          </a:p>
        </p:txBody>
      </p:sp>
      <p:cxnSp>
        <p:nvCxnSpPr>
          <p:cNvPr id="23" name="Conector recto de flecha 22">
            <a:extLst>
              <a:ext uri="{FF2B5EF4-FFF2-40B4-BE49-F238E27FC236}">
                <a16:creationId xmlns:a16="http://schemas.microsoft.com/office/drawing/2014/main" id="{8DEE083C-0DE2-4DC7-B62B-72CD718F07FD}"/>
              </a:ext>
            </a:extLst>
          </p:cNvPr>
          <p:cNvCxnSpPr>
            <a:cxnSpLocks/>
            <a:stCxn id="21" idx="1"/>
          </p:cNvCxnSpPr>
          <p:nvPr/>
        </p:nvCxnSpPr>
        <p:spPr>
          <a:xfrm flipH="1" flipV="1">
            <a:off x="5600700" y="2325766"/>
            <a:ext cx="2045821" cy="1978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48FA7D12-E56A-40E7-903D-96431ECD235B}"/>
              </a:ext>
            </a:extLst>
          </p:cNvPr>
          <p:cNvSpPr txBox="1"/>
          <p:nvPr/>
        </p:nvSpPr>
        <p:spPr>
          <a:xfrm>
            <a:off x="7646521" y="3619648"/>
            <a:ext cx="4115184" cy="338554"/>
          </a:xfrm>
          <a:prstGeom prst="rect">
            <a:avLst/>
          </a:prstGeom>
          <a:noFill/>
        </p:spPr>
        <p:txBody>
          <a:bodyPr wrap="square">
            <a:spAutoFit/>
          </a:bodyPr>
          <a:lstStyle/>
          <a:p>
            <a:r>
              <a:rPr lang="es-MX" sz="1600" dirty="0" err="1">
                <a:highlight>
                  <a:srgbClr val="00FF00"/>
                </a:highlight>
              </a:rPr>
              <a:t>Annotated</a:t>
            </a:r>
            <a:r>
              <a:rPr lang="es-MX" sz="1600" dirty="0">
                <a:highlight>
                  <a:srgbClr val="00FF00"/>
                </a:highlight>
              </a:rPr>
              <a:t> Class</a:t>
            </a:r>
          </a:p>
        </p:txBody>
      </p:sp>
      <p:sp>
        <p:nvSpPr>
          <p:cNvPr id="29" name="CuadroTexto 28">
            <a:extLst>
              <a:ext uri="{FF2B5EF4-FFF2-40B4-BE49-F238E27FC236}">
                <a16:creationId xmlns:a16="http://schemas.microsoft.com/office/drawing/2014/main" id="{288D713C-278A-4A12-B0B6-560A5E522E06}"/>
              </a:ext>
            </a:extLst>
          </p:cNvPr>
          <p:cNvSpPr txBox="1"/>
          <p:nvPr/>
        </p:nvSpPr>
        <p:spPr>
          <a:xfrm>
            <a:off x="7704506" y="4819532"/>
            <a:ext cx="4115184" cy="830997"/>
          </a:xfrm>
          <a:prstGeom prst="rect">
            <a:avLst/>
          </a:prstGeom>
          <a:noFill/>
        </p:spPr>
        <p:txBody>
          <a:bodyPr wrap="square">
            <a:spAutoFit/>
          </a:bodyPr>
          <a:lstStyle/>
          <a:p>
            <a:r>
              <a:rPr lang="es-MX" sz="1600" dirty="0">
                <a:highlight>
                  <a:srgbClr val="00FF00"/>
                </a:highlight>
              </a:rPr>
              <a:t>Hibernate properties</a:t>
            </a:r>
          </a:p>
          <a:p>
            <a:r>
              <a:rPr lang="es-MX" sz="1600" dirty="0"/>
              <a:t>Establece las propiedades de Hibernate, leídos del archivo de propiedades.</a:t>
            </a:r>
          </a:p>
        </p:txBody>
      </p:sp>
      <p:pic>
        <p:nvPicPr>
          <p:cNvPr id="31" name="Imagen 30">
            <a:extLst>
              <a:ext uri="{FF2B5EF4-FFF2-40B4-BE49-F238E27FC236}">
                <a16:creationId xmlns:a16="http://schemas.microsoft.com/office/drawing/2014/main" id="{BE61BE58-BE3F-406A-8C03-FC0264F6056D}"/>
              </a:ext>
            </a:extLst>
          </p:cNvPr>
          <p:cNvPicPr>
            <a:picLocks noChangeAspect="1"/>
          </p:cNvPicPr>
          <p:nvPr/>
        </p:nvPicPr>
        <p:blipFill>
          <a:blip r:embed="rId5"/>
          <a:stretch>
            <a:fillRect/>
          </a:stretch>
        </p:blipFill>
        <p:spPr>
          <a:xfrm>
            <a:off x="154781" y="4393198"/>
            <a:ext cx="6796088" cy="1410813"/>
          </a:xfrm>
          <a:prstGeom prst="rect">
            <a:avLst/>
          </a:prstGeom>
          <a:ln>
            <a:solidFill>
              <a:schemeClr val="tx1"/>
            </a:solidFill>
          </a:ln>
        </p:spPr>
      </p:pic>
    </p:spTree>
    <p:extLst>
      <p:ext uri="{BB962C8B-B14F-4D97-AF65-F5344CB8AC3E}">
        <p14:creationId xmlns:p14="http://schemas.microsoft.com/office/powerpoint/2010/main" val="3274325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28BD5586-8B4D-43FA-8CC4-37D2533023FA}"/>
              </a:ext>
            </a:extLst>
          </p:cNvPr>
          <p:cNvGrpSpPr/>
          <p:nvPr/>
        </p:nvGrpSpPr>
        <p:grpSpPr>
          <a:xfrm>
            <a:off x="1707376" y="558173"/>
            <a:ext cx="8915400" cy="1818314"/>
            <a:chOff x="1638300" y="3682373"/>
            <a:chExt cx="8915400" cy="1818314"/>
          </a:xfrm>
        </p:grpSpPr>
        <p:sp>
          <p:nvSpPr>
            <p:cNvPr id="4" name="Rectángulo: esquinas redondeadas 3">
              <a:extLst>
                <a:ext uri="{FF2B5EF4-FFF2-40B4-BE49-F238E27FC236}">
                  <a16:creationId xmlns:a16="http://schemas.microsoft.com/office/drawing/2014/main" id="{EF74656B-93D7-4038-9389-26D1274E7399}"/>
                </a:ext>
              </a:extLst>
            </p:cNvPr>
            <p:cNvSpPr/>
            <p:nvPr/>
          </p:nvSpPr>
          <p:spPr>
            <a:xfrm>
              <a:off x="1774569" y="3682373"/>
              <a:ext cx="8642862" cy="33717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HibernateTransactionManager - </a:t>
              </a:r>
              <a:r>
                <a:rPr lang="es-MX" dirty="0">
                  <a:solidFill>
                    <a:schemeClr val="tx1"/>
                  </a:solidFill>
                  <a:hlinkClick r:id="rId2"/>
                </a:rPr>
                <a:t>https://bit.ly/3LydnD1</a:t>
              </a:r>
              <a:r>
                <a:rPr lang="es-MX" dirty="0">
                  <a:solidFill>
                    <a:schemeClr val="tx1"/>
                  </a:solidFill>
                </a:rPr>
                <a:t> </a:t>
              </a:r>
            </a:p>
          </p:txBody>
        </p:sp>
        <p:pic>
          <p:nvPicPr>
            <p:cNvPr id="6" name="Imagen 5">
              <a:extLst>
                <a:ext uri="{FF2B5EF4-FFF2-40B4-BE49-F238E27FC236}">
                  <a16:creationId xmlns:a16="http://schemas.microsoft.com/office/drawing/2014/main" id="{3F9C10D3-F176-44D3-A6A4-BCDB46BADA41}"/>
                </a:ext>
              </a:extLst>
            </p:cNvPr>
            <p:cNvPicPr>
              <a:picLocks noChangeAspect="1"/>
            </p:cNvPicPr>
            <p:nvPr/>
          </p:nvPicPr>
          <p:blipFill>
            <a:blip r:embed="rId3"/>
            <a:stretch>
              <a:fillRect/>
            </a:stretch>
          </p:blipFill>
          <p:spPr>
            <a:xfrm>
              <a:off x="1638300" y="4233862"/>
              <a:ext cx="8915400" cy="1266825"/>
            </a:xfrm>
            <a:prstGeom prst="rect">
              <a:avLst/>
            </a:prstGeom>
            <a:ln>
              <a:solidFill>
                <a:schemeClr val="tx1"/>
              </a:solidFill>
            </a:ln>
          </p:spPr>
        </p:pic>
        <p:sp>
          <p:nvSpPr>
            <p:cNvPr id="7" name="Rectángulo: esquinas redondeadas 6">
              <a:extLst>
                <a:ext uri="{FF2B5EF4-FFF2-40B4-BE49-F238E27FC236}">
                  <a16:creationId xmlns:a16="http://schemas.microsoft.com/office/drawing/2014/main" id="{1F63EF64-FD10-4689-829A-626FD6670045}"/>
                </a:ext>
              </a:extLst>
            </p:cNvPr>
            <p:cNvSpPr/>
            <p:nvPr/>
          </p:nvSpPr>
          <p:spPr>
            <a:xfrm>
              <a:off x="6334125" y="4752974"/>
              <a:ext cx="1676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 name="Grupo 12">
            <a:extLst>
              <a:ext uri="{FF2B5EF4-FFF2-40B4-BE49-F238E27FC236}">
                <a16:creationId xmlns:a16="http://schemas.microsoft.com/office/drawing/2014/main" id="{618D260E-F5E0-4CC5-BE23-6D00AF7030B6}"/>
              </a:ext>
            </a:extLst>
          </p:cNvPr>
          <p:cNvGrpSpPr/>
          <p:nvPr/>
        </p:nvGrpSpPr>
        <p:grpSpPr>
          <a:xfrm>
            <a:off x="1774569" y="3067049"/>
            <a:ext cx="8642862" cy="1994527"/>
            <a:chOff x="1774569" y="405773"/>
            <a:chExt cx="8642862" cy="1994527"/>
          </a:xfrm>
        </p:grpSpPr>
        <p:sp>
          <p:nvSpPr>
            <p:cNvPr id="8" name="Rectángulo: esquinas redondeadas 7">
              <a:extLst>
                <a:ext uri="{FF2B5EF4-FFF2-40B4-BE49-F238E27FC236}">
                  <a16:creationId xmlns:a16="http://schemas.microsoft.com/office/drawing/2014/main" id="{EA7E4351-3B18-4F7D-BFD7-1D08F3C1EE31}"/>
                </a:ext>
              </a:extLst>
            </p:cNvPr>
            <p:cNvSpPr/>
            <p:nvPr/>
          </p:nvSpPr>
          <p:spPr>
            <a:xfrm>
              <a:off x="1774569" y="405773"/>
              <a:ext cx="8642862" cy="33717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HibernateTemplate - </a:t>
              </a:r>
              <a:r>
                <a:rPr lang="es-MX" dirty="0">
                  <a:solidFill>
                    <a:schemeClr val="tx1"/>
                  </a:solidFill>
                  <a:hlinkClick r:id="rId4"/>
                </a:rPr>
                <a:t>https://bit.ly/3vMb4pe</a:t>
              </a:r>
              <a:r>
                <a:rPr lang="es-MX" dirty="0">
                  <a:solidFill>
                    <a:schemeClr val="tx1"/>
                  </a:solidFill>
                </a:rPr>
                <a:t> </a:t>
              </a:r>
            </a:p>
          </p:txBody>
        </p:sp>
        <p:pic>
          <p:nvPicPr>
            <p:cNvPr id="10" name="Imagen 9">
              <a:extLst>
                <a:ext uri="{FF2B5EF4-FFF2-40B4-BE49-F238E27FC236}">
                  <a16:creationId xmlns:a16="http://schemas.microsoft.com/office/drawing/2014/main" id="{82166DD8-1D56-4803-B5B7-7EEF6E0DFEA2}"/>
                </a:ext>
              </a:extLst>
            </p:cNvPr>
            <p:cNvPicPr>
              <a:picLocks noChangeAspect="1"/>
            </p:cNvPicPr>
            <p:nvPr/>
          </p:nvPicPr>
          <p:blipFill>
            <a:blip r:embed="rId5"/>
            <a:stretch>
              <a:fillRect/>
            </a:stretch>
          </p:blipFill>
          <p:spPr>
            <a:xfrm>
              <a:off x="2938462" y="957262"/>
              <a:ext cx="7303314" cy="1443038"/>
            </a:xfrm>
            <a:prstGeom prst="rect">
              <a:avLst/>
            </a:prstGeom>
            <a:ln>
              <a:solidFill>
                <a:schemeClr val="tx1"/>
              </a:solidFill>
            </a:ln>
          </p:spPr>
        </p:pic>
        <p:sp>
          <p:nvSpPr>
            <p:cNvPr id="12" name="Rectángulo: esquinas redondeadas 11">
              <a:extLst>
                <a:ext uri="{FF2B5EF4-FFF2-40B4-BE49-F238E27FC236}">
                  <a16:creationId xmlns:a16="http://schemas.microsoft.com/office/drawing/2014/main" id="{01BABD99-BF8A-4213-99B9-8077841330B5}"/>
                </a:ext>
              </a:extLst>
            </p:cNvPr>
            <p:cNvSpPr/>
            <p:nvPr/>
          </p:nvSpPr>
          <p:spPr>
            <a:xfrm>
              <a:off x="7372350" y="1596397"/>
              <a:ext cx="1676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402680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F6CDB-89C5-4C70-BC6D-0ECA46264A21}"/>
              </a:ext>
            </a:extLst>
          </p:cNvPr>
          <p:cNvSpPr>
            <a:spLocks noGrp="1"/>
          </p:cNvSpPr>
          <p:nvPr>
            <p:ph type="title"/>
          </p:nvPr>
        </p:nvSpPr>
        <p:spPr/>
        <p:txBody>
          <a:bodyPr/>
          <a:lstStyle/>
          <a:p>
            <a:r>
              <a:rPr lang="es-MX" b="1" dirty="0"/>
              <a:t>¿Qué es JDBC?</a:t>
            </a:r>
          </a:p>
        </p:txBody>
      </p:sp>
      <p:sp>
        <p:nvSpPr>
          <p:cNvPr id="3" name="Marcador de contenido 2">
            <a:extLst>
              <a:ext uri="{FF2B5EF4-FFF2-40B4-BE49-F238E27FC236}">
                <a16:creationId xmlns:a16="http://schemas.microsoft.com/office/drawing/2014/main" id="{4A2B7FF6-68FB-48DA-8A4B-C543AABF9194}"/>
              </a:ext>
            </a:extLst>
          </p:cNvPr>
          <p:cNvSpPr>
            <a:spLocks noGrp="1"/>
          </p:cNvSpPr>
          <p:nvPr>
            <p:ph idx="1"/>
          </p:nvPr>
        </p:nvSpPr>
        <p:spPr>
          <a:xfrm>
            <a:off x="838200" y="1295570"/>
            <a:ext cx="10515600" cy="1343274"/>
          </a:xfrm>
        </p:spPr>
        <p:txBody>
          <a:bodyPr/>
          <a:lstStyle/>
          <a:p>
            <a:pPr algn="just"/>
            <a:r>
              <a:rPr lang="es-MX" dirty="0"/>
              <a:t>Java Database Connectivity (JDBC), es el conjunto de interfaces para independizar el acceso a la base de datos relacionales desde las aplicaciones Java. Es un estándar para conectarse a bases de datos y ejecutar SQL en ella, además de ser un </a:t>
            </a:r>
            <a:r>
              <a:rPr lang="es-MX" dirty="0" err="1"/>
              <a:t>estandar</a:t>
            </a:r>
            <a:r>
              <a:rPr lang="es-MX" dirty="0"/>
              <a:t> de bajo nivel. </a:t>
            </a:r>
          </a:p>
          <a:p>
            <a:pPr algn="just"/>
            <a:r>
              <a:rPr lang="es-MX" dirty="0"/>
              <a:t>Se necesita la implementación de cada motor de bases de datos para establecer la conexión.</a:t>
            </a:r>
          </a:p>
          <a:p>
            <a:pPr marL="0" indent="0" algn="just">
              <a:buNone/>
            </a:pPr>
            <a:endParaRPr lang="es-MX" dirty="0"/>
          </a:p>
        </p:txBody>
      </p:sp>
      <p:sp>
        <p:nvSpPr>
          <p:cNvPr id="4" name="Diagrama de flujo: disco magnético 3">
            <a:extLst>
              <a:ext uri="{FF2B5EF4-FFF2-40B4-BE49-F238E27FC236}">
                <a16:creationId xmlns:a16="http://schemas.microsoft.com/office/drawing/2014/main" id="{ADEAE80F-6F9D-4712-81AE-7C7AB20E2D55}"/>
              </a:ext>
            </a:extLst>
          </p:cNvPr>
          <p:cNvSpPr/>
          <p:nvPr/>
        </p:nvSpPr>
        <p:spPr>
          <a:xfrm>
            <a:off x="4352555"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Diagrama de flujo: disco magnético 4">
            <a:extLst>
              <a:ext uri="{FF2B5EF4-FFF2-40B4-BE49-F238E27FC236}">
                <a16:creationId xmlns:a16="http://schemas.microsoft.com/office/drawing/2014/main" id="{047CAD4C-0E2F-437A-9173-AB795572D885}"/>
              </a:ext>
            </a:extLst>
          </p:cNvPr>
          <p:cNvSpPr/>
          <p:nvPr/>
        </p:nvSpPr>
        <p:spPr>
          <a:xfrm>
            <a:off x="6161077"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disco magnético 5">
            <a:extLst>
              <a:ext uri="{FF2B5EF4-FFF2-40B4-BE49-F238E27FC236}">
                <a16:creationId xmlns:a16="http://schemas.microsoft.com/office/drawing/2014/main" id="{5A1D1916-3841-4C78-9F8B-2EB9F61EC768}"/>
              </a:ext>
            </a:extLst>
          </p:cNvPr>
          <p:cNvSpPr/>
          <p:nvPr/>
        </p:nvSpPr>
        <p:spPr>
          <a:xfrm>
            <a:off x="7840081"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Pergamino: vertical 7">
            <a:extLst>
              <a:ext uri="{FF2B5EF4-FFF2-40B4-BE49-F238E27FC236}">
                <a16:creationId xmlns:a16="http://schemas.microsoft.com/office/drawing/2014/main" id="{33E0A8E1-A88E-45E8-BE51-D4DD79FF8670}"/>
              </a:ext>
            </a:extLst>
          </p:cNvPr>
          <p:cNvSpPr/>
          <p:nvPr/>
        </p:nvSpPr>
        <p:spPr>
          <a:xfrm>
            <a:off x="5751602" y="2735928"/>
            <a:ext cx="1107650" cy="846056"/>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solidFill>
              </a:rPr>
              <a:t>Applicacion.java</a:t>
            </a:r>
          </a:p>
        </p:txBody>
      </p:sp>
      <p:sp>
        <p:nvSpPr>
          <p:cNvPr id="9" name="Diagrama de flujo: disco magnético 8">
            <a:extLst>
              <a:ext uri="{FF2B5EF4-FFF2-40B4-BE49-F238E27FC236}">
                <a16:creationId xmlns:a16="http://schemas.microsoft.com/office/drawing/2014/main" id="{32CE32CC-7AAA-4EE5-850B-126BA03168B6}"/>
              </a:ext>
            </a:extLst>
          </p:cNvPr>
          <p:cNvSpPr/>
          <p:nvPr/>
        </p:nvSpPr>
        <p:spPr>
          <a:xfrm>
            <a:off x="5017685"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rama de flujo: disco magnético 9">
            <a:extLst>
              <a:ext uri="{FF2B5EF4-FFF2-40B4-BE49-F238E27FC236}">
                <a16:creationId xmlns:a16="http://schemas.microsoft.com/office/drawing/2014/main" id="{4F408D25-C630-4772-B71C-DA0EC296B8B7}"/>
              </a:ext>
            </a:extLst>
          </p:cNvPr>
          <p:cNvSpPr/>
          <p:nvPr/>
        </p:nvSpPr>
        <p:spPr>
          <a:xfrm>
            <a:off x="6088806"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Diagrama de flujo: disco magnético 10">
            <a:extLst>
              <a:ext uri="{FF2B5EF4-FFF2-40B4-BE49-F238E27FC236}">
                <a16:creationId xmlns:a16="http://schemas.microsoft.com/office/drawing/2014/main" id="{A109A75F-B872-4C3B-B36B-A3F2671DCB9F}"/>
              </a:ext>
            </a:extLst>
          </p:cNvPr>
          <p:cNvSpPr/>
          <p:nvPr/>
        </p:nvSpPr>
        <p:spPr>
          <a:xfrm>
            <a:off x="7047001"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Diagrama de flujo: o 11">
            <a:extLst>
              <a:ext uri="{FF2B5EF4-FFF2-40B4-BE49-F238E27FC236}">
                <a16:creationId xmlns:a16="http://schemas.microsoft.com/office/drawing/2014/main" id="{CEB523E0-0D09-42FF-BA76-20CB63774F9B}"/>
              </a:ext>
            </a:extLst>
          </p:cNvPr>
          <p:cNvSpPr/>
          <p:nvPr/>
        </p:nvSpPr>
        <p:spPr>
          <a:xfrm>
            <a:off x="5234306" y="4118067"/>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Diagrama de flujo: o 12">
            <a:extLst>
              <a:ext uri="{FF2B5EF4-FFF2-40B4-BE49-F238E27FC236}">
                <a16:creationId xmlns:a16="http://schemas.microsoft.com/office/drawing/2014/main" id="{520E0428-C6A8-4014-BE2F-60458DFB8B45}"/>
              </a:ext>
            </a:extLst>
          </p:cNvPr>
          <p:cNvSpPr/>
          <p:nvPr/>
        </p:nvSpPr>
        <p:spPr>
          <a:xfrm>
            <a:off x="6230159" y="4101503"/>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rama de flujo: o 13">
            <a:extLst>
              <a:ext uri="{FF2B5EF4-FFF2-40B4-BE49-F238E27FC236}">
                <a16:creationId xmlns:a16="http://schemas.microsoft.com/office/drawing/2014/main" id="{8F01E0ED-88D9-441A-8C6B-285723628DB9}"/>
              </a:ext>
            </a:extLst>
          </p:cNvPr>
          <p:cNvSpPr/>
          <p:nvPr/>
        </p:nvSpPr>
        <p:spPr>
          <a:xfrm>
            <a:off x="7180325" y="4101504"/>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944FB3DD-32C2-43CA-9DDD-F2E538A1134E}"/>
              </a:ext>
            </a:extLst>
          </p:cNvPr>
          <p:cNvSpPr txBox="1"/>
          <p:nvPr/>
        </p:nvSpPr>
        <p:spPr>
          <a:xfrm>
            <a:off x="7729708" y="3887234"/>
            <a:ext cx="675981" cy="461665"/>
          </a:xfrm>
          <a:prstGeom prst="rect">
            <a:avLst/>
          </a:prstGeom>
          <a:noFill/>
        </p:spPr>
        <p:txBody>
          <a:bodyPr wrap="square" rtlCol="0">
            <a:spAutoFit/>
          </a:bodyPr>
          <a:lstStyle/>
          <a:p>
            <a:pPr algn="ctr"/>
            <a:r>
              <a:rPr lang="es-MX" sz="1200" dirty="0"/>
              <a:t>Drivers JDBC</a:t>
            </a:r>
          </a:p>
        </p:txBody>
      </p:sp>
      <p:sp>
        <p:nvSpPr>
          <p:cNvPr id="16" name="CuadroTexto 15">
            <a:extLst>
              <a:ext uri="{FF2B5EF4-FFF2-40B4-BE49-F238E27FC236}">
                <a16:creationId xmlns:a16="http://schemas.microsoft.com/office/drawing/2014/main" id="{05973124-3476-43F4-A6E0-60C598D0ED26}"/>
              </a:ext>
            </a:extLst>
          </p:cNvPr>
          <p:cNvSpPr txBox="1"/>
          <p:nvPr/>
        </p:nvSpPr>
        <p:spPr>
          <a:xfrm>
            <a:off x="4297368" y="6064809"/>
            <a:ext cx="675981" cy="276999"/>
          </a:xfrm>
          <a:prstGeom prst="rect">
            <a:avLst/>
          </a:prstGeom>
          <a:noFill/>
        </p:spPr>
        <p:txBody>
          <a:bodyPr wrap="square" rtlCol="0">
            <a:spAutoFit/>
          </a:bodyPr>
          <a:lstStyle/>
          <a:p>
            <a:pPr algn="ctr"/>
            <a:r>
              <a:rPr lang="es-MX" sz="1200" dirty="0"/>
              <a:t>Oracle</a:t>
            </a:r>
          </a:p>
        </p:txBody>
      </p:sp>
      <p:sp>
        <p:nvSpPr>
          <p:cNvPr id="17" name="CuadroTexto 16">
            <a:extLst>
              <a:ext uri="{FF2B5EF4-FFF2-40B4-BE49-F238E27FC236}">
                <a16:creationId xmlns:a16="http://schemas.microsoft.com/office/drawing/2014/main" id="{2BBCDB7D-5467-4814-A8D6-A333333C5395}"/>
              </a:ext>
            </a:extLst>
          </p:cNvPr>
          <p:cNvSpPr txBox="1"/>
          <p:nvPr/>
        </p:nvSpPr>
        <p:spPr>
          <a:xfrm>
            <a:off x="6104479" y="6064810"/>
            <a:ext cx="722870" cy="276999"/>
          </a:xfrm>
          <a:prstGeom prst="rect">
            <a:avLst/>
          </a:prstGeom>
          <a:noFill/>
        </p:spPr>
        <p:txBody>
          <a:bodyPr wrap="square" rtlCol="0">
            <a:spAutoFit/>
          </a:bodyPr>
          <a:lstStyle/>
          <a:p>
            <a:pPr algn="ctr"/>
            <a:r>
              <a:rPr lang="es-MX" sz="1200" dirty="0"/>
              <a:t>MySQL</a:t>
            </a:r>
          </a:p>
        </p:txBody>
      </p:sp>
      <p:sp>
        <p:nvSpPr>
          <p:cNvPr id="18" name="CuadroTexto 17">
            <a:extLst>
              <a:ext uri="{FF2B5EF4-FFF2-40B4-BE49-F238E27FC236}">
                <a16:creationId xmlns:a16="http://schemas.microsoft.com/office/drawing/2014/main" id="{A8AC671E-631F-4D00-9E01-DD1B111EC47C}"/>
              </a:ext>
            </a:extLst>
          </p:cNvPr>
          <p:cNvSpPr txBox="1"/>
          <p:nvPr/>
        </p:nvSpPr>
        <p:spPr>
          <a:xfrm>
            <a:off x="7693253" y="5977356"/>
            <a:ext cx="995119" cy="276999"/>
          </a:xfrm>
          <a:prstGeom prst="rect">
            <a:avLst/>
          </a:prstGeom>
          <a:noFill/>
        </p:spPr>
        <p:txBody>
          <a:bodyPr wrap="square" rtlCol="0">
            <a:spAutoFit/>
          </a:bodyPr>
          <a:lstStyle/>
          <a:p>
            <a:pPr algn="ctr"/>
            <a:r>
              <a:rPr lang="es-MX" sz="1200" dirty="0"/>
              <a:t>PostgreSQL</a:t>
            </a:r>
          </a:p>
        </p:txBody>
      </p:sp>
      <p:cxnSp>
        <p:nvCxnSpPr>
          <p:cNvPr id="20" name="Conector recto 19">
            <a:extLst>
              <a:ext uri="{FF2B5EF4-FFF2-40B4-BE49-F238E27FC236}">
                <a16:creationId xmlns:a16="http://schemas.microsoft.com/office/drawing/2014/main" id="{F8848FB3-223A-4DC7-B238-0851506F0848}"/>
              </a:ext>
            </a:extLst>
          </p:cNvPr>
          <p:cNvCxnSpPr>
            <a:stCxn id="8" idx="2"/>
            <a:endCxn id="12" idx="0"/>
          </p:cNvCxnSpPr>
          <p:nvPr/>
        </p:nvCxnSpPr>
        <p:spPr>
          <a:xfrm flipH="1">
            <a:off x="5403252" y="3581984"/>
            <a:ext cx="902175" cy="536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49567538-606A-4623-9224-869DF27E3CCB}"/>
              </a:ext>
            </a:extLst>
          </p:cNvPr>
          <p:cNvCxnSpPr>
            <a:stCxn id="8" idx="2"/>
            <a:endCxn id="13" idx="0"/>
          </p:cNvCxnSpPr>
          <p:nvPr/>
        </p:nvCxnSpPr>
        <p:spPr>
          <a:xfrm>
            <a:off x="6305427" y="3581984"/>
            <a:ext cx="93678" cy="519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30D84639-CD81-4C8F-B25F-8768A8C8F381}"/>
              </a:ext>
            </a:extLst>
          </p:cNvPr>
          <p:cNvCxnSpPr>
            <a:stCxn id="8" idx="2"/>
            <a:endCxn id="14" idx="0"/>
          </p:cNvCxnSpPr>
          <p:nvPr/>
        </p:nvCxnSpPr>
        <p:spPr>
          <a:xfrm>
            <a:off x="6305427" y="3581984"/>
            <a:ext cx="1043844" cy="519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0A2891E-BF96-409E-BF33-E3281D9CD24E}"/>
              </a:ext>
            </a:extLst>
          </p:cNvPr>
          <p:cNvCxnSpPr>
            <a:stCxn id="9" idx="3"/>
            <a:endCxn id="4" idx="1"/>
          </p:cNvCxnSpPr>
          <p:nvPr/>
        </p:nvCxnSpPr>
        <p:spPr>
          <a:xfrm flipH="1">
            <a:off x="4635359" y="4636541"/>
            <a:ext cx="598947" cy="59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2422B368-9A0C-4D1D-9C86-897276EF8959}"/>
              </a:ext>
            </a:extLst>
          </p:cNvPr>
          <p:cNvCxnSpPr>
            <a:stCxn id="10" idx="3"/>
            <a:endCxn id="5" idx="1"/>
          </p:cNvCxnSpPr>
          <p:nvPr/>
        </p:nvCxnSpPr>
        <p:spPr>
          <a:xfrm>
            <a:off x="6305427" y="4636541"/>
            <a:ext cx="138454" cy="59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B622D37E-219E-4FC2-8122-AB7C77D55355}"/>
              </a:ext>
            </a:extLst>
          </p:cNvPr>
          <p:cNvCxnSpPr>
            <a:stCxn id="11" idx="3"/>
            <a:endCxn id="6" idx="1"/>
          </p:cNvCxnSpPr>
          <p:nvPr/>
        </p:nvCxnSpPr>
        <p:spPr>
          <a:xfrm>
            <a:off x="7263622" y="4636541"/>
            <a:ext cx="859263" cy="592731"/>
          </a:xfrm>
          <a:prstGeom prst="line">
            <a:avLst/>
          </a:prstGeom>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8E836929-6A42-4B50-B7EC-624B8EC81197}"/>
              </a:ext>
            </a:extLst>
          </p:cNvPr>
          <p:cNvSpPr txBox="1"/>
          <p:nvPr/>
        </p:nvSpPr>
        <p:spPr>
          <a:xfrm>
            <a:off x="6674177" y="2582944"/>
            <a:ext cx="4515439" cy="3419098"/>
          </a:xfrm>
          <a:prstGeom prst="rect">
            <a:avLst/>
          </a:prstGeom>
          <a:noFill/>
        </p:spPr>
        <p:txBody>
          <a:bodyPr wrap="square" rtlCol="0">
            <a:spAutoFit/>
          </a:bodyPr>
          <a:lstStyle/>
          <a:p>
            <a:endParaRPr lang="es-MX" dirty="0"/>
          </a:p>
        </p:txBody>
      </p:sp>
    </p:spTree>
    <p:extLst>
      <p:ext uri="{BB962C8B-B14F-4D97-AF65-F5344CB8AC3E}">
        <p14:creationId xmlns:p14="http://schemas.microsoft.com/office/powerpoint/2010/main" val="75060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00FFF9-4B52-4A06-A925-DAF91A73D0EE}"/>
              </a:ext>
            </a:extLst>
          </p:cNvPr>
          <p:cNvSpPr>
            <a:spLocks noGrp="1"/>
          </p:cNvSpPr>
          <p:nvPr>
            <p:ph idx="1"/>
          </p:nvPr>
        </p:nvSpPr>
        <p:spPr>
          <a:xfrm>
            <a:off x="838200" y="947152"/>
            <a:ext cx="10515600" cy="4963696"/>
          </a:xfrm>
        </p:spPr>
        <p:txBody>
          <a:bodyPr/>
          <a:lstStyle/>
          <a:p>
            <a:pPr algn="just"/>
            <a:r>
              <a:rPr lang="es-MX" dirty="0"/>
              <a:t>Spring cuenta con dos proyectos para el acceso a datos. </a:t>
            </a:r>
          </a:p>
          <a:p>
            <a:pPr lvl="1" algn="just"/>
            <a:r>
              <a:rPr lang="es-MX" dirty="0"/>
              <a:t>Spring Framework.</a:t>
            </a:r>
          </a:p>
          <a:p>
            <a:pPr marL="914400" lvl="2" indent="0" algn="just">
              <a:buNone/>
            </a:pPr>
            <a:r>
              <a:rPr lang="es-MX" dirty="0"/>
              <a:t>Acceso a datos: ORM, JDBC, JPA y transacciones.</a:t>
            </a:r>
          </a:p>
          <a:p>
            <a:pPr lvl="1" algn="just"/>
            <a:r>
              <a:rPr lang="es-MX" dirty="0"/>
              <a:t>Spring Data.</a:t>
            </a:r>
          </a:p>
          <a:p>
            <a:pPr marL="914400" lvl="2" indent="0" algn="just">
              <a:buNone/>
            </a:pPr>
            <a:r>
              <a:rPr lang="es-MX" dirty="0"/>
              <a:t>Proporciona un modelo de ayuda y facilita el uso tecnologías para el acceso a base de datos. Se trata de un proyecto que contiene conjuntos de </a:t>
            </a:r>
            <a:r>
              <a:rPr lang="es-MX" dirty="0" err="1"/>
              <a:t>sub-proyectos</a:t>
            </a:r>
            <a:r>
              <a:rPr lang="es-MX" dirty="0"/>
              <a:t> (como </a:t>
            </a:r>
            <a:r>
              <a:rPr lang="es-MX" dirty="0" err="1"/>
              <a:t>spring</a:t>
            </a:r>
            <a:r>
              <a:rPr lang="es-MX" dirty="0"/>
              <a:t> </a:t>
            </a:r>
            <a:r>
              <a:rPr lang="es-MX" dirty="0" err="1"/>
              <a:t>boot</a:t>
            </a:r>
            <a:r>
              <a:rPr lang="es-MX" dirty="0"/>
              <a:t>) que son específicos de una base de datos en concreto (MySQL, </a:t>
            </a:r>
            <a:r>
              <a:rPr lang="es-MX" dirty="0" err="1"/>
              <a:t>SQLServer</a:t>
            </a:r>
            <a:r>
              <a:rPr lang="es-MX" dirty="0"/>
              <a:t>, Oracle, </a:t>
            </a:r>
            <a:r>
              <a:rPr lang="es-MX" dirty="0" err="1"/>
              <a:t>etc</a:t>
            </a:r>
            <a:r>
              <a:rPr lang="es-MX" dirty="0"/>
              <a:t>). </a:t>
            </a:r>
          </a:p>
          <a:p>
            <a:endParaRPr lang="es-MX" dirty="0"/>
          </a:p>
        </p:txBody>
      </p:sp>
    </p:spTree>
    <p:extLst>
      <p:ext uri="{BB962C8B-B14F-4D97-AF65-F5344CB8AC3E}">
        <p14:creationId xmlns:p14="http://schemas.microsoft.com/office/powerpoint/2010/main" val="197488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D87456-9A62-467D-9541-56C9B483ED46}"/>
              </a:ext>
            </a:extLst>
          </p:cNvPr>
          <p:cNvSpPr>
            <a:spLocks noGrp="1"/>
          </p:cNvSpPr>
          <p:nvPr>
            <p:ph idx="1"/>
          </p:nvPr>
        </p:nvSpPr>
        <p:spPr>
          <a:xfrm>
            <a:off x="838200" y="593888"/>
            <a:ext cx="10515600" cy="5109196"/>
          </a:xfrm>
        </p:spPr>
        <p:txBody>
          <a:bodyPr/>
          <a:lstStyle/>
          <a:p>
            <a:r>
              <a:rPr lang="es-MX" dirty="0"/>
              <a:t>Entonces podemos realizar persistencia de datos con Spring JDBC (El núcleo de Spring) o  utilizar los subproyectos como Spring Boot JDBC, la cual tienen la misma función. </a:t>
            </a:r>
          </a:p>
          <a:p>
            <a:r>
              <a:rPr lang="es-MX" dirty="0"/>
              <a:t>Solo la implementación se simplifica en Spring Boot JDBC.</a:t>
            </a:r>
          </a:p>
        </p:txBody>
      </p:sp>
      <p:graphicFrame>
        <p:nvGraphicFramePr>
          <p:cNvPr id="4" name="Tabla 4">
            <a:extLst>
              <a:ext uri="{FF2B5EF4-FFF2-40B4-BE49-F238E27FC236}">
                <a16:creationId xmlns:a16="http://schemas.microsoft.com/office/drawing/2014/main" id="{613AA03B-50AE-4CD8-BED4-8BAECD4820BF}"/>
              </a:ext>
            </a:extLst>
          </p:cNvPr>
          <p:cNvGraphicFramePr>
            <a:graphicFrameLocks noGrp="1"/>
          </p:cNvGraphicFramePr>
          <p:nvPr>
            <p:extLst>
              <p:ext uri="{D42A27DB-BD31-4B8C-83A1-F6EECF244321}">
                <p14:modId xmlns:p14="http://schemas.microsoft.com/office/powerpoint/2010/main" val="1225550895"/>
              </p:ext>
            </p:extLst>
          </p:nvPr>
        </p:nvGraphicFramePr>
        <p:xfrm>
          <a:off x="961534" y="1803748"/>
          <a:ext cx="10392266" cy="4211320"/>
        </p:xfrm>
        <a:graphic>
          <a:graphicData uri="http://schemas.openxmlformats.org/drawingml/2006/table">
            <a:tbl>
              <a:tblPr firstRow="1" bandRow="1">
                <a:tableStyleId>{5C22544A-7EE6-4342-B048-85BDC9FD1C3A}</a:tableStyleId>
              </a:tblPr>
              <a:tblGrid>
                <a:gridCol w="5196133">
                  <a:extLst>
                    <a:ext uri="{9D8B030D-6E8A-4147-A177-3AD203B41FA5}">
                      <a16:colId xmlns:a16="http://schemas.microsoft.com/office/drawing/2014/main" val="690688011"/>
                    </a:ext>
                  </a:extLst>
                </a:gridCol>
                <a:gridCol w="5196133">
                  <a:extLst>
                    <a:ext uri="{9D8B030D-6E8A-4147-A177-3AD203B41FA5}">
                      <a16:colId xmlns:a16="http://schemas.microsoft.com/office/drawing/2014/main" val="2527259137"/>
                    </a:ext>
                  </a:extLst>
                </a:gridCol>
              </a:tblGrid>
              <a:tr h="370840">
                <a:tc>
                  <a:txBody>
                    <a:bodyPr/>
                    <a:lstStyle/>
                    <a:p>
                      <a:pPr algn="ctr"/>
                      <a:r>
                        <a:rPr lang="es-MX" dirty="0"/>
                        <a:t>JDBC usando Spring Framework </a:t>
                      </a:r>
                    </a:p>
                  </a:txBody>
                  <a:tcPr anchor="ctr"/>
                </a:tc>
                <a:tc>
                  <a:txBody>
                    <a:bodyPr/>
                    <a:lstStyle/>
                    <a:p>
                      <a:pPr algn="ctr"/>
                      <a:r>
                        <a:rPr lang="es-MX" dirty="0"/>
                        <a:t>JDBC usando Spring Boot</a:t>
                      </a:r>
                    </a:p>
                  </a:txBody>
                  <a:tcPr anchor="ctr"/>
                </a:tc>
                <a:extLst>
                  <a:ext uri="{0D108BD9-81ED-4DB2-BD59-A6C34878D82A}">
                    <a16:rowId xmlns:a16="http://schemas.microsoft.com/office/drawing/2014/main" val="3604378975"/>
                  </a:ext>
                </a:extLst>
              </a:tr>
              <a:tr h="370840">
                <a:tc>
                  <a:txBody>
                    <a:bodyPr/>
                    <a:lstStyle/>
                    <a:p>
                      <a:pPr algn="ctr"/>
                      <a:r>
                        <a:rPr lang="es-MX" dirty="0"/>
                        <a:t>Se deben especificar múltiples dependencias como son </a:t>
                      </a:r>
                      <a:r>
                        <a:rPr lang="es-MX" dirty="0" err="1"/>
                        <a:t>spring-context</a:t>
                      </a:r>
                      <a:r>
                        <a:rPr lang="es-MX" dirty="0"/>
                        <a:t>, -</a:t>
                      </a:r>
                      <a:r>
                        <a:rPr lang="es-MX" dirty="0" err="1"/>
                        <a:t>core</a:t>
                      </a:r>
                      <a:r>
                        <a:rPr lang="es-MX" dirty="0"/>
                        <a:t>, -</a:t>
                      </a:r>
                      <a:r>
                        <a:rPr lang="es-MX" dirty="0" err="1"/>
                        <a:t>beans</a:t>
                      </a:r>
                      <a:r>
                        <a:rPr lang="es-MX" dirty="0"/>
                        <a:t>, -</a:t>
                      </a:r>
                      <a:r>
                        <a:rPr lang="es-MX" dirty="0" err="1"/>
                        <a:t>jdbc</a:t>
                      </a:r>
                      <a:r>
                        <a:rPr lang="es-MX" dirty="0"/>
                        <a:t>.</a:t>
                      </a:r>
                    </a:p>
                  </a:txBody>
                  <a:tcPr anchor="ctr"/>
                </a:tc>
                <a:tc>
                  <a:txBody>
                    <a:bodyPr/>
                    <a:lstStyle/>
                    <a:p>
                      <a:pPr algn="ctr"/>
                      <a:r>
                        <a:rPr lang="es-MX" dirty="0"/>
                        <a:t>Solo se requiere de la dependencia de inicio y arranque.</a:t>
                      </a:r>
                    </a:p>
                  </a:txBody>
                  <a:tcPr anchor="ctr"/>
                </a:tc>
                <a:extLst>
                  <a:ext uri="{0D108BD9-81ED-4DB2-BD59-A6C34878D82A}">
                    <a16:rowId xmlns:a16="http://schemas.microsoft.com/office/drawing/2014/main" val="4053160067"/>
                  </a:ext>
                </a:extLst>
              </a:tr>
              <a:tr h="456433">
                <a:tc>
                  <a:txBody>
                    <a:bodyPr/>
                    <a:lstStyle/>
                    <a:p>
                      <a:pPr algn="ctr"/>
                      <a:r>
                        <a:rPr lang="es-MX" dirty="0"/>
                        <a:t>Necesario crear Bean (ya sea por Annotations o XML) para uso y conexión de la base de datos. </a:t>
                      </a:r>
                    </a:p>
                  </a:txBody>
                  <a:tcPr anchor="ctr"/>
                </a:tc>
                <a:tc>
                  <a:txBody>
                    <a:bodyPr/>
                    <a:lstStyle/>
                    <a:p>
                      <a:pPr algn="ctr"/>
                      <a:r>
                        <a:rPr lang="es-MX" dirty="0"/>
                        <a:t>El Bean de fuente para acceso a base de datos se genera automáticamente si no se me menciona explícitamente. </a:t>
                      </a:r>
                    </a:p>
                    <a:p>
                      <a:pPr algn="ctr"/>
                      <a:r>
                        <a:rPr lang="es-MX" dirty="0"/>
                        <a:t>Si el programador no requiere esto, puede configurarlo en la propiedad “</a:t>
                      </a:r>
                      <a:r>
                        <a:rPr lang="es-MX" dirty="0" err="1"/>
                        <a:t>spring.datasoruce.initialize</a:t>
                      </a:r>
                      <a:r>
                        <a:rPr lang="es-MX" dirty="0"/>
                        <a:t>” en false.</a:t>
                      </a:r>
                    </a:p>
                  </a:txBody>
                  <a:tcPr anchor="ctr"/>
                </a:tc>
                <a:extLst>
                  <a:ext uri="{0D108BD9-81ED-4DB2-BD59-A6C34878D82A}">
                    <a16:rowId xmlns:a16="http://schemas.microsoft.com/office/drawing/2014/main" val="1909801716"/>
                  </a:ext>
                </a:extLst>
              </a:tr>
              <a:tr h="370840">
                <a:tc>
                  <a:txBody>
                    <a:bodyPr/>
                    <a:lstStyle/>
                    <a:p>
                      <a:pPr algn="ctr"/>
                      <a:r>
                        <a:rPr lang="es-MX" dirty="0"/>
                        <a:t>Los </a:t>
                      </a:r>
                      <a:r>
                        <a:rPr lang="es-MX" dirty="0" err="1"/>
                        <a:t>beans</a:t>
                      </a:r>
                      <a:r>
                        <a:rPr lang="es-MX" dirty="0"/>
                        <a:t> de plantilla </a:t>
                      </a:r>
                      <a:r>
                        <a:rPr lang="es-MX" dirty="0" err="1"/>
                        <a:t>PlatformTransactionManager</a:t>
                      </a:r>
                      <a:r>
                        <a:rPr lang="es-MX" dirty="0"/>
                        <a:t>, </a:t>
                      </a:r>
                      <a:r>
                        <a:rPr lang="es-MX" dirty="0" err="1"/>
                        <a:t>JdbcTemplate</a:t>
                      </a:r>
                      <a:r>
                        <a:rPr lang="es-MX" dirty="0"/>
                        <a:t>, </a:t>
                      </a:r>
                      <a:r>
                        <a:rPr lang="es-MX" dirty="0" err="1"/>
                        <a:t>NamedParameterJdbcTemplate</a:t>
                      </a:r>
                      <a:r>
                        <a:rPr lang="es-MX" dirty="0"/>
                        <a:t> deben estar registrados</a:t>
                      </a:r>
                    </a:p>
                  </a:txBody>
                  <a:tcPr anchor="ctr"/>
                </a:tc>
                <a:tc>
                  <a:txBody>
                    <a:bodyPr/>
                    <a:lstStyle/>
                    <a:p>
                      <a:pPr algn="ctr"/>
                      <a:r>
                        <a:rPr lang="es-MX" dirty="0"/>
                        <a:t>Si los </a:t>
                      </a:r>
                      <a:r>
                        <a:rPr lang="es-MX" dirty="0" err="1"/>
                        <a:t>beans</a:t>
                      </a:r>
                      <a:r>
                        <a:rPr lang="es-MX" dirty="0"/>
                        <a:t> de plantilla </a:t>
                      </a:r>
                      <a:r>
                        <a:rPr lang="es-MX" dirty="0" err="1"/>
                        <a:t>PlatformTransactionManager</a:t>
                      </a:r>
                      <a:r>
                        <a:rPr lang="es-MX" dirty="0"/>
                        <a:t>, </a:t>
                      </a:r>
                      <a:r>
                        <a:rPr lang="es-MX" dirty="0" err="1"/>
                        <a:t>JdbcTemplate</a:t>
                      </a:r>
                      <a:r>
                        <a:rPr lang="es-MX" dirty="0"/>
                        <a:t>, </a:t>
                      </a:r>
                      <a:r>
                        <a:rPr lang="es-MX" dirty="0" err="1"/>
                        <a:t>NamedParameterJdbcTemplate</a:t>
                      </a:r>
                      <a:r>
                        <a:rPr lang="es-MX" dirty="0"/>
                        <a:t> no están registrados, Spring Boot los registrará automáticamente.</a:t>
                      </a:r>
                    </a:p>
                  </a:txBody>
                  <a:tcPr anchor="ctr"/>
                </a:tc>
                <a:extLst>
                  <a:ext uri="{0D108BD9-81ED-4DB2-BD59-A6C34878D82A}">
                    <a16:rowId xmlns:a16="http://schemas.microsoft.com/office/drawing/2014/main" val="1188752113"/>
                  </a:ext>
                </a:extLst>
              </a:tr>
            </a:tbl>
          </a:graphicData>
        </a:graphic>
      </p:graphicFrame>
    </p:spTree>
    <p:extLst>
      <p:ext uri="{BB962C8B-B14F-4D97-AF65-F5344CB8AC3E}">
        <p14:creationId xmlns:p14="http://schemas.microsoft.com/office/powerpoint/2010/main" val="324552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1249F5-E544-441D-9B72-62E767F1AC52}"/>
              </a:ext>
            </a:extLst>
          </p:cNvPr>
          <p:cNvSpPr>
            <a:spLocks noGrp="1"/>
          </p:cNvSpPr>
          <p:nvPr>
            <p:ph idx="1"/>
          </p:nvPr>
        </p:nvSpPr>
        <p:spPr/>
        <p:txBody>
          <a:bodyPr/>
          <a:lstStyle/>
          <a:p>
            <a:r>
              <a:rPr lang="es-MX" dirty="0" err="1"/>
              <a:t>Creacion</a:t>
            </a:r>
            <a:r>
              <a:rPr lang="es-MX" dirty="0"/>
              <a:t> Maven Project</a:t>
            </a:r>
          </a:p>
        </p:txBody>
      </p:sp>
      <p:sp>
        <p:nvSpPr>
          <p:cNvPr id="4" name="Título 1">
            <a:extLst>
              <a:ext uri="{FF2B5EF4-FFF2-40B4-BE49-F238E27FC236}">
                <a16:creationId xmlns:a16="http://schemas.microsoft.com/office/drawing/2014/main" id="{7622B5CB-3C33-4217-A7A9-0B7EAC051426}"/>
              </a:ext>
            </a:extLst>
          </p:cNvPr>
          <p:cNvSpPr>
            <a:spLocks noGrp="1"/>
          </p:cNvSpPr>
          <p:nvPr>
            <p:ph type="title"/>
          </p:nvPr>
        </p:nvSpPr>
        <p:spPr>
          <a:xfrm>
            <a:off x="841375" y="485775"/>
            <a:ext cx="10515600" cy="712788"/>
          </a:xfrm>
        </p:spPr>
        <p:txBody>
          <a:bodyPr/>
          <a:lstStyle/>
          <a:p>
            <a:r>
              <a:rPr lang="es-MX" b="1" dirty="0"/>
              <a:t>Ejemplo de Spring Framework con JDBC usando JDBCTemplate</a:t>
            </a:r>
          </a:p>
        </p:txBody>
      </p:sp>
      <p:pic>
        <p:nvPicPr>
          <p:cNvPr id="6" name="Imagen 5">
            <a:extLst>
              <a:ext uri="{FF2B5EF4-FFF2-40B4-BE49-F238E27FC236}">
                <a16:creationId xmlns:a16="http://schemas.microsoft.com/office/drawing/2014/main" id="{4A8BDB23-1966-4B2B-8060-FF696D47CF3D}"/>
              </a:ext>
            </a:extLst>
          </p:cNvPr>
          <p:cNvPicPr>
            <a:picLocks noChangeAspect="1"/>
          </p:cNvPicPr>
          <p:nvPr/>
        </p:nvPicPr>
        <p:blipFill>
          <a:blip r:embed="rId2"/>
          <a:stretch>
            <a:fillRect/>
          </a:stretch>
        </p:blipFill>
        <p:spPr>
          <a:xfrm>
            <a:off x="838200" y="1762865"/>
            <a:ext cx="4340788" cy="3182823"/>
          </a:xfrm>
          <a:prstGeom prst="rect">
            <a:avLst/>
          </a:prstGeom>
        </p:spPr>
      </p:pic>
      <p:sp>
        <p:nvSpPr>
          <p:cNvPr id="9" name="CuadroTexto 8">
            <a:extLst>
              <a:ext uri="{FF2B5EF4-FFF2-40B4-BE49-F238E27FC236}">
                <a16:creationId xmlns:a16="http://schemas.microsoft.com/office/drawing/2014/main" id="{65DDA648-A540-4565-86AC-328D87BFF85E}"/>
              </a:ext>
            </a:extLst>
          </p:cNvPr>
          <p:cNvSpPr txBox="1"/>
          <p:nvPr/>
        </p:nvSpPr>
        <p:spPr>
          <a:xfrm>
            <a:off x="3799001" y="1847707"/>
            <a:ext cx="424207" cy="716385"/>
          </a:xfrm>
          <a:prstGeom prst="rect">
            <a:avLst/>
          </a:prstGeom>
          <a:noFill/>
          <a:ln>
            <a:solidFill>
              <a:srgbClr val="FF0000"/>
            </a:solidFill>
          </a:ln>
        </p:spPr>
        <p:txBody>
          <a:bodyPr wrap="square" rtlCol="0">
            <a:spAutoFit/>
          </a:bodyPr>
          <a:lstStyle/>
          <a:p>
            <a:r>
              <a:rPr lang="es-MX" sz="4000" dirty="0">
                <a:solidFill>
                  <a:srgbClr val="FF0000"/>
                </a:solidFill>
              </a:rPr>
              <a:t>1</a:t>
            </a:r>
          </a:p>
        </p:txBody>
      </p:sp>
      <p:pic>
        <p:nvPicPr>
          <p:cNvPr id="11" name="Imagen 10">
            <a:extLst>
              <a:ext uri="{FF2B5EF4-FFF2-40B4-BE49-F238E27FC236}">
                <a16:creationId xmlns:a16="http://schemas.microsoft.com/office/drawing/2014/main" id="{3C72A739-9445-4AAB-BDB9-EBE1B6473860}"/>
              </a:ext>
            </a:extLst>
          </p:cNvPr>
          <p:cNvPicPr>
            <a:picLocks noChangeAspect="1"/>
          </p:cNvPicPr>
          <p:nvPr/>
        </p:nvPicPr>
        <p:blipFill>
          <a:blip r:embed="rId3"/>
          <a:stretch>
            <a:fillRect/>
          </a:stretch>
        </p:blipFill>
        <p:spPr>
          <a:xfrm>
            <a:off x="5549491" y="1295570"/>
            <a:ext cx="3587340" cy="2669841"/>
          </a:xfrm>
          <a:prstGeom prst="rect">
            <a:avLst/>
          </a:prstGeom>
        </p:spPr>
      </p:pic>
      <p:pic>
        <p:nvPicPr>
          <p:cNvPr id="8" name="Imagen 7">
            <a:extLst>
              <a:ext uri="{FF2B5EF4-FFF2-40B4-BE49-F238E27FC236}">
                <a16:creationId xmlns:a16="http://schemas.microsoft.com/office/drawing/2014/main" id="{04555420-F703-41E4-8649-45F9D0F71721}"/>
              </a:ext>
            </a:extLst>
          </p:cNvPr>
          <p:cNvPicPr>
            <a:picLocks noChangeAspect="1"/>
          </p:cNvPicPr>
          <p:nvPr/>
        </p:nvPicPr>
        <p:blipFill>
          <a:blip r:embed="rId4"/>
          <a:stretch>
            <a:fillRect/>
          </a:stretch>
        </p:blipFill>
        <p:spPr>
          <a:xfrm>
            <a:off x="6490493" y="2718745"/>
            <a:ext cx="5233810" cy="3914817"/>
          </a:xfrm>
          <a:prstGeom prst="rect">
            <a:avLst/>
          </a:prstGeom>
        </p:spPr>
      </p:pic>
      <p:sp>
        <p:nvSpPr>
          <p:cNvPr id="12" name="CuadroTexto 11">
            <a:extLst>
              <a:ext uri="{FF2B5EF4-FFF2-40B4-BE49-F238E27FC236}">
                <a16:creationId xmlns:a16="http://schemas.microsoft.com/office/drawing/2014/main" id="{794D05FB-F3D1-4CD3-A845-437975DE0ED9}"/>
              </a:ext>
            </a:extLst>
          </p:cNvPr>
          <p:cNvSpPr txBox="1"/>
          <p:nvPr/>
        </p:nvSpPr>
        <p:spPr>
          <a:xfrm>
            <a:off x="8510292" y="1295570"/>
            <a:ext cx="424207" cy="716385"/>
          </a:xfrm>
          <a:prstGeom prst="rect">
            <a:avLst/>
          </a:prstGeom>
          <a:noFill/>
          <a:ln>
            <a:solidFill>
              <a:srgbClr val="FF0000"/>
            </a:solidFill>
          </a:ln>
        </p:spPr>
        <p:txBody>
          <a:bodyPr wrap="square" rtlCol="0">
            <a:spAutoFit/>
          </a:bodyPr>
          <a:lstStyle/>
          <a:p>
            <a:r>
              <a:rPr lang="es-MX" sz="4000" dirty="0">
                <a:solidFill>
                  <a:srgbClr val="FF0000"/>
                </a:solidFill>
              </a:rPr>
              <a:t>2</a:t>
            </a:r>
          </a:p>
        </p:txBody>
      </p:sp>
      <p:sp>
        <p:nvSpPr>
          <p:cNvPr id="13" name="Rectángulo 12">
            <a:extLst>
              <a:ext uri="{FF2B5EF4-FFF2-40B4-BE49-F238E27FC236}">
                <a16:creationId xmlns:a16="http://schemas.microsoft.com/office/drawing/2014/main" id="{E10EF281-333C-4ED7-B4FE-199F8DF10EEE}"/>
              </a:ext>
            </a:extLst>
          </p:cNvPr>
          <p:cNvSpPr/>
          <p:nvPr/>
        </p:nvSpPr>
        <p:spPr>
          <a:xfrm>
            <a:off x="5549491" y="1762865"/>
            <a:ext cx="1530039" cy="2244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5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8C510-2C8C-483D-AA45-0575CD9C844F}"/>
              </a:ext>
            </a:extLst>
          </p:cNvPr>
          <p:cNvSpPr>
            <a:spLocks noGrp="1"/>
          </p:cNvSpPr>
          <p:nvPr>
            <p:ph type="title"/>
          </p:nvPr>
        </p:nvSpPr>
        <p:spPr/>
        <p:txBody>
          <a:bodyPr/>
          <a:lstStyle/>
          <a:p>
            <a:r>
              <a:rPr lang="es-MX" b="1" dirty="0"/>
              <a:t>Posibles problemas al generar proyecto</a:t>
            </a:r>
          </a:p>
        </p:txBody>
      </p:sp>
      <p:pic>
        <p:nvPicPr>
          <p:cNvPr id="5" name="Imagen 4">
            <a:extLst>
              <a:ext uri="{FF2B5EF4-FFF2-40B4-BE49-F238E27FC236}">
                <a16:creationId xmlns:a16="http://schemas.microsoft.com/office/drawing/2014/main" id="{D647489B-5062-4DCF-AED4-D3F55BA7B3BC}"/>
              </a:ext>
            </a:extLst>
          </p:cNvPr>
          <p:cNvPicPr>
            <a:picLocks noChangeAspect="1"/>
          </p:cNvPicPr>
          <p:nvPr/>
        </p:nvPicPr>
        <p:blipFill rotWithShape="1">
          <a:blip r:embed="rId2"/>
          <a:srcRect r="54898"/>
          <a:stretch/>
        </p:blipFill>
        <p:spPr>
          <a:xfrm>
            <a:off x="5523321" y="1447510"/>
            <a:ext cx="5045298" cy="1450446"/>
          </a:xfrm>
          <a:prstGeom prst="rect">
            <a:avLst/>
          </a:prstGeom>
        </p:spPr>
      </p:pic>
      <p:sp>
        <p:nvSpPr>
          <p:cNvPr id="6" name="CuadroTexto 5">
            <a:extLst>
              <a:ext uri="{FF2B5EF4-FFF2-40B4-BE49-F238E27FC236}">
                <a16:creationId xmlns:a16="http://schemas.microsoft.com/office/drawing/2014/main" id="{CA54AC78-2D6F-4DB5-B133-1029E2A76C28}"/>
              </a:ext>
            </a:extLst>
          </p:cNvPr>
          <p:cNvSpPr txBox="1"/>
          <p:nvPr/>
        </p:nvSpPr>
        <p:spPr>
          <a:xfrm>
            <a:off x="1216058" y="2172733"/>
            <a:ext cx="3789575" cy="3416320"/>
          </a:xfrm>
          <a:prstGeom prst="rect">
            <a:avLst/>
          </a:prstGeom>
          <a:noFill/>
        </p:spPr>
        <p:txBody>
          <a:bodyPr wrap="square" rtlCol="0">
            <a:spAutoFit/>
          </a:bodyPr>
          <a:lstStyle/>
          <a:p>
            <a:pPr marL="285750" indent="-285750" algn="just">
              <a:buFont typeface="Arial" panose="020B0604020202020204" pitchFamily="34" charset="0"/>
              <a:buChar char="•"/>
            </a:pPr>
            <a:r>
              <a:rPr lang="es-MX" b="1" dirty="0"/>
              <a:t>Error “line 1” in POM.xml</a:t>
            </a:r>
          </a:p>
          <a:p>
            <a:pPr marL="0" indent="0" algn="just">
              <a:buNone/>
            </a:pPr>
            <a:r>
              <a:rPr lang="es-MX" dirty="0"/>
              <a:t>Para solucionar este error se debe ir al archivo POM.xml y dar clic derecho.</a:t>
            </a:r>
          </a:p>
          <a:p>
            <a:pPr marL="0" indent="0" algn="just">
              <a:buNone/>
            </a:pPr>
            <a:r>
              <a:rPr lang="es-MX" dirty="0"/>
              <a:t>“Run as &gt; Maven </a:t>
            </a:r>
            <a:r>
              <a:rPr lang="es-MX" dirty="0" err="1"/>
              <a:t>Clean</a:t>
            </a:r>
            <a:r>
              <a:rPr lang="es-MX" dirty="0"/>
              <a:t>”</a:t>
            </a:r>
          </a:p>
          <a:p>
            <a:pPr marL="0" indent="0" algn="just">
              <a:buNone/>
            </a:pPr>
            <a:r>
              <a:rPr lang="es-MX" dirty="0"/>
              <a:t>Posteriormente sale el mensaje </a:t>
            </a:r>
            <a:r>
              <a:rPr lang="es-MX" sz="1800" dirty="0">
                <a:solidFill>
                  <a:srgbClr val="000000"/>
                </a:solidFill>
                <a:latin typeface="Consolas" panose="020B0609020204030204" pitchFamily="49" charset="0"/>
              </a:rPr>
              <a:t>[INFO] BUILD SUCCESS</a:t>
            </a:r>
            <a:r>
              <a:rPr lang="es-MX" dirty="0">
                <a:solidFill>
                  <a:srgbClr val="000000"/>
                </a:solidFill>
                <a:latin typeface="Consolas" panose="020B0609020204030204" pitchFamily="49" charset="0"/>
              </a:rPr>
              <a:t>. </a:t>
            </a:r>
          </a:p>
          <a:p>
            <a:pPr marL="0" indent="0" algn="just">
              <a:buNone/>
            </a:pPr>
            <a:r>
              <a:rPr lang="es-MX" dirty="0">
                <a:solidFill>
                  <a:srgbClr val="000000"/>
                </a:solidFill>
              </a:rPr>
              <a:t>Ahora:</a:t>
            </a:r>
          </a:p>
          <a:p>
            <a:pPr marL="0" indent="0" algn="just">
              <a:buNone/>
            </a:pPr>
            <a:r>
              <a:rPr lang="es-MX" dirty="0">
                <a:solidFill>
                  <a:srgbClr val="000000"/>
                </a:solidFill>
              </a:rPr>
              <a:t>“Run as &gt; Maven Install” con eso se </a:t>
            </a:r>
            <a:r>
              <a:rPr lang="es-MX" dirty="0" err="1">
                <a:solidFill>
                  <a:srgbClr val="000000"/>
                </a:solidFill>
              </a:rPr>
              <a:t>resolvera</a:t>
            </a:r>
            <a:r>
              <a:rPr lang="es-MX" dirty="0">
                <a:solidFill>
                  <a:srgbClr val="000000"/>
                </a:solidFill>
              </a:rPr>
              <a:t> el problema del error en “line 1”.</a:t>
            </a:r>
            <a:endParaRPr lang="es-MX" dirty="0"/>
          </a:p>
          <a:p>
            <a:endParaRPr lang="es-MX" dirty="0"/>
          </a:p>
        </p:txBody>
      </p:sp>
      <p:pic>
        <p:nvPicPr>
          <p:cNvPr id="8" name="Imagen 7">
            <a:extLst>
              <a:ext uri="{FF2B5EF4-FFF2-40B4-BE49-F238E27FC236}">
                <a16:creationId xmlns:a16="http://schemas.microsoft.com/office/drawing/2014/main" id="{DB6D3B94-A3AC-4D9B-A91B-E821830120AD}"/>
              </a:ext>
            </a:extLst>
          </p:cNvPr>
          <p:cNvPicPr>
            <a:picLocks noChangeAspect="1"/>
          </p:cNvPicPr>
          <p:nvPr/>
        </p:nvPicPr>
        <p:blipFill rotWithShape="1">
          <a:blip r:embed="rId3"/>
          <a:srcRect l="70284" t="30866" r="8682" b="9519"/>
          <a:stretch/>
        </p:blipFill>
        <p:spPr>
          <a:xfrm>
            <a:off x="5811625" y="3036849"/>
            <a:ext cx="4468690" cy="3562088"/>
          </a:xfrm>
          <a:prstGeom prst="rect">
            <a:avLst/>
          </a:prstGeom>
        </p:spPr>
      </p:pic>
    </p:spTree>
    <p:extLst>
      <p:ext uri="{BB962C8B-B14F-4D97-AF65-F5344CB8AC3E}">
        <p14:creationId xmlns:p14="http://schemas.microsoft.com/office/powerpoint/2010/main" val="170314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7768BB-0142-4690-9FB8-A2ABF26829E1}"/>
              </a:ext>
            </a:extLst>
          </p:cNvPr>
          <p:cNvSpPr txBox="1"/>
          <p:nvPr/>
        </p:nvSpPr>
        <p:spPr>
          <a:xfrm>
            <a:off x="490193" y="523043"/>
            <a:ext cx="5033914" cy="3200876"/>
          </a:xfrm>
          <a:prstGeom prst="rect">
            <a:avLst/>
          </a:prstGeom>
          <a:noFill/>
        </p:spPr>
        <p:txBody>
          <a:bodyPr wrap="square" rtlCol="0">
            <a:spAutoFit/>
          </a:bodyPr>
          <a:lstStyle/>
          <a:p>
            <a:pPr marL="285750" indent="-285750" algn="just">
              <a:buFont typeface="Arial" panose="020B0604020202020204" pitchFamily="34" charset="0"/>
              <a:buChar char="•"/>
            </a:pPr>
            <a:r>
              <a:rPr lang="es-MX" sz="1600" b="1" dirty="0"/>
              <a:t>Error en dependencias.</a:t>
            </a:r>
          </a:p>
          <a:p>
            <a:pPr algn="just"/>
            <a:r>
              <a:rPr lang="es-MX" sz="1600" dirty="0"/>
              <a:t>Estas son las propiedades y dependencias que se deben añadir. Pero en caso de que la versión de Spring no funcione por ejemplo:</a:t>
            </a:r>
          </a:p>
          <a:p>
            <a:pPr algn="just"/>
            <a:r>
              <a:rPr lang="es-MX" sz="1400" b="1" dirty="0"/>
              <a:t>&lt;</a:t>
            </a:r>
            <a:r>
              <a:rPr lang="es-MX" sz="1400" b="1" dirty="0" err="1"/>
              <a:t>spring-version</a:t>
            </a:r>
            <a:r>
              <a:rPr lang="es-MX" sz="1400" b="1" dirty="0"/>
              <a:t>&gt;5.1.3.RELEASE &lt;/</a:t>
            </a:r>
            <a:r>
              <a:rPr lang="es-MX" sz="1400" b="1" dirty="0" err="1"/>
              <a:t>spring-version</a:t>
            </a:r>
            <a:r>
              <a:rPr lang="es-MX" sz="1400" b="1" dirty="0"/>
              <a:t>&gt; </a:t>
            </a:r>
          </a:p>
          <a:p>
            <a:pPr algn="just"/>
            <a:r>
              <a:rPr lang="es-MX" sz="1600" dirty="0"/>
              <a:t>De error en la versión, se debe descargar la versión de Spring que se quiera utilizar. </a:t>
            </a:r>
            <a:r>
              <a:rPr lang="es-MX" sz="1600" dirty="0">
                <a:hlinkClick r:id="rId2"/>
              </a:rPr>
              <a:t>(Link de versiones)</a:t>
            </a:r>
            <a:r>
              <a:rPr lang="es-MX" sz="1600" dirty="0"/>
              <a:t>.</a:t>
            </a:r>
          </a:p>
          <a:p>
            <a:pPr algn="just"/>
            <a:r>
              <a:rPr lang="es-MX" sz="1600" dirty="0"/>
              <a:t>Donde la versiones .RELEASE cuenta con solución a errores dentro de la misma versión.</a:t>
            </a:r>
          </a:p>
          <a:p>
            <a:pPr algn="just"/>
            <a:r>
              <a:rPr lang="es-MX" sz="1600" dirty="0"/>
              <a:t>Y se puede realizar el paso de la diapositiva pasada ejecutar instalando Maven, para descargue las dependencias.</a:t>
            </a:r>
          </a:p>
          <a:p>
            <a:endParaRPr lang="es-MX" sz="1200" b="1" dirty="0"/>
          </a:p>
        </p:txBody>
      </p:sp>
      <p:pic>
        <p:nvPicPr>
          <p:cNvPr id="6" name="Imagen 5">
            <a:extLst>
              <a:ext uri="{FF2B5EF4-FFF2-40B4-BE49-F238E27FC236}">
                <a16:creationId xmlns:a16="http://schemas.microsoft.com/office/drawing/2014/main" id="{7A2809A5-7322-42E6-A7F2-AECBE83481C5}"/>
              </a:ext>
            </a:extLst>
          </p:cNvPr>
          <p:cNvPicPr>
            <a:picLocks noChangeAspect="1"/>
          </p:cNvPicPr>
          <p:nvPr/>
        </p:nvPicPr>
        <p:blipFill>
          <a:blip r:embed="rId3"/>
          <a:stretch>
            <a:fillRect/>
          </a:stretch>
        </p:blipFill>
        <p:spPr>
          <a:xfrm>
            <a:off x="6329434" y="264152"/>
            <a:ext cx="5603263" cy="5919831"/>
          </a:xfrm>
          <a:prstGeom prst="rect">
            <a:avLst/>
          </a:prstGeom>
        </p:spPr>
      </p:pic>
      <p:grpSp>
        <p:nvGrpSpPr>
          <p:cNvPr id="10" name="Grupo 9">
            <a:extLst>
              <a:ext uri="{FF2B5EF4-FFF2-40B4-BE49-F238E27FC236}">
                <a16:creationId xmlns:a16="http://schemas.microsoft.com/office/drawing/2014/main" id="{BF7ACCF6-4055-4E47-88C9-C9B1D384530B}"/>
              </a:ext>
            </a:extLst>
          </p:cNvPr>
          <p:cNvGrpSpPr/>
          <p:nvPr/>
        </p:nvGrpSpPr>
        <p:grpSpPr>
          <a:xfrm>
            <a:off x="683737" y="3847030"/>
            <a:ext cx="5178830" cy="1979628"/>
            <a:chOff x="68758" y="4458879"/>
            <a:chExt cx="6599137" cy="1687398"/>
          </a:xfrm>
        </p:grpSpPr>
        <p:pic>
          <p:nvPicPr>
            <p:cNvPr id="7" name="Imagen 6">
              <a:extLst>
                <a:ext uri="{FF2B5EF4-FFF2-40B4-BE49-F238E27FC236}">
                  <a16:creationId xmlns:a16="http://schemas.microsoft.com/office/drawing/2014/main" id="{4B9938B2-298A-4A75-8DCB-D5F7373BC8A2}"/>
                </a:ext>
              </a:extLst>
            </p:cNvPr>
            <p:cNvPicPr>
              <a:picLocks noChangeAspect="1"/>
            </p:cNvPicPr>
            <p:nvPr/>
          </p:nvPicPr>
          <p:blipFill rotWithShape="1">
            <a:blip r:embed="rId4"/>
            <a:srcRect l="70284" t="61657" r="8682" b="15493"/>
            <a:stretch/>
          </p:blipFill>
          <p:spPr>
            <a:xfrm>
              <a:off x="68758" y="4458879"/>
              <a:ext cx="6599137" cy="1687398"/>
            </a:xfrm>
            <a:prstGeom prst="rect">
              <a:avLst/>
            </a:prstGeom>
          </p:spPr>
        </p:pic>
        <p:sp>
          <p:nvSpPr>
            <p:cNvPr id="8" name="Rectángulo 7">
              <a:extLst>
                <a:ext uri="{FF2B5EF4-FFF2-40B4-BE49-F238E27FC236}">
                  <a16:creationId xmlns:a16="http://schemas.microsoft.com/office/drawing/2014/main" id="{AA447716-3618-4CC3-8A88-AD887DB63118}"/>
                </a:ext>
              </a:extLst>
            </p:cNvPr>
            <p:cNvSpPr/>
            <p:nvPr/>
          </p:nvSpPr>
          <p:spPr>
            <a:xfrm>
              <a:off x="3382165" y="5458301"/>
              <a:ext cx="1336419" cy="186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81595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9A201F-30B6-4620-83ED-3896CE6B3DE5}"/>
              </a:ext>
            </a:extLst>
          </p:cNvPr>
          <p:cNvSpPr>
            <a:spLocks noGrp="1"/>
          </p:cNvSpPr>
          <p:nvPr>
            <p:ph idx="1"/>
          </p:nvPr>
        </p:nvSpPr>
        <p:spPr/>
        <p:txBody>
          <a:bodyPr/>
          <a:lstStyle/>
          <a:p>
            <a:pPr algn="just"/>
            <a:r>
              <a:rPr lang="es-MX" dirty="0"/>
              <a:t>Con JDBC realizamos la conexión con la base de datos además de realizar consultas nativas a la misma, siendo de gran ayuda en tiempos de respuesta, pero el mantenimiento del código es mucho más costos, además de facilitar los errores en tiempos de ejecución y un desarrollo lento.</a:t>
            </a:r>
          </a:p>
          <a:p>
            <a:pPr algn="just"/>
            <a:r>
              <a:rPr lang="es-MX" dirty="0"/>
              <a:t>En el ejemplo </a:t>
            </a:r>
            <a:r>
              <a:rPr lang="es-MX" b="1" dirty="0" err="1">
                <a:hlinkClick r:id="rId2"/>
              </a:rPr>
              <a:t>SpringFrameworkJDBC</a:t>
            </a:r>
            <a:r>
              <a:rPr lang="es-MX" dirty="0"/>
              <a:t> se utiliza una única tabla, pero imagine que se obtienen más entidades, realizar el mapeo de las estructuras seria una enorme labor, además de una gran taza de errores al realizar consultas. </a:t>
            </a:r>
          </a:p>
          <a:p>
            <a:pPr algn="just"/>
            <a:r>
              <a:rPr lang="es-MX" dirty="0"/>
              <a:t> Es por eso que existe los ORM u Object Relational Mapping que son modelos que nos permiten mapear estructuras de una base de datos relaciones (SQL Server, Oracle, MySQL, </a:t>
            </a:r>
            <a:r>
              <a:rPr lang="es-MX" dirty="0" err="1"/>
              <a:t>etc</a:t>
            </a:r>
            <a:r>
              <a:rPr lang="es-MX" dirty="0"/>
              <a:t>).</a:t>
            </a:r>
          </a:p>
          <a:p>
            <a:pPr algn="just"/>
            <a:r>
              <a:rPr lang="es-MX" dirty="0"/>
              <a:t>La estructura de una BD Relacional queda vinculada con las entidades lógicas del ORM de tal modo que las acciones CRUD pueden ser ejecutadas sobre la base de datos física de forma indirecta por medio del ORM.</a:t>
            </a:r>
          </a:p>
        </p:txBody>
      </p:sp>
      <p:sp>
        <p:nvSpPr>
          <p:cNvPr id="5" name="Título 4">
            <a:extLst>
              <a:ext uri="{FF2B5EF4-FFF2-40B4-BE49-F238E27FC236}">
                <a16:creationId xmlns:a16="http://schemas.microsoft.com/office/drawing/2014/main" id="{A3C3A254-14D9-44EA-957A-14317A7A1EAE}"/>
              </a:ext>
            </a:extLst>
          </p:cNvPr>
          <p:cNvSpPr>
            <a:spLocks noGrp="1"/>
          </p:cNvSpPr>
          <p:nvPr>
            <p:ph type="title"/>
          </p:nvPr>
        </p:nvSpPr>
        <p:spPr/>
        <p:txBody>
          <a:bodyPr/>
          <a:lstStyle/>
          <a:p>
            <a:r>
              <a:rPr lang="es-MX" b="1" dirty="0"/>
              <a:t>Relaciones</a:t>
            </a:r>
          </a:p>
        </p:txBody>
      </p:sp>
    </p:spTree>
    <p:extLst>
      <p:ext uri="{BB962C8B-B14F-4D97-AF65-F5344CB8AC3E}">
        <p14:creationId xmlns:p14="http://schemas.microsoft.com/office/powerpoint/2010/main" val="306038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A5EBA-8A29-40B4-A9CA-B2ED8FF82375}"/>
              </a:ext>
            </a:extLst>
          </p:cNvPr>
          <p:cNvSpPr>
            <a:spLocks noGrp="1"/>
          </p:cNvSpPr>
          <p:nvPr>
            <p:ph type="title"/>
          </p:nvPr>
        </p:nvSpPr>
        <p:spPr>
          <a:xfrm>
            <a:off x="838200" y="325226"/>
            <a:ext cx="10515600" cy="712064"/>
          </a:xfrm>
        </p:spPr>
        <p:txBody>
          <a:bodyPr/>
          <a:lstStyle/>
          <a:p>
            <a:r>
              <a:rPr lang="es-MX" b="1" dirty="0"/>
              <a:t>ORM’s</a:t>
            </a:r>
          </a:p>
        </p:txBody>
      </p:sp>
      <p:sp>
        <p:nvSpPr>
          <p:cNvPr id="3" name="Marcador de contenido 2">
            <a:extLst>
              <a:ext uri="{FF2B5EF4-FFF2-40B4-BE49-F238E27FC236}">
                <a16:creationId xmlns:a16="http://schemas.microsoft.com/office/drawing/2014/main" id="{56A0ADC7-85E0-43F6-B98C-3B69D6ECF443}"/>
              </a:ext>
            </a:extLst>
          </p:cNvPr>
          <p:cNvSpPr>
            <a:spLocks noGrp="1"/>
          </p:cNvSpPr>
          <p:nvPr>
            <p:ph idx="1"/>
          </p:nvPr>
        </p:nvSpPr>
        <p:spPr>
          <a:xfrm>
            <a:off x="838200" y="1037290"/>
            <a:ext cx="10515600" cy="5237205"/>
          </a:xfrm>
        </p:spPr>
        <p:txBody>
          <a:bodyPr/>
          <a:lstStyle/>
          <a:p>
            <a:pPr algn="just"/>
            <a:r>
              <a:rPr lang="es-MX" dirty="0"/>
              <a:t>Existen distintas ORM pero tienen la misma finalidad de convertir datos entre base de datos relaciones a lenguajes de programación orientados a objetos.</a:t>
            </a:r>
          </a:p>
          <a:p>
            <a:pPr algn="just"/>
            <a:r>
              <a:rPr lang="es-MX" b="1" dirty="0"/>
              <a:t>Un Framework ORM tiene como ventaja sobre JDBC :</a:t>
            </a:r>
          </a:p>
          <a:p>
            <a:pPr marL="914400" lvl="1" indent="-457200" algn="just">
              <a:buFont typeface="+mj-lt"/>
              <a:buAutoNum type="arabicPeriod"/>
            </a:pPr>
            <a:r>
              <a:rPr lang="es-MX" dirty="0"/>
              <a:t>Acceso a los objetos mediante el código en lugar de las tablas de bases de datos.</a:t>
            </a:r>
          </a:p>
          <a:p>
            <a:pPr marL="914400" lvl="1" indent="-457200" algn="just">
              <a:buFont typeface="+mj-lt"/>
              <a:buAutoNum type="arabicPeriod"/>
            </a:pPr>
            <a:r>
              <a:rPr lang="es-MX" dirty="0"/>
              <a:t>Ocultar detalles de consultas SQL de la lógica Orientada a Objetos.</a:t>
            </a:r>
          </a:p>
          <a:p>
            <a:pPr marL="914400" lvl="1" indent="-457200" algn="just">
              <a:buFont typeface="+mj-lt"/>
              <a:buAutoNum type="arabicPeriod"/>
            </a:pPr>
            <a:r>
              <a:rPr lang="es-MX" dirty="0"/>
              <a:t>No hay necesidad de liderar con la implementación de la base de datos.</a:t>
            </a:r>
          </a:p>
          <a:p>
            <a:pPr marL="914400" lvl="1" indent="-457200" algn="just">
              <a:buFont typeface="+mj-lt"/>
              <a:buAutoNum type="arabicPeriod"/>
            </a:pPr>
            <a:r>
              <a:rPr lang="es-MX" dirty="0"/>
              <a:t>Entidades basadas en conceptos comerciales en lugar de estructuras de base de datos.</a:t>
            </a:r>
          </a:p>
          <a:p>
            <a:pPr marL="914400" lvl="1" indent="-457200" algn="just">
              <a:buFont typeface="+mj-lt"/>
              <a:buAutoNum type="arabicPeriod"/>
            </a:pPr>
            <a:r>
              <a:rPr lang="es-MX" dirty="0"/>
              <a:t>Gestión de transacciones y generación automática de claves.</a:t>
            </a:r>
          </a:p>
          <a:p>
            <a:pPr marL="914400" lvl="1" indent="-457200" algn="just">
              <a:buFont typeface="+mj-lt"/>
              <a:buAutoNum type="arabicPeriod"/>
            </a:pPr>
            <a:r>
              <a:rPr lang="es-MX" dirty="0"/>
              <a:t>Rápido desarrollo de una aplicación.</a:t>
            </a:r>
          </a:p>
          <a:p>
            <a:pPr algn="just"/>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b="1" dirty="0"/>
              <a:t>Hibernate</a:t>
            </a:r>
          </a:p>
          <a:p>
            <a:pPr lvl="1" algn="just">
              <a:buFont typeface="Wingdings" panose="05000000000000000000" pitchFamily="2" charset="2"/>
              <a:buChar char="q"/>
            </a:pPr>
            <a:r>
              <a:rPr lang="es-MX" dirty="0" err="1"/>
              <a:t>SpringDAO</a:t>
            </a:r>
            <a:endParaRPr lang="es-MX" dirty="0"/>
          </a:p>
        </p:txBody>
      </p:sp>
    </p:spTree>
    <p:extLst>
      <p:ext uri="{BB962C8B-B14F-4D97-AF65-F5344CB8AC3E}">
        <p14:creationId xmlns:p14="http://schemas.microsoft.com/office/powerpoint/2010/main" val="4194544621"/>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Theeme_FontLMRoman</Template>
  <TotalTime>5603</TotalTime>
  <Words>1387</Words>
  <Application>Microsoft Office PowerPoint</Application>
  <PresentationFormat>Panorámica</PresentationFormat>
  <Paragraphs>137</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Consolas</vt:lpstr>
      <vt:lpstr>LMRomanM</vt:lpstr>
      <vt:lpstr>Wingdings</vt:lpstr>
      <vt:lpstr>Theeme_FontLMRoman</vt:lpstr>
      <vt:lpstr>Persistencia con Spring</vt:lpstr>
      <vt:lpstr>¿Qué es JDBC?</vt:lpstr>
      <vt:lpstr>Presentación de PowerPoint</vt:lpstr>
      <vt:lpstr>Presentación de PowerPoint</vt:lpstr>
      <vt:lpstr>Ejemplo de Spring Framework con JDBC usando JDBCTemplate</vt:lpstr>
      <vt:lpstr>Posibles problemas al generar proyecto</vt:lpstr>
      <vt:lpstr>Presentación de PowerPoint</vt:lpstr>
      <vt:lpstr>Relaciones</vt:lpstr>
      <vt:lpstr>ORM’s</vt:lpstr>
      <vt:lpstr>Hibernate</vt:lpstr>
      <vt:lpstr>ORM con Hibernate</vt:lpstr>
      <vt:lpstr>De forma gráfica…</vt:lpstr>
      <vt:lpstr>Spring Framework (núcleo) + JPA, Hibernate</vt:lpstr>
      <vt:lpstr>Presentación de PowerPoint</vt:lpstr>
      <vt:lpstr>Configuración de Hibernate</vt:lpstr>
      <vt:lpstr>CONEXIÓN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Persistencia con Spring Framework JDCB</dc:title>
  <dc:creator>CESAR PEREZ MEJIA</dc:creator>
  <cp:lastModifiedBy>CESAR PEREZ MEJIA</cp:lastModifiedBy>
  <cp:revision>31</cp:revision>
  <dcterms:created xsi:type="dcterms:W3CDTF">2022-04-23T17:52:37Z</dcterms:created>
  <dcterms:modified xsi:type="dcterms:W3CDTF">2022-04-29T22:15:31Z</dcterms:modified>
</cp:coreProperties>
</file>