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5" r:id="rId6"/>
    <p:sldId id="259" r:id="rId7"/>
    <p:sldId id="266" r:id="rId8"/>
    <p:sldId id="267" r:id="rId9"/>
    <p:sldId id="260" r:id="rId10"/>
    <p:sldId id="268" r:id="rId11"/>
    <p:sldId id="269" r:id="rId12"/>
    <p:sldId id="271" r:id="rId13"/>
    <p:sldId id="270" r:id="rId14"/>
    <p:sldId id="263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7FDB-0AAB-42D2-8225-8808AEE463D4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6B477-80AA-44D7-991A-28195C678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51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D7F6D-3396-4479-B3D2-568E7988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 dirty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8497B-405E-45A5-AB1E-94C6AA3E8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 dirty="0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09652-A4A1-423E-ABE7-76E21AEA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1D97E-A385-48DC-87B3-679FB8E7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FF4B9-6221-439E-B1AC-A8FF8997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0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8CDFE-CE50-406D-8317-B85711CD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33E702-757E-4EA7-AF53-D0EF4003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FB1C8-75E6-42B4-98AF-C63C13AA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234F6-B6B0-455C-828A-1888B218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DA615-5A0A-43CA-866E-370EA645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79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DC1F3D-7E55-4F69-9A82-B1F38666B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7C31AA-B187-45B1-A9D9-FBBA6DCE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8DF8D-4FD2-4E0C-942C-642192AA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117E5-4EB0-40B6-927B-D64A674B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CF92-34D6-4B7F-B0E5-3FB5042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4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E74E-3AAD-4DC4-AE20-0EB25CFC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486422"/>
            <a:ext cx="10515600" cy="71206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MX" dirty="0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694A9-F389-4C5D-9B95-FA1D1A9E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570"/>
            <a:ext cx="10515600" cy="49636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  <a:p>
            <a:pPr lvl="4"/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B4A99-49E2-4203-A2CC-8C9302DA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68074-0AAB-403D-B874-4635A22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5946E-8E2B-4CFF-A92B-A31D520B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67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F634-A05A-4172-80F4-535795B1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A0EA7-8FEB-4B44-8980-5E9D3CE1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E3192-76C1-49B9-BB79-12B4D700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8A56F7-6734-4144-AAF9-E21A4296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4AE18-FA87-4C3B-897A-ED3C545C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87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52DB5-AFB3-4136-9348-D3FCBAE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0298A-D3EE-47D0-A9FD-7297715FB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0694CE-CC94-4FE2-9776-7D0D7AC41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2A79F-6031-4B9E-A964-96489EB2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2D3EF-F9ED-4C82-BB2B-A3F874D2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7AFFA9-3D60-4DB8-A91B-46697C31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6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06E2-8951-441A-A6FB-EC930E9B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A0B4C-A24D-4301-B5F3-FB60B85F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44D5D4-82CD-444A-A8B4-D4BB10D28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83A6FB-DE53-4BB8-9511-0E93EFA53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40EF87-E6E3-4A98-B3B6-9443CC1B0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767BE-2519-4B85-8D63-1169F5B6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7A5A21-4B69-441C-8E57-B128EAC8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B8F048-CE8F-45D8-8AFE-814F242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8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C1233-DC48-4DBF-8058-8643EDB2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F27C2D-38E7-49E0-A680-CF953A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F63CF-1697-41DE-B4E9-FD1DB8E8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D4EA7E-3E0F-40E1-BF18-E3827AF6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016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627448-5B2B-444A-AA01-327BAF29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310BC1-C0DC-4B05-85C1-9BB7891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A338E-24B2-4A87-9895-352A1E23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8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8868-07CE-483C-9DF6-C80F5664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55C04-FD83-4F1C-AAC8-3E91D4E3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B85204-3AC4-41EE-94A3-A9B727D5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D0F15-98F0-4146-B56C-23D101C6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B2E06-94C0-4842-AD22-55741907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7F49E-0897-46B4-AE84-D5142358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84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F900D-B8CA-4A4A-A1D2-7D13905B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1ACC1E-7342-4DAB-A3C9-472C475E8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F751CB-D935-4490-A984-0B3D77F7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385475-B5B2-4E7A-B95A-E7A8D89A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17727-F914-407E-9E1D-7084F29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156106-E950-4798-BE64-87BB7A63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23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91E6ED1-F210-400A-B764-F8ED4E3D13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89CC02-2F08-49F5-A063-86F2BDA3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1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EDC9E-CAD7-483E-8593-9A2B172F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1258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53D21A-0FDB-4C4D-91C1-1CBDFC61C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867D-3075-4F7D-9DF2-2E3944484D7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0F423-CC68-4A2D-A914-7E0AC4D51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58CEE-7359-4E60-B3B4-CC16B729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8736-FF74-4C96-A895-9E7867E0AD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92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84F3A-7ED8-4E24-9B31-F936187AE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Spring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466F2B-4A93-4DEC-8F38-1271F9C45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Pérez Mejía Cesar Alexis</a:t>
            </a:r>
          </a:p>
        </p:txBody>
      </p:sp>
    </p:spTree>
    <p:extLst>
      <p:ext uri="{BB962C8B-B14F-4D97-AF65-F5344CB8AC3E}">
        <p14:creationId xmlns:p14="http://schemas.microsoft.com/office/powerpoint/2010/main" val="313356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1DA96-7E91-4A5E-85C0-C212AEB3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Formas de realizar inyección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510F6-C756-4D30-AC7E-9B91F0CA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144"/>
            <a:ext cx="10515600" cy="253171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 inyección de dependencias provee a los objetos lo que el objeto necesita y existen distintas formas y estilos de hacerlo por ejemplo:</a:t>
            </a:r>
          </a:p>
          <a:p>
            <a:pPr marL="0" indent="0">
              <a:buNone/>
            </a:pPr>
            <a:endParaRPr lang="es-MX" dirty="0"/>
          </a:p>
          <a:p>
            <a:pPr lvl="1"/>
            <a:r>
              <a:rPr lang="es-MX" b="1" dirty="0"/>
              <a:t>Constructor</a:t>
            </a:r>
          </a:p>
          <a:p>
            <a:pPr lvl="1"/>
            <a:r>
              <a:rPr lang="es-MX" b="1" dirty="0"/>
              <a:t>Propiedades (Métodos set)</a:t>
            </a:r>
          </a:p>
        </p:txBody>
      </p:sp>
    </p:spTree>
    <p:extLst>
      <p:ext uri="{BB962C8B-B14F-4D97-AF65-F5344CB8AC3E}">
        <p14:creationId xmlns:p14="http://schemas.microsoft.com/office/powerpoint/2010/main" val="378312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A0013-8889-4E16-9DB0-6F1F76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b="1" dirty="0"/>
              <a:t>Recomendación y pasos para la inyección de dependencias por Constructor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27ABC-4C0E-45FB-878E-318E2987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21"/>
            <a:ext cx="10515600" cy="6463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s-MX" sz="1800" dirty="0"/>
              <a:t>1. Crear la interfaz y la clase de implementación de la dependencia.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4AE309-C0F4-4003-B107-12889D6FBA64}"/>
              </a:ext>
            </a:extLst>
          </p:cNvPr>
          <p:cNvSpPr txBox="1"/>
          <p:nvPr/>
        </p:nvSpPr>
        <p:spPr>
          <a:xfrm>
            <a:off x="838200" y="3109921"/>
            <a:ext cx="888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MX" dirty="0"/>
              <a:t>2. </a:t>
            </a:r>
            <a:r>
              <a:rPr lang="es-MX" sz="1800" dirty="0"/>
              <a:t>Crear el constructor en la case para la inyección de dependencia</a:t>
            </a: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B3DF1B-E8C4-457D-9B38-A79FF5FA2ABE}"/>
              </a:ext>
            </a:extLst>
          </p:cNvPr>
          <p:cNvSpPr txBox="1"/>
          <p:nvPr/>
        </p:nvSpPr>
        <p:spPr>
          <a:xfrm>
            <a:off x="762785" y="4911145"/>
            <a:ext cx="1135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3. Configurar la inyección de dependencia en el archivo de configuración. (Ya sea en el XML o con Annotations).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48C15A-E3E8-4A7E-960E-958EA1AB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60" y="2147252"/>
            <a:ext cx="2389254" cy="791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E5D30F-C406-40A1-A23A-B4ED916F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56" y="2032162"/>
            <a:ext cx="3544854" cy="984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FD3DA4C-282E-48FF-AD33-548850EAAC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522"/>
          <a:stretch/>
        </p:blipFill>
        <p:spPr>
          <a:xfrm>
            <a:off x="3633803" y="3525112"/>
            <a:ext cx="3785280" cy="129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9BFDE3-3361-4ACB-A080-55ADE0635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312" y="5409512"/>
            <a:ext cx="5637376" cy="1129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097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A0013-8889-4E16-9DB0-6F1F76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b="1" dirty="0"/>
              <a:t>Recomendación y pasos para la inyección de dependencias por Método Setter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D4D01ED-2267-4FEA-B3C4-1D6F089B0D87}"/>
              </a:ext>
            </a:extLst>
          </p:cNvPr>
          <p:cNvSpPr txBox="1">
            <a:spLocks/>
          </p:cNvSpPr>
          <p:nvPr/>
        </p:nvSpPr>
        <p:spPr>
          <a:xfrm>
            <a:off x="838200" y="1321812"/>
            <a:ext cx="10515600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1800"/>
              <a:t>1. Crear la interfaz y la clase de implementación de la dependencia.</a:t>
            </a:r>
            <a:endParaRPr lang="es-MX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9C3D98-079F-4E1A-99D2-71885527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47" y="1852924"/>
            <a:ext cx="2389254" cy="791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E0BB4D-54D0-487D-9AF9-176118C6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643" y="1737834"/>
            <a:ext cx="3544854" cy="984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7177271-468C-41D2-A821-F7C87D1597B3}"/>
              </a:ext>
            </a:extLst>
          </p:cNvPr>
          <p:cNvSpPr txBox="1"/>
          <p:nvPr/>
        </p:nvSpPr>
        <p:spPr>
          <a:xfrm>
            <a:off x="951321" y="2852166"/>
            <a:ext cx="888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MX" dirty="0"/>
              <a:t>2.</a:t>
            </a:r>
            <a:r>
              <a:rPr lang="es-MX" sz="1800" dirty="0"/>
              <a:t> Crear método setter en la case para la inyección de dependencia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020C9D-3AED-40F3-8B76-FF806ADD2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288" y="3320085"/>
            <a:ext cx="4764709" cy="1121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9EB70CF-C105-4347-BE72-9429BF5B5130}"/>
              </a:ext>
            </a:extLst>
          </p:cNvPr>
          <p:cNvSpPr txBox="1"/>
          <p:nvPr/>
        </p:nvSpPr>
        <p:spPr>
          <a:xfrm>
            <a:off x="838200" y="4520525"/>
            <a:ext cx="11001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 </a:t>
            </a:r>
            <a:r>
              <a:rPr lang="es-MX" sz="1400" dirty="0"/>
              <a:t>Configurar la inyección de dependencia en el archivo de configuración. (Ya sea en el XML o con Annotations). NOTA: con la etiqueta “</a:t>
            </a:r>
            <a:r>
              <a:rPr lang="es-MX" sz="1400" dirty="0" err="1"/>
              <a:t>property</a:t>
            </a:r>
            <a:r>
              <a:rPr lang="es-MX" sz="1400" dirty="0"/>
              <a:t>” en </a:t>
            </a:r>
            <a:r>
              <a:rPr lang="es-MX" sz="1400" dirty="0" err="1"/>
              <a:t>nam</a:t>
            </a:r>
            <a:r>
              <a:rPr lang="es-MX" sz="1400" dirty="0"/>
              <a:t>=“</a:t>
            </a:r>
            <a:r>
              <a:rPr lang="es-MX" sz="1400" dirty="0" err="1"/>
              <a:t>crearInformes</a:t>
            </a:r>
            <a:r>
              <a:rPr lang="es-MX" sz="1400" dirty="0"/>
              <a:t>”, es el nombre del método “</a:t>
            </a:r>
            <a:r>
              <a:rPr lang="es-MX" sz="1400" dirty="0" err="1"/>
              <a:t>setCrearInformes</a:t>
            </a:r>
            <a:r>
              <a:rPr lang="es-MX" sz="1400" dirty="0"/>
              <a:t>”, recordar Quitar el set y usar la primer letra en minúscula “</a:t>
            </a:r>
            <a:r>
              <a:rPr lang="es-MX" sz="1400" strike="sngStrike" dirty="0" err="1"/>
              <a:t>setC</a:t>
            </a:r>
            <a:r>
              <a:rPr lang="es-MX" sz="1400" dirty="0" err="1"/>
              <a:t>rearInformes</a:t>
            </a:r>
            <a:r>
              <a:rPr lang="es-MX" sz="1400" dirty="0"/>
              <a:t>”.</a:t>
            </a:r>
          </a:p>
          <a:p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8083433-1625-4CDA-965F-9C9E0CBCC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50" y="5193972"/>
            <a:ext cx="70485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69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25AE-E47A-4DA2-B2A5-F182A012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063"/>
            <a:ext cx="10515600" cy="712064"/>
          </a:xfrm>
        </p:spPr>
        <p:txBody>
          <a:bodyPr>
            <a:normAutofit/>
          </a:bodyPr>
          <a:lstStyle/>
          <a:p>
            <a:r>
              <a:rPr lang="es-MX" sz="2800" b="1" dirty="0"/>
              <a:t>Ejemplo grafico de Inyección de dependencias (ID)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8498328-7F42-4C43-8C2D-BC3F5A46BA23}"/>
              </a:ext>
            </a:extLst>
          </p:cNvPr>
          <p:cNvGrpSpPr/>
          <p:nvPr/>
        </p:nvGrpSpPr>
        <p:grpSpPr>
          <a:xfrm>
            <a:off x="8977069" y="811521"/>
            <a:ext cx="1931317" cy="1480844"/>
            <a:chOff x="8898903" y="1250571"/>
            <a:chExt cx="2263987" cy="212836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8EE03DB-58F5-4836-ADA3-F70FB25228BB}"/>
                </a:ext>
              </a:extLst>
            </p:cNvPr>
            <p:cNvSpPr/>
            <p:nvPr/>
          </p:nvSpPr>
          <p:spPr>
            <a:xfrm>
              <a:off x="8898903" y="1250571"/>
              <a:ext cx="1480317" cy="15389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Spring</a:t>
              </a:r>
            </a:p>
          </p:txBody>
        </p:sp>
        <p:sp>
          <p:nvSpPr>
            <p:cNvPr id="12" name="Rectángulo: esquina doblada 11">
              <a:extLst>
                <a:ext uri="{FF2B5EF4-FFF2-40B4-BE49-F238E27FC236}">
                  <a16:creationId xmlns:a16="http://schemas.microsoft.com/office/drawing/2014/main" id="{35A3BE01-FE97-4DC8-B6D3-FF0A9A062D77}"/>
                </a:ext>
              </a:extLst>
            </p:cNvPr>
            <p:cNvSpPr/>
            <p:nvPr/>
          </p:nvSpPr>
          <p:spPr>
            <a:xfrm>
              <a:off x="9992412" y="2316637"/>
              <a:ext cx="1170478" cy="1062295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appConfig</a:t>
              </a:r>
            </a:p>
          </p:txBody>
        </p:sp>
      </p:grpSp>
      <p:sp>
        <p:nvSpPr>
          <p:cNvPr id="14" name="Abrir llave 13">
            <a:extLst>
              <a:ext uri="{FF2B5EF4-FFF2-40B4-BE49-F238E27FC236}">
                <a16:creationId xmlns:a16="http://schemas.microsoft.com/office/drawing/2014/main" id="{3336DCA7-651C-4154-B52A-5C8F36FA8F1F}"/>
              </a:ext>
            </a:extLst>
          </p:cNvPr>
          <p:cNvSpPr/>
          <p:nvPr/>
        </p:nvSpPr>
        <p:spPr>
          <a:xfrm rot="5400000">
            <a:off x="9762215" y="2330247"/>
            <a:ext cx="460394" cy="3139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D3D61A0D-3205-48E3-972F-BE41B1D1FCC8}"/>
              </a:ext>
            </a:extLst>
          </p:cNvPr>
          <p:cNvSpPr/>
          <p:nvPr/>
        </p:nvSpPr>
        <p:spPr>
          <a:xfrm>
            <a:off x="7413224" y="4308050"/>
            <a:ext cx="1339571" cy="1111910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Class </a:t>
            </a:r>
          </a:p>
          <a:p>
            <a:pPr algn="ctr"/>
            <a:r>
              <a:rPr lang="es-MX" sz="1200" dirty="0"/>
              <a:t>Jefe </a:t>
            </a:r>
            <a:r>
              <a:rPr lang="es-MX" sz="1200" dirty="0" err="1"/>
              <a:t>implements</a:t>
            </a:r>
            <a:r>
              <a:rPr lang="es-MX" sz="1200" dirty="0"/>
              <a:t> Empelados</a:t>
            </a:r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3EFAD53B-0374-4B4D-BDD9-6B559F83BF71}"/>
              </a:ext>
            </a:extLst>
          </p:cNvPr>
          <p:cNvSpPr/>
          <p:nvPr/>
        </p:nvSpPr>
        <p:spPr>
          <a:xfrm>
            <a:off x="9177993" y="4326449"/>
            <a:ext cx="1339571" cy="109351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Class</a:t>
            </a:r>
          </a:p>
          <a:p>
            <a:pPr algn="ctr"/>
            <a:r>
              <a:rPr lang="es-MX" sz="1200" dirty="0"/>
              <a:t>Secretario </a:t>
            </a:r>
            <a:r>
              <a:rPr lang="es-MX" sz="1200" dirty="0" err="1"/>
              <a:t>implements</a:t>
            </a:r>
            <a:r>
              <a:rPr lang="es-MX" sz="1200" dirty="0"/>
              <a:t> Empleados</a:t>
            </a:r>
          </a:p>
        </p:txBody>
      </p:sp>
      <p:sp>
        <p:nvSpPr>
          <p:cNvPr id="23" name="Cubo 22">
            <a:extLst>
              <a:ext uri="{FF2B5EF4-FFF2-40B4-BE49-F238E27FC236}">
                <a16:creationId xmlns:a16="http://schemas.microsoft.com/office/drawing/2014/main" id="{F4EE3FE1-D7E7-41CB-829D-FF43C0FAF550}"/>
              </a:ext>
            </a:extLst>
          </p:cNvPr>
          <p:cNvSpPr/>
          <p:nvPr/>
        </p:nvSpPr>
        <p:spPr>
          <a:xfrm>
            <a:off x="10840825" y="4308049"/>
            <a:ext cx="1236483" cy="1093510"/>
          </a:xfrm>
          <a:prstGeom prst="cub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Class</a:t>
            </a:r>
          </a:p>
          <a:p>
            <a:pPr algn="ctr"/>
            <a:r>
              <a:rPr lang="es-MX" sz="1200" dirty="0"/>
              <a:t>Director  </a:t>
            </a:r>
            <a:r>
              <a:rPr lang="es-MX" sz="1200" dirty="0" err="1"/>
              <a:t>implements</a:t>
            </a:r>
            <a:r>
              <a:rPr lang="es-MX" sz="1200" dirty="0"/>
              <a:t> Empleados</a:t>
            </a:r>
          </a:p>
        </p:txBody>
      </p:sp>
      <p:sp>
        <p:nvSpPr>
          <p:cNvPr id="25" name="Rectángulo: esquina doblada 24">
            <a:extLst>
              <a:ext uri="{FF2B5EF4-FFF2-40B4-BE49-F238E27FC236}">
                <a16:creationId xmlns:a16="http://schemas.microsoft.com/office/drawing/2014/main" id="{E0A4E7DC-CC89-494A-84B1-DE7FA0FE7CD0}"/>
              </a:ext>
            </a:extLst>
          </p:cNvPr>
          <p:cNvSpPr/>
          <p:nvPr/>
        </p:nvSpPr>
        <p:spPr>
          <a:xfrm>
            <a:off x="1149284" y="1577760"/>
            <a:ext cx="1828801" cy="2423474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UsarEmpleados.java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F8CDACA-5CD6-4DE4-9703-2EFA31E76AA0}"/>
              </a:ext>
            </a:extLst>
          </p:cNvPr>
          <p:cNvCxnSpPr/>
          <p:nvPr/>
        </p:nvCxnSpPr>
        <p:spPr>
          <a:xfrm>
            <a:off x="3346516" y="1715182"/>
            <a:ext cx="5213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260C27-FBAD-43D8-BC6A-3E963F2912A1}"/>
              </a:ext>
            </a:extLst>
          </p:cNvPr>
          <p:cNvSpPr txBox="1"/>
          <p:nvPr/>
        </p:nvSpPr>
        <p:spPr>
          <a:xfrm>
            <a:off x="4307657" y="1290558"/>
            <a:ext cx="326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Necesito Objeto de tipo Empleado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B7D20D5-563A-4577-8D26-ED9E7410B28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059006" y="3205114"/>
            <a:ext cx="4885015" cy="138091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21B1485-3E88-4D89-BC3A-4A7ABDD72E8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147178" y="2620652"/>
            <a:ext cx="6563912" cy="19791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C92715F-C0B5-4602-970F-37B05A3D516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174084" y="2150832"/>
            <a:ext cx="8148294" cy="243059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2FFA8FB-49D2-401C-BB58-F19869625267}"/>
              </a:ext>
            </a:extLst>
          </p:cNvPr>
          <p:cNvSpPr txBox="1"/>
          <p:nvPr/>
        </p:nvSpPr>
        <p:spPr>
          <a:xfrm>
            <a:off x="493980" y="4123530"/>
            <a:ext cx="6042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MX" sz="1600" dirty="0"/>
              <a:t>Se crea la interfaz y la clase u objeto de tipo “InformeImp”.</a:t>
            </a:r>
          </a:p>
          <a:p>
            <a:pPr marL="342900" indent="-342900" algn="just">
              <a:buAutoNum type="arabicPeriod"/>
            </a:pPr>
            <a:r>
              <a:rPr lang="es-MX" sz="1600" dirty="0"/>
              <a:t>Configuramos para que Spring haga la inyección de dependencias (Ya sea por Constructor o Propiedades). Esto en las clases que ocuparan el objeto “InformeImp”.</a:t>
            </a:r>
          </a:p>
          <a:p>
            <a:pPr marL="342900" indent="-342900" algn="just">
              <a:buAutoNum type="arabicPeriod"/>
            </a:pPr>
            <a:r>
              <a:rPr lang="es-MX" sz="1600" dirty="0"/>
              <a:t>Se crea la dependencia en “appConfig” y se hace la inyección.</a:t>
            </a:r>
          </a:p>
          <a:p>
            <a:pPr marL="342900" indent="-342900" algn="just">
              <a:buAutoNum type="arabicPeriod"/>
            </a:pPr>
            <a:r>
              <a:rPr lang="es-MX" sz="1600" dirty="0"/>
              <a:t>Permitiendo la comunicación (acceso a datos) entre los objetos (Jefe, Secretario, Director) con el objeto InformesImp.</a:t>
            </a:r>
          </a:p>
        </p:txBody>
      </p:sp>
      <p:sp>
        <p:nvSpPr>
          <p:cNvPr id="41" name="Rectángulo: esquina doblada 40">
            <a:extLst>
              <a:ext uri="{FF2B5EF4-FFF2-40B4-BE49-F238E27FC236}">
                <a16:creationId xmlns:a16="http://schemas.microsoft.com/office/drawing/2014/main" id="{3F1071AC-3B4B-4192-8A48-EDD1F218E092}"/>
              </a:ext>
            </a:extLst>
          </p:cNvPr>
          <p:cNvSpPr/>
          <p:nvPr/>
        </p:nvSpPr>
        <p:spPr>
          <a:xfrm>
            <a:off x="9432679" y="2762185"/>
            <a:ext cx="1084885" cy="848054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/>
          </a:p>
          <a:p>
            <a:pPr algn="ctr"/>
            <a:r>
              <a:rPr lang="es-MX" sz="1200" b="1" dirty="0"/>
              <a:t>Interface Empleados:</a:t>
            </a:r>
          </a:p>
          <a:p>
            <a:pPr algn="ctr"/>
            <a:endParaRPr lang="es-MX" sz="1200" b="1" dirty="0"/>
          </a:p>
          <a:p>
            <a:pPr algn="ctr"/>
            <a:r>
              <a:rPr lang="es-MX" sz="1200" b="1" dirty="0" err="1"/>
              <a:t>nMétodos</a:t>
            </a:r>
            <a:r>
              <a:rPr lang="es-MX" sz="1200" b="1" dirty="0"/>
              <a:t>()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545BBA4-F295-42BF-A71B-3F8959BA1A5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933102" y="2310765"/>
            <a:ext cx="42020" cy="451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91902E3B-5BED-4625-9813-DE8AFE78F9C7}"/>
              </a:ext>
            </a:extLst>
          </p:cNvPr>
          <p:cNvSpPr/>
          <p:nvPr/>
        </p:nvSpPr>
        <p:spPr>
          <a:xfrm>
            <a:off x="8848183" y="5982278"/>
            <a:ext cx="1804106" cy="7715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ysClr val="windowText" lastClr="000000"/>
                </a:solidFill>
              </a:rPr>
              <a:t>Class InformesImp</a:t>
            </a:r>
          </a:p>
          <a:p>
            <a:pPr algn="ctr"/>
            <a:r>
              <a:rPr lang="es-MX" sz="1100" b="1" dirty="0" err="1">
                <a:solidFill>
                  <a:sysClr val="windowText" lastClr="000000"/>
                </a:solidFill>
              </a:rPr>
              <a:t>Implements</a:t>
            </a:r>
            <a:endParaRPr lang="es-MX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es-MX" sz="1100" b="1" dirty="0" err="1">
                <a:solidFill>
                  <a:sysClr val="windowText" lastClr="000000"/>
                </a:solidFill>
              </a:rPr>
              <a:t>CrearInforme</a:t>
            </a:r>
            <a:endParaRPr lang="es-MX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8042509-362E-4E95-A9B3-5A44176F550A}"/>
              </a:ext>
            </a:extLst>
          </p:cNvPr>
          <p:cNvCxnSpPr>
            <a:cxnSpLocks/>
            <a:stCxn id="3" idx="0"/>
            <a:endCxn id="16" idx="3"/>
          </p:cNvCxnSpPr>
          <p:nvPr/>
        </p:nvCxnSpPr>
        <p:spPr>
          <a:xfrm flipH="1" flipV="1">
            <a:off x="7944021" y="5419960"/>
            <a:ext cx="1806215" cy="56231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C2D3724-8EF9-4C89-A280-2F22A7CFD67B}"/>
              </a:ext>
            </a:extLst>
          </p:cNvPr>
          <p:cNvCxnSpPr>
            <a:cxnSpLocks/>
            <a:stCxn id="3" idx="0"/>
            <a:endCxn id="22" idx="3"/>
          </p:cNvCxnSpPr>
          <p:nvPr/>
        </p:nvCxnSpPr>
        <p:spPr>
          <a:xfrm flipH="1" flipV="1">
            <a:off x="9711090" y="5419959"/>
            <a:ext cx="39146" cy="5623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301F60C-D257-451D-A50C-843273F60637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flipV="1">
            <a:off x="9750236" y="5401559"/>
            <a:ext cx="1572142" cy="5807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 doblada 35">
            <a:extLst>
              <a:ext uri="{FF2B5EF4-FFF2-40B4-BE49-F238E27FC236}">
                <a16:creationId xmlns:a16="http://schemas.microsoft.com/office/drawing/2014/main" id="{7C75FE9B-BEFF-4F46-ADD5-2E2DFB239919}"/>
              </a:ext>
            </a:extLst>
          </p:cNvPr>
          <p:cNvSpPr/>
          <p:nvPr/>
        </p:nvSpPr>
        <p:spPr>
          <a:xfrm>
            <a:off x="6856837" y="5905772"/>
            <a:ext cx="1366536" cy="848054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/>
          </a:p>
          <a:p>
            <a:pPr algn="ctr"/>
            <a:r>
              <a:rPr lang="es-MX" sz="1200" b="1" dirty="0"/>
              <a:t>Interface </a:t>
            </a:r>
            <a:r>
              <a:rPr lang="es-MX" sz="1200" b="1" dirty="0" err="1"/>
              <a:t>CrearInformes</a:t>
            </a:r>
            <a:r>
              <a:rPr lang="es-MX" sz="1200" b="1" dirty="0"/>
              <a:t>:</a:t>
            </a:r>
          </a:p>
          <a:p>
            <a:pPr algn="ctr"/>
            <a:endParaRPr lang="es-MX" sz="1200" b="1" dirty="0"/>
          </a:p>
          <a:p>
            <a:pPr algn="ctr"/>
            <a:r>
              <a:rPr lang="es-MX" sz="1200" b="1" dirty="0" err="1"/>
              <a:t>nMétodos</a:t>
            </a:r>
            <a:r>
              <a:rPr lang="es-MX" sz="1200" b="1" dirty="0"/>
              <a:t>()</a:t>
            </a:r>
          </a:p>
        </p:txBody>
      </p:sp>
      <p:sp>
        <p:nvSpPr>
          <p:cNvPr id="40" name="Abrir llave 39">
            <a:extLst>
              <a:ext uri="{FF2B5EF4-FFF2-40B4-BE49-F238E27FC236}">
                <a16:creationId xmlns:a16="http://schemas.microsoft.com/office/drawing/2014/main" id="{36A6BE3D-BD9C-4894-AF7C-A1BF2B447D51}"/>
              </a:ext>
            </a:extLst>
          </p:cNvPr>
          <p:cNvSpPr/>
          <p:nvPr/>
        </p:nvSpPr>
        <p:spPr>
          <a:xfrm>
            <a:off x="8436284" y="5930131"/>
            <a:ext cx="157620" cy="747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73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472AE-2198-4A2D-9DBC-D3BD89F8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PATRONES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14FE7-82C7-42B3-BCB3-26DDE0A8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515600" cy="496369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Existen distintos patrones de diseño en programación, pero los más populares es el patrón </a:t>
            </a:r>
            <a:r>
              <a:rPr lang="es-MX" b="1" dirty="0"/>
              <a:t>Singlenton </a:t>
            </a:r>
            <a:r>
              <a:rPr lang="es-MX" dirty="0"/>
              <a:t>y</a:t>
            </a:r>
            <a:r>
              <a:rPr lang="es-MX" b="1" dirty="0"/>
              <a:t> Prototype</a:t>
            </a:r>
            <a:r>
              <a:rPr lang="es-MX" dirty="0"/>
              <a:t>. Los cuales no son únicos de Java, se pueden aplicar en cualquier lenguaje de programación. Pero se pueden utilizar en Spring ya que lo utiliza por defecto. </a:t>
            </a:r>
          </a:p>
          <a:p>
            <a:pPr lvl="1" algn="just"/>
            <a:r>
              <a:rPr lang="es-MX" b="1" dirty="0"/>
              <a:t>Singlenton</a:t>
            </a:r>
          </a:p>
          <a:p>
            <a:pPr marL="457200" lvl="1" indent="0" algn="just">
              <a:buNone/>
            </a:pPr>
            <a:r>
              <a:rPr lang="es-MX" b="1" dirty="0"/>
              <a:t>¿Qué es?</a:t>
            </a:r>
          </a:p>
          <a:p>
            <a:pPr marL="457200" lvl="1" indent="0" algn="just">
              <a:buNone/>
            </a:pPr>
            <a:r>
              <a:rPr lang="es-MX" dirty="0"/>
              <a:t> Patrón de diseño cuyo objetivo es asegurar que solo haya una instancia u objeto por clase y un punto de acceso global. </a:t>
            </a:r>
          </a:p>
          <a:p>
            <a:pPr marL="457200" lvl="1" indent="0" algn="just">
              <a:buNone/>
            </a:pPr>
            <a:r>
              <a:rPr lang="es-MX" b="1" dirty="0"/>
              <a:t>¿Por qué es necesario? </a:t>
            </a:r>
          </a:p>
          <a:p>
            <a:pPr marL="457200" lvl="1" indent="0" algn="just">
              <a:buNone/>
            </a:pPr>
            <a:r>
              <a:rPr lang="es-MX" dirty="0"/>
              <a:t>Surge en distintos escenarios, pero se debe asegurar que las clases controlan y gestionan el acceso único a un recurso. Siendo frecuente necesitar un punto de acceso único a algún recurso del sistema compartido y un único objeto que centralice la administración de un recurso.</a:t>
            </a:r>
          </a:p>
          <a:p>
            <a:pPr marL="457200" lvl="1" indent="0" algn="just">
              <a:buNone/>
            </a:pPr>
            <a:r>
              <a:rPr lang="es-MX" b="1" dirty="0"/>
              <a:t>Ventajas</a:t>
            </a:r>
            <a:endParaRPr lang="es-MX" dirty="0"/>
          </a:p>
          <a:p>
            <a:pPr lvl="2" algn="just"/>
            <a:r>
              <a:rPr lang="es-MX" dirty="0"/>
              <a:t>Control estricto de como se acceden a las instancias. </a:t>
            </a:r>
          </a:p>
          <a:p>
            <a:pPr lvl="2" algn="just"/>
            <a:r>
              <a:rPr lang="es-MX" dirty="0"/>
              <a:t>Espacio de nombre reducido (Mejor claridad de código).</a:t>
            </a:r>
          </a:p>
          <a:p>
            <a:pPr lvl="2" algn="just"/>
            <a:r>
              <a:rPr lang="es-MX" dirty="0"/>
              <a:t>Mejor desempeño en herencias. </a:t>
            </a:r>
          </a:p>
          <a:p>
            <a:pPr marL="457200" lvl="1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782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CC21EE-7E74-4685-AEBC-996359B18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86"/>
          <a:stretch/>
        </p:blipFill>
        <p:spPr>
          <a:xfrm>
            <a:off x="403643" y="378361"/>
            <a:ext cx="6991824" cy="310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bo 5">
            <a:extLst>
              <a:ext uri="{FF2B5EF4-FFF2-40B4-BE49-F238E27FC236}">
                <a16:creationId xmlns:a16="http://schemas.microsoft.com/office/drawing/2014/main" id="{B90C114B-1909-4F58-818B-EF876919BAF3}"/>
              </a:ext>
            </a:extLst>
          </p:cNvPr>
          <p:cNvSpPr/>
          <p:nvPr/>
        </p:nvSpPr>
        <p:spPr>
          <a:xfrm>
            <a:off x="3196668" y="1691725"/>
            <a:ext cx="1405774" cy="1192877"/>
          </a:xfrm>
          <a:prstGeom prst="cub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Class</a:t>
            </a:r>
          </a:p>
          <a:p>
            <a:pPr algn="ctr"/>
            <a:r>
              <a:rPr lang="es-MX" sz="2000" dirty="0"/>
              <a:t>Director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CA4A9D-D031-4E7F-80A3-2946534E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3" y="3961444"/>
            <a:ext cx="6991824" cy="290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423B8E-C3B7-4161-9769-3C62475FF026}"/>
              </a:ext>
            </a:extLst>
          </p:cNvPr>
          <p:cNvCxnSpPr/>
          <p:nvPr/>
        </p:nvCxnSpPr>
        <p:spPr>
          <a:xfrm flipV="1">
            <a:off x="3996966" y="904973"/>
            <a:ext cx="0" cy="6598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8D203B2-D257-47B5-8BF1-B954207CF389}"/>
              </a:ext>
            </a:extLst>
          </p:cNvPr>
          <p:cNvCxnSpPr/>
          <p:nvPr/>
        </p:nvCxnSpPr>
        <p:spPr>
          <a:xfrm flipV="1">
            <a:off x="3979684" y="3008721"/>
            <a:ext cx="0" cy="6598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50186C2-8734-445F-9D99-33FAB8C3DB46}"/>
              </a:ext>
            </a:extLst>
          </p:cNvPr>
          <p:cNvSpPr txBox="1"/>
          <p:nvPr/>
        </p:nvSpPr>
        <p:spPr>
          <a:xfrm>
            <a:off x="7004117" y="1472555"/>
            <a:ext cx="434575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000" dirty="0"/>
              <a:t>Tenemos dos Beans de tipo Director llamado Cesar y otro llamado Kevin.</a:t>
            </a:r>
          </a:p>
          <a:p>
            <a:pPr marL="342900" indent="-342900">
              <a:buAutoNum type="arabicPeriod"/>
            </a:pPr>
            <a:r>
              <a:rPr lang="es-MX" sz="2000" dirty="0"/>
              <a:t>Los dos Beans apuntaran al mismo objeto del tipo Director.</a:t>
            </a:r>
          </a:p>
          <a:p>
            <a:pPr marL="342900" indent="-342900">
              <a:buAutoNum type="arabicPeriod"/>
            </a:pPr>
            <a:r>
              <a:rPr lang="es-MX" sz="2000" dirty="0"/>
              <a:t>En el Bean por defecto Spring toma el patrón Singlenton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6666045-280D-4F3E-99A7-9044F91A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320" y="4547150"/>
            <a:ext cx="6924675" cy="123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216D623-A34B-4E95-8AAB-A8A873DE6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57" y="5954235"/>
            <a:ext cx="5527021" cy="6589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393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14FE7-82C7-42B3-BCB3-26DDE0A8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237"/>
            <a:ext cx="10515600" cy="4873526"/>
          </a:xfrm>
        </p:spPr>
        <p:txBody>
          <a:bodyPr/>
          <a:lstStyle/>
          <a:p>
            <a:pPr lvl="1" algn="just"/>
            <a:r>
              <a:rPr lang="es-MX" b="1" dirty="0"/>
              <a:t>Prototype</a:t>
            </a:r>
          </a:p>
          <a:p>
            <a:pPr marL="914400" lvl="2" indent="0" algn="just">
              <a:buNone/>
            </a:pPr>
            <a:r>
              <a:rPr lang="es-MX" b="1" dirty="0"/>
              <a:t>¿Qué es?</a:t>
            </a:r>
          </a:p>
          <a:p>
            <a:pPr marL="457200" lvl="1" indent="0" algn="just">
              <a:buNone/>
            </a:pPr>
            <a:r>
              <a:rPr lang="es-MX" dirty="0"/>
              <a:t> Tiene como objetivo que una clase pueda tener varios objetos a partir de un modelo o prototipo, A partir de este modelo o prototipo se van clonando los objetos o instancias. El objeto clonado tendrá sus propios valores de setters. </a:t>
            </a:r>
          </a:p>
          <a:p>
            <a:pPr marL="457200" lvl="1" indent="0" algn="just">
              <a:buNone/>
            </a:pPr>
            <a:r>
              <a:rPr lang="es-MX" b="1" dirty="0"/>
              <a:t>	¿Por qué es necesario? </a:t>
            </a:r>
          </a:p>
          <a:p>
            <a:pPr marL="457200" lvl="1" indent="0" algn="just">
              <a:buNone/>
            </a:pPr>
            <a:r>
              <a:rPr lang="es-MX" dirty="0"/>
              <a:t>Surge a la hora de programar cuando se necesitan varios objetos con atributos repetidos o comunes. </a:t>
            </a:r>
          </a:p>
          <a:p>
            <a:pPr marL="457200" lvl="1" indent="0" algn="just">
              <a:buNone/>
            </a:pPr>
            <a:r>
              <a:rPr lang="es-MX" b="1" dirty="0"/>
              <a:t>Ventajas</a:t>
            </a:r>
            <a:endParaRPr lang="es-MX" dirty="0"/>
          </a:p>
          <a:p>
            <a:pPr lvl="2" algn="just"/>
            <a:r>
              <a:rPr lang="es-MX" dirty="0"/>
              <a:t>Se pueden crear y eliminar objetos en tiempo de ejecución (esto no es permitido en otros patrones de diseño).</a:t>
            </a:r>
          </a:p>
          <a:p>
            <a:pPr lvl="2" algn="just"/>
            <a:r>
              <a:rPr lang="es-MX" dirty="0"/>
              <a:t>Permite crear nuevos objetos variando a los ya existentes, teniendo ahorro de tiempo y recursos.</a:t>
            </a:r>
          </a:p>
          <a:p>
            <a:pPr lvl="2" algn="just"/>
            <a:r>
              <a:rPr lang="es-MX" dirty="0"/>
              <a:t>Clonar siempre es más rápido que crear. </a:t>
            </a:r>
          </a:p>
          <a:p>
            <a:pPr marL="457200" lvl="1" indent="0" algn="just">
              <a:buNone/>
            </a:pPr>
            <a:r>
              <a:rPr lang="es-MX" dirty="0"/>
              <a:t>Spring utiliza Singlenton por defecto, pero se puede utilizar este patrón también. </a:t>
            </a:r>
          </a:p>
        </p:txBody>
      </p:sp>
    </p:spTree>
    <p:extLst>
      <p:ext uri="{BB962C8B-B14F-4D97-AF65-F5344CB8AC3E}">
        <p14:creationId xmlns:p14="http://schemas.microsoft.com/office/powerpoint/2010/main" val="426287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CC21EE-7E74-4685-AEBC-996359B18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86"/>
          <a:stretch/>
        </p:blipFill>
        <p:spPr>
          <a:xfrm>
            <a:off x="252815" y="283565"/>
            <a:ext cx="6991824" cy="310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bo 5">
            <a:extLst>
              <a:ext uri="{FF2B5EF4-FFF2-40B4-BE49-F238E27FC236}">
                <a16:creationId xmlns:a16="http://schemas.microsoft.com/office/drawing/2014/main" id="{B90C114B-1909-4F58-818B-EF876919BAF3}"/>
              </a:ext>
            </a:extLst>
          </p:cNvPr>
          <p:cNvSpPr/>
          <p:nvPr/>
        </p:nvSpPr>
        <p:spPr>
          <a:xfrm>
            <a:off x="670285" y="1559221"/>
            <a:ext cx="1405774" cy="1192877"/>
          </a:xfrm>
          <a:prstGeom prst="cub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Class</a:t>
            </a:r>
          </a:p>
          <a:p>
            <a:pPr algn="ctr"/>
            <a:r>
              <a:rPr lang="es-MX" sz="2000" dirty="0"/>
              <a:t>Director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CA4A9D-D031-4E7F-80A3-2946534E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5" y="3866648"/>
            <a:ext cx="6991824" cy="290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423B8E-C3B7-4161-9769-3C62475FF026}"/>
              </a:ext>
            </a:extLst>
          </p:cNvPr>
          <p:cNvCxnSpPr/>
          <p:nvPr/>
        </p:nvCxnSpPr>
        <p:spPr>
          <a:xfrm flipV="1">
            <a:off x="1470583" y="772469"/>
            <a:ext cx="0" cy="6598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8D203B2-D257-47B5-8BF1-B954207CF389}"/>
              </a:ext>
            </a:extLst>
          </p:cNvPr>
          <p:cNvCxnSpPr/>
          <p:nvPr/>
        </p:nvCxnSpPr>
        <p:spPr>
          <a:xfrm flipV="1">
            <a:off x="3828856" y="2913925"/>
            <a:ext cx="0" cy="6598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50186C2-8734-445F-9D99-33FAB8C3DB46}"/>
              </a:ext>
            </a:extLst>
          </p:cNvPr>
          <p:cNvSpPr txBox="1"/>
          <p:nvPr/>
        </p:nvSpPr>
        <p:spPr>
          <a:xfrm>
            <a:off x="7354618" y="578852"/>
            <a:ext cx="4557996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000" dirty="0"/>
              <a:t>Tenemos dos Beans de tipo Director llamado Cesar y otro llamado Kevin.</a:t>
            </a:r>
          </a:p>
          <a:p>
            <a:pPr marL="342900" indent="-342900">
              <a:buAutoNum type="arabicPeriod"/>
            </a:pPr>
            <a:r>
              <a:rPr lang="es-MX" sz="2000" dirty="0"/>
              <a:t>El Bean de tipo director llamado Cesar apuntaran al objeto del tipo Director.</a:t>
            </a:r>
          </a:p>
          <a:p>
            <a:pPr marL="342900" indent="-342900">
              <a:buFontTx/>
              <a:buAutoNum type="arabicPeriod"/>
            </a:pPr>
            <a:r>
              <a:rPr lang="es-MX" sz="2000" dirty="0"/>
              <a:t>Y el Bean de tipo director llamado Kevin apuntaran al objeto del tipo Director el cual será una clonación.</a:t>
            </a:r>
          </a:p>
          <a:p>
            <a:pPr marL="342900" indent="-342900">
              <a:buFontTx/>
              <a:buAutoNum type="arabicPeriod"/>
            </a:pPr>
            <a:r>
              <a:rPr lang="es-MX" sz="2000" dirty="0"/>
              <a:t>Y en el Bean se especifica.</a:t>
            </a:r>
          </a:p>
          <a:p>
            <a:pPr marL="342900" indent="-342900">
              <a:buAutoNum type="arabicPeriod"/>
            </a:pPr>
            <a:endParaRPr lang="es-MX" sz="2000" dirty="0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538CF899-87E9-4EA2-B92C-E7D5DE33AD94}"/>
              </a:ext>
            </a:extLst>
          </p:cNvPr>
          <p:cNvSpPr/>
          <p:nvPr/>
        </p:nvSpPr>
        <p:spPr>
          <a:xfrm>
            <a:off x="3232412" y="1520058"/>
            <a:ext cx="1405774" cy="1192877"/>
          </a:xfrm>
          <a:prstGeom prst="cub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Class</a:t>
            </a:r>
          </a:p>
          <a:p>
            <a:pPr algn="ctr"/>
            <a:r>
              <a:rPr lang="es-MX" sz="2000" dirty="0"/>
              <a:t>Director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638C22-8CBF-4077-A239-45EFC3122129}"/>
              </a:ext>
            </a:extLst>
          </p:cNvPr>
          <p:cNvGrpSpPr/>
          <p:nvPr/>
        </p:nvGrpSpPr>
        <p:grpSpPr>
          <a:xfrm>
            <a:off x="252815" y="4450427"/>
            <a:ext cx="8041191" cy="1238250"/>
            <a:chOff x="1640137" y="5278728"/>
            <a:chExt cx="8041191" cy="123825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C944DC7-F22B-4D90-B88D-AD5BA218E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0137" y="5278728"/>
              <a:ext cx="8020050" cy="1238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058FD24-38B9-4E17-836B-0EAE0EA912CB}"/>
                </a:ext>
              </a:extLst>
            </p:cNvPr>
            <p:cNvSpPr/>
            <p:nvPr/>
          </p:nvSpPr>
          <p:spPr>
            <a:xfrm>
              <a:off x="8012784" y="5722071"/>
              <a:ext cx="1668544" cy="4996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2DB63D68-9EA6-4963-B91A-02A7E59B1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609" y="5836733"/>
            <a:ext cx="5972793" cy="7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9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68307-45E7-4DA5-9D47-DB95584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/>
              <a:t>¿Qué es Spring?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E24FE-03D2-44FB-A678-D5DC5A1A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198485"/>
            <a:ext cx="10515600" cy="48346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MX" sz="2400" dirty="0">
                <a:ea typeface="Open Sans" panose="020B0606030504020204" pitchFamily="34" charset="0"/>
                <a:cs typeface="Arial" panose="020B0604020202020204" pitchFamily="34" charset="0"/>
              </a:rPr>
              <a:t>Spring surge como una alternativa a la complejidad de la arquitectura </a:t>
            </a:r>
            <a:r>
              <a:rPr lang="es-MX" sz="2400" b="1" dirty="0">
                <a:ea typeface="Open Sans" panose="020B0606030504020204" pitchFamily="34" charset="0"/>
                <a:cs typeface="Arial" panose="020B0604020202020204" pitchFamily="34" charset="0"/>
              </a:rPr>
              <a:t>J2EE</a:t>
            </a:r>
            <a:r>
              <a:rPr lang="es-MX" sz="2400" dirty="0">
                <a:ea typeface="Open Sans" panose="020B0606030504020204" pitchFamily="34" charset="0"/>
                <a:cs typeface="Arial" panose="020B0604020202020204" pitchFamily="34" charset="0"/>
              </a:rPr>
              <a:t> y de los </a:t>
            </a:r>
            <a:r>
              <a:rPr lang="es-MX" sz="2400" b="1" dirty="0">
                <a:ea typeface="Open Sans" panose="020B0606030504020204" pitchFamily="34" charset="0"/>
                <a:cs typeface="Arial" panose="020B0604020202020204" pitchFamily="34" charset="0"/>
              </a:rPr>
              <a:t>Enterprise Java Beans (EJB). </a:t>
            </a:r>
            <a:r>
              <a:rPr lang="es-MX" sz="2400" dirty="0">
                <a:ea typeface="Open Sans" panose="020B0606030504020204" pitchFamily="34" charset="0"/>
                <a:cs typeface="Arial" panose="020B0604020202020204" pitchFamily="34" charset="0"/>
              </a:rPr>
              <a:t>Siendo un framework (esquema de trabajo estructurado) ligero de código abierto, para facilitar el desarrollo de aplicaciones empresariales modernas. Se basa fundamentalmente en la </a:t>
            </a:r>
            <a:r>
              <a:rPr lang="es-MX" sz="2400" b="1" dirty="0">
                <a:ea typeface="Open Sans" panose="020B0606030504020204" pitchFamily="34" charset="0"/>
                <a:cs typeface="Arial" panose="020B0604020202020204" pitchFamily="34" charset="0"/>
              </a:rPr>
              <a:t>Inversión de control </a:t>
            </a:r>
            <a:r>
              <a:rPr lang="es-MX" sz="2400" dirty="0">
                <a:ea typeface="Open Sans" panose="020B0606030504020204" pitchFamily="34" charset="0"/>
                <a:cs typeface="Arial" panose="020B0604020202020204" pitchFamily="34" charset="0"/>
              </a:rPr>
              <a:t>e </a:t>
            </a:r>
            <a:r>
              <a:rPr lang="es-MX" sz="2400" b="1" dirty="0">
                <a:ea typeface="Open Sans" panose="020B0606030504020204" pitchFamily="34" charset="0"/>
                <a:cs typeface="Arial" panose="020B0604020202020204" pitchFamily="34" charset="0"/>
              </a:rPr>
              <a:t>Inyección de dependencias.</a:t>
            </a:r>
          </a:p>
          <a:p>
            <a:pPr algn="just">
              <a:lnSpc>
                <a:spcPct val="100000"/>
              </a:lnSpc>
            </a:pPr>
            <a:r>
              <a:rPr lang="es-MX" sz="2400" dirty="0"/>
              <a:t>Entonces </a:t>
            </a:r>
            <a:r>
              <a:rPr lang="es-MX" sz="2400" b="1" dirty="0"/>
              <a:t>Spring Framework </a:t>
            </a:r>
            <a:r>
              <a:rPr lang="es-MX" sz="2400" dirty="0"/>
              <a:t>es un entorno de trabajo o conjunto de técnicas aprobadas y testeadas para su funcionamiento. Contando con una gama amplia de funcionalidades.</a:t>
            </a:r>
          </a:p>
          <a:p>
            <a:pPr algn="just">
              <a:lnSpc>
                <a:spcPct val="100000"/>
              </a:lnSpc>
            </a:pPr>
            <a:r>
              <a:rPr lang="es-MX" sz="2400" dirty="0"/>
              <a:t>Funciona a través de: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MX" sz="2400" dirty="0"/>
              <a:t>Contenedor de </a:t>
            </a:r>
            <a:r>
              <a:rPr lang="es-MX" sz="2400" b="1" dirty="0"/>
              <a:t>Inversión de Control </a:t>
            </a:r>
            <a:r>
              <a:rPr lang="es-MX" sz="2400" dirty="0"/>
              <a:t>(IOC) basado en Java Reflection.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MX" sz="2400" b="1" dirty="0"/>
              <a:t>Inyección de dependencias.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400020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11EE-9C0A-4515-82FE-2CE069B1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/>
              <a:t>Principio de Inversión de Dependencia (DIP)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202FA-8086-4FD3-B491-56FD0CA8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276716"/>
            <a:ext cx="10515600" cy="4963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dirty="0"/>
              <a:t>Este principio se refiere a dos conceptos.	</a:t>
            </a:r>
          </a:p>
          <a:p>
            <a:pPr marL="800100" lvl="1" indent="-342900" algn="just">
              <a:buFont typeface="+mj-lt"/>
              <a:buAutoNum type="alphaUcPeriod"/>
            </a:pPr>
            <a:r>
              <a:rPr lang="es-MX" sz="2400" b="1" dirty="0"/>
              <a:t>Las clases de alto nivel no deben depender de las calases de bajo nivel. </a:t>
            </a:r>
          </a:p>
          <a:p>
            <a:pPr marL="800100" lvl="1" indent="-342900" algn="just">
              <a:buFont typeface="+mj-lt"/>
              <a:buAutoNum type="alphaUcPeriod"/>
            </a:pPr>
            <a:r>
              <a:rPr lang="es-MX" sz="2400" b="1" dirty="0"/>
              <a:t>Las abstracciones no deben depender de los detalles. Los detalles deben depender de las abstracciones.</a:t>
            </a:r>
          </a:p>
          <a:p>
            <a:pPr marL="457200" lvl="1" indent="0" algn="just">
              <a:buNone/>
            </a:pPr>
            <a:endParaRPr lang="es-MX" sz="2400" b="1" dirty="0"/>
          </a:p>
          <a:p>
            <a:pPr algn="just"/>
            <a:r>
              <a:rPr lang="es-MX" sz="2400" dirty="0"/>
              <a:t>Esto quiere decir que un software debe estar desacoplado para que no dependamos de una clase en particular. Donde el patrón Inversión de control (IOC) es una aplicación de este.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88564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98400-EB0A-4041-90C8-FC330C82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/>
              <a:t>Spring Core Container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6CDB6-4FD1-460E-88AB-192A48ED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Es un IoC Container para gestionar el ciclo de vida de los objetos (Beans).</a:t>
            </a:r>
          </a:p>
          <a:p>
            <a:r>
              <a:rPr lang="es-MX" sz="2800" dirty="0"/>
              <a:t>Recordar que los Beans son clases simples de Java que cumplen con ciertas normas con los nombres de sus propiedades y métodos. </a:t>
            </a:r>
          </a:p>
          <a:p>
            <a:r>
              <a:rPr lang="es-MX" sz="2800" dirty="0"/>
              <a:t>Ventajas:</a:t>
            </a:r>
          </a:p>
          <a:p>
            <a:pPr lvl="1"/>
            <a:r>
              <a:rPr lang="es-MX" sz="2400" dirty="0"/>
              <a:t>Flexibilidad e integración con otras herramientas.</a:t>
            </a:r>
          </a:p>
          <a:p>
            <a:pPr lvl="1"/>
            <a:r>
              <a:rPr lang="es-MX" sz="2400" dirty="0"/>
              <a:t>Uso de anotaciones (Evitando muchas líneas XML).</a:t>
            </a:r>
          </a:p>
          <a:p>
            <a:pPr lvl="1"/>
            <a:r>
              <a:rPr lang="es-MX" sz="2400" dirty="0"/>
              <a:t>Inyección de dependencias.</a:t>
            </a:r>
          </a:p>
          <a:p>
            <a:pPr lvl="1"/>
            <a:r>
              <a:rPr lang="es-MX" sz="2400" dirty="0"/>
              <a:t>Estándares de programación al realizar proyectos grandes.</a:t>
            </a:r>
          </a:p>
        </p:txBody>
      </p:sp>
    </p:spTree>
    <p:extLst>
      <p:ext uri="{BB962C8B-B14F-4D97-AF65-F5344CB8AC3E}">
        <p14:creationId xmlns:p14="http://schemas.microsoft.com/office/powerpoint/2010/main" val="23580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25AE-E47A-4DA2-B2A5-F182A012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063"/>
            <a:ext cx="10515600" cy="712064"/>
          </a:xfrm>
        </p:spPr>
        <p:txBody>
          <a:bodyPr>
            <a:normAutofit/>
          </a:bodyPr>
          <a:lstStyle/>
          <a:p>
            <a:r>
              <a:rPr lang="es-MX" sz="2800" b="1" dirty="0"/>
              <a:t>Inversión de control (IOC)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79886-BB23-4EB5-9FA8-77CF3625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dirty="0"/>
              <a:t>La inversión de control invierte el flujo de control del programa, externalizando (agente externo: framework) para la construcción y el manejo de Objetos. Con esto decimos que Spring es el que controlara la construcción y manejo de objetos.</a:t>
            </a:r>
          </a:p>
          <a:p>
            <a:pPr marL="0" indent="0" algn="just">
              <a:buNone/>
            </a:pPr>
            <a:r>
              <a:rPr lang="es-MX" sz="2400" dirty="0"/>
              <a:t>Ventajas: </a:t>
            </a:r>
          </a:p>
          <a:p>
            <a:pPr lvl="2" algn="just"/>
            <a:r>
              <a:rPr lang="es-MX" sz="2400" dirty="0"/>
              <a:t>Proporciona modularidad.</a:t>
            </a:r>
          </a:p>
          <a:p>
            <a:pPr lvl="2" algn="just"/>
            <a:r>
              <a:rPr lang="es-MX" sz="2400" dirty="0"/>
              <a:t>Permite ampliar funciones a nuestra aplicación sin modificar clases.</a:t>
            </a:r>
          </a:p>
          <a:p>
            <a:pPr lvl="2" algn="just"/>
            <a:r>
              <a:rPr lang="es-MX" sz="2400" dirty="0"/>
              <a:t>Evita la dependencia entre clases.</a:t>
            </a:r>
          </a:p>
          <a:p>
            <a:pPr lvl="2" algn="just"/>
            <a:r>
              <a:rPr lang="es-MX" sz="2400" dirty="0"/>
              <a:t>Hace flexible a la aplicación a cambios. </a:t>
            </a:r>
          </a:p>
          <a:p>
            <a:pPr marL="457200" lvl="1" indent="0" algn="just">
              <a:buNone/>
            </a:pPr>
            <a:endParaRPr lang="es-MX" sz="2400" dirty="0"/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Spring Framework se basa en la Inyección de dependencias.</a:t>
            </a:r>
          </a:p>
        </p:txBody>
      </p:sp>
    </p:spTree>
    <p:extLst>
      <p:ext uri="{BB962C8B-B14F-4D97-AF65-F5344CB8AC3E}">
        <p14:creationId xmlns:p14="http://schemas.microsoft.com/office/powerpoint/2010/main" val="93729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25AE-E47A-4DA2-B2A5-F182A012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063"/>
            <a:ext cx="10515600" cy="712064"/>
          </a:xfrm>
        </p:spPr>
        <p:txBody>
          <a:bodyPr>
            <a:normAutofit/>
          </a:bodyPr>
          <a:lstStyle/>
          <a:p>
            <a:r>
              <a:rPr lang="es-MX" sz="2800" b="1" dirty="0"/>
              <a:t>Ejemplo de Inversión de control (IOC)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8498328-7F42-4C43-8C2D-BC3F5A46BA23}"/>
              </a:ext>
            </a:extLst>
          </p:cNvPr>
          <p:cNvGrpSpPr/>
          <p:nvPr/>
        </p:nvGrpSpPr>
        <p:grpSpPr>
          <a:xfrm>
            <a:off x="8977069" y="811521"/>
            <a:ext cx="1931317" cy="1480844"/>
            <a:chOff x="8898903" y="1250571"/>
            <a:chExt cx="2263987" cy="212836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8EE03DB-58F5-4836-ADA3-F70FB25228BB}"/>
                </a:ext>
              </a:extLst>
            </p:cNvPr>
            <p:cNvSpPr/>
            <p:nvPr/>
          </p:nvSpPr>
          <p:spPr>
            <a:xfrm>
              <a:off x="8898903" y="1250571"/>
              <a:ext cx="1480317" cy="15389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Spring</a:t>
              </a:r>
            </a:p>
          </p:txBody>
        </p:sp>
        <p:sp>
          <p:nvSpPr>
            <p:cNvPr id="12" name="Rectángulo: esquina doblada 11">
              <a:extLst>
                <a:ext uri="{FF2B5EF4-FFF2-40B4-BE49-F238E27FC236}">
                  <a16:creationId xmlns:a16="http://schemas.microsoft.com/office/drawing/2014/main" id="{35A3BE01-FE97-4DC8-B6D3-FF0A9A062D77}"/>
                </a:ext>
              </a:extLst>
            </p:cNvPr>
            <p:cNvSpPr/>
            <p:nvPr/>
          </p:nvSpPr>
          <p:spPr>
            <a:xfrm>
              <a:off x="9992412" y="2316637"/>
              <a:ext cx="1170478" cy="1062295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appConfig</a:t>
              </a:r>
            </a:p>
          </p:txBody>
        </p:sp>
      </p:grpSp>
      <p:sp>
        <p:nvSpPr>
          <p:cNvPr id="14" name="Abrir llave 13">
            <a:extLst>
              <a:ext uri="{FF2B5EF4-FFF2-40B4-BE49-F238E27FC236}">
                <a16:creationId xmlns:a16="http://schemas.microsoft.com/office/drawing/2014/main" id="{3336DCA7-651C-4154-B52A-5C8F36FA8F1F}"/>
              </a:ext>
            </a:extLst>
          </p:cNvPr>
          <p:cNvSpPr/>
          <p:nvPr/>
        </p:nvSpPr>
        <p:spPr>
          <a:xfrm rot="5400000">
            <a:off x="9762215" y="2330247"/>
            <a:ext cx="460394" cy="3139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D3D61A0D-3205-48E3-972F-BE41B1D1FCC8}"/>
              </a:ext>
            </a:extLst>
          </p:cNvPr>
          <p:cNvSpPr/>
          <p:nvPr/>
        </p:nvSpPr>
        <p:spPr>
          <a:xfrm>
            <a:off x="7413224" y="4308050"/>
            <a:ext cx="1339571" cy="1111910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Class Jefe </a:t>
            </a:r>
            <a:r>
              <a:rPr lang="es-MX" sz="1200" dirty="0" err="1"/>
              <a:t>implements</a:t>
            </a:r>
            <a:r>
              <a:rPr lang="es-MX" sz="1200" dirty="0"/>
              <a:t> Empelados</a:t>
            </a:r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3EFAD53B-0374-4B4D-BDD9-6B559F83BF71}"/>
              </a:ext>
            </a:extLst>
          </p:cNvPr>
          <p:cNvSpPr/>
          <p:nvPr/>
        </p:nvSpPr>
        <p:spPr>
          <a:xfrm>
            <a:off x="9177993" y="4326449"/>
            <a:ext cx="1339571" cy="109351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Class</a:t>
            </a:r>
          </a:p>
          <a:p>
            <a:pPr algn="ctr"/>
            <a:r>
              <a:rPr lang="es-MX" sz="1200" dirty="0"/>
              <a:t>Secretario </a:t>
            </a:r>
            <a:r>
              <a:rPr lang="es-MX" sz="1200" dirty="0" err="1"/>
              <a:t>implements</a:t>
            </a:r>
            <a:r>
              <a:rPr lang="es-MX" sz="1200" dirty="0"/>
              <a:t> Empleados</a:t>
            </a:r>
          </a:p>
        </p:txBody>
      </p:sp>
      <p:sp>
        <p:nvSpPr>
          <p:cNvPr id="23" name="Cubo 22">
            <a:extLst>
              <a:ext uri="{FF2B5EF4-FFF2-40B4-BE49-F238E27FC236}">
                <a16:creationId xmlns:a16="http://schemas.microsoft.com/office/drawing/2014/main" id="{F4EE3FE1-D7E7-41CB-829D-FF43C0FAF550}"/>
              </a:ext>
            </a:extLst>
          </p:cNvPr>
          <p:cNvSpPr/>
          <p:nvPr/>
        </p:nvSpPr>
        <p:spPr>
          <a:xfrm>
            <a:off x="10840825" y="4308049"/>
            <a:ext cx="1236483" cy="1093510"/>
          </a:xfrm>
          <a:prstGeom prst="cub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Class</a:t>
            </a:r>
          </a:p>
          <a:p>
            <a:pPr algn="ctr"/>
            <a:r>
              <a:rPr lang="es-MX" sz="1200" dirty="0"/>
              <a:t>Director  </a:t>
            </a:r>
            <a:r>
              <a:rPr lang="es-MX" sz="1200" dirty="0" err="1"/>
              <a:t>implements</a:t>
            </a:r>
            <a:r>
              <a:rPr lang="es-MX" sz="1200" dirty="0"/>
              <a:t> Empleados</a:t>
            </a:r>
          </a:p>
        </p:txBody>
      </p:sp>
      <p:sp>
        <p:nvSpPr>
          <p:cNvPr id="25" name="Rectángulo: esquina doblada 24">
            <a:extLst>
              <a:ext uri="{FF2B5EF4-FFF2-40B4-BE49-F238E27FC236}">
                <a16:creationId xmlns:a16="http://schemas.microsoft.com/office/drawing/2014/main" id="{E0A4E7DC-CC89-494A-84B1-DE7FA0FE7CD0}"/>
              </a:ext>
            </a:extLst>
          </p:cNvPr>
          <p:cNvSpPr/>
          <p:nvPr/>
        </p:nvSpPr>
        <p:spPr>
          <a:xfrm>
            <a:off x="1149284" y="1577760"/>
            <a:ext cx="1828801" cy="2423474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UsarEmpleados.java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F8CDACA-5CD6-4DE4-9703-2EFA31E76AA0}"/>
              </a:ext>
            </a:extLst>
          </p:cNvPr>
          <p:cNvCxnSpPr/>
          <p:nvPr/>
        </p:nvCxnSpPr>
        <p:spPr>
          <a:xfrm>
            <a:off x="3346516" y="1715182"/>
            <a:ext cx="5213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260C27-FBAD-43D8-BC6A-3E963F2912A1}"/>
              </a:ext>
            </a:extLst>
          </p:cNvPr>
          <p:cNvSpPr txBox="1"/>
          <p:nvPr/>
        </p:nvSpPr>
        <p:spPr>
          <a:xfrm>
            <a:off x="4307657" y="1290558"/>
            <a:ext cx="326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Necesito Objeto de tipo Empleado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B7D20D5-563A-4577-8D26-ED9E7410B28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059006" y="3205114"/>
            <a:ext cx="4885015" cy="138091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21B1485-3E88-4D89-BC3A-4A7ABDD72E8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147178" y="2620652"/>
            <a:ext cx="6563912" cy="19791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C92715F-C0B5-4602-970F-37B05A3D516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174084" y="2150832"/>
            <a:ext cx="8148294" cy="243059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2FFA8FB-49D2-401C-BB58-F19869625267}"/>
              </a:ext>
            </a:extLst>
          </p:cNvPr>
          <p:cNvSpPr txBox="1"/>
          <p:nvPr/>
        </p:nvSpPr>
        <p:spPr>
          <a:xfrm>
            <a:off x="757483" y="4225435"/>
            <a:ext cx="6042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/>
              <a:t>UsarEmpleados.java hace petición a Spring.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A través del archivo de configuración “appConfig” proporciona el objeto (Jefe, Secretario, Director).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Spring es capaz de proporcionar los objetos sin modificar el código de la aplicación UsarEmpleados.java</a:t>
            </a:r>
          </a:p>
        </p:txBody>
      </p:sp>
      <p:sp>
        <p:nvSpPr>
          <p:cNvPr id="41" name="Rectángulo: esquina doblada 40">
            <a:extLst>
              <a:ext uri="{FF2B5EF4-FFF2-40B4-BE49-F238E27FC236}">
                <a16:creationId xmlns:a16="http://schemas.microsoft.com/office/drawing/2014/main" id="{3F1071AC-3B4B-4192-8A48-EDD1F218E092}"/>
              </a:ext>
            </a:extLst>
          </p:cNvPr>
          <p:cNvSpPr/>
          <p:nvPr/>
        </p:nvSpPr>
        <p:spPr>
          <a:xfrm>
            <a:off x="9432679" y="2762185"/>
            <a:ext cx="1084885" cy="848054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/>
          </a:p>
          <a:p>
            <a:pPr algn="ctr"/>
            <a:r>
              <a:rPr lang="es-MX" sz="1200" b="1" dirty="0"/>
              <a:t>Interface Empleados:</a:t>
            </a:r>
          </a:p>
          <a:p>
            <a:pPr algn="ctr"/>
            <a:endParaRPr lang="es-MX" sz="1200" b="1" dirty="0"/>
          </a:p>
          <a:p>
            <a:pPr algn="ctr"/>
            <a:r>
              <a:rPr lang="es-MX" sz="1200" b="1" dirty="0"/>
              <a:t>getCargo();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545BBA4-F295-42BF-A71B-3F8959BA1A5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933102" y="2310765"/>
            <a:ext cx="42020" cy="451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0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8457F-2020-44FC-86D9-DD17A214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Formas de crear el Archivo de configuración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7F599AF-1BBD-45DB-9C7B-F1190B82B94A}"/>
              </a:ext>
            </a:extLst>
          </p:cNvPr>
          <p:cNvSpPr/>
          <p:nvPr/>
        </p:nvSpPr>
        <p:spPr>
          <a:xfrm>
            <a:off x="841899" y="2457202"/>
            <a:ext cx="1828801" cy="1538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Spring</a:t>
            </a:r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8E184FED-71E0-4168-AD62-85FD7871CE4E}"/>
              </a:ext>
            </a:extLst>
          </p:cNvPr>
          <p:cNvSpPr/>
          <p:nvPr/>
        </p:nvSpPr>
        <p:spPr>
          <a:xfrm>
            <a:off x="1935408" y="3523268"/>
            <a:ext cx="1050304" cy="1216057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appConfig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83B9BE3-07A9-49C8-9773-6ACF963C3F51}"/>
              </a:ext>
            </a:extLst>
          </p:cNvPr>
          <p:cNvCxnSpPr/>
          <p:nvPr/>
        </p:nvCxnSpPr>
        <p:spPr>
          <a:xfrm>
            <a:off x="3205113" y="3817856"/>
            <a:ext cx="26583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9389456E-728D-45D4-846F-E7DAE0593014}"/>
              </a:ext>
            </a:extLst>
          </p:cNvPr>
          <p:cNvSpPr/>
          <p:nvPr/>
        </p:nvSpPr>
        <p:spPr>
          <a:xfrm>
            <a:off x="6123495" y="1748672"/>
            <a:ext cx="518474" cy="413836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491489-471B-44BD-828A-9C03A2831B9C}"/>
              </a:ext>
            </a:extLst>
          </p:cNvPr>
          <p:cNvSpPr txBox="1"/>
          <p:nvPr/>
        </p:nvSpPr>
        <p:spPr>
          <a:xfrm>
            <a:off x="7211505" y="2272536"/>
            <a:ext cx="400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ARCHIVO XML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B6732B-9AA1-43F6-87E7-17B77AA06D18}"/>
              </a:ext>
            </a:extLst>
          </p:cNvPr>
          <p:cNvSpPr txBox="1"/>
          <p:nvPr/>
        </p:nvSpPr>
        <p:spPr>
          <a:xfrm>
            <a:off x="7211505" y="3338602"/>
            <a:ext cx="400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JAVA SORUCE CODE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8CE630-B2EA-4E96-AED0-E8BE537C4865}"/>
              </a:ext>
            </a:extLst>
          </p:cNvPr>
          <p:cNvSpPr txBox="1"/>
          <p:nvPr/>
        </p:nvSpPr>
        <p:spPr>
          <a:xfrm>
            <a:off x="7211505" y="4554659"/>
            <a:ext cx="400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16487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E7A4D-7663-4786-9437-FBF1116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Tipos de inversión de control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820395A-784E-482C-88CF-FD257C2C0F77}"/>
              </a:ext>
            </a:extLst>
          </p:cNvPr>
          <p:cNvGrpSpPr/>
          <p:nvPr/>
        </p:nvGrpSpPr>
        <p:grpSpPr>
          <a:xfrm>
            <a:off x="2400769" y="1890377"/>
            <a:ext cx="7390462" cy="3077246"/>
            <a:chOff x="1200069" y="1923068"/>
            <a:chExt cx="7390462" cy="3077246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75481A77-8548-40D4-A0EF-73C6A04C8E59}"/>
                </a:ext>
              </a:extLst>
            </p:cNvPr>
            <p:cNvSpPr/>
            <p:nvPr/>
          </p:nvSpPr>
          <p:spPr>
            <a:xfrm>
              <a:off x="4185076" y="1923068"/>
              <a:ext cx="1244338" cy="712064"/>
            </a:xfrm>
            <a:prstGeom prst="roundRect">
              <a:avLst/>
            </a:prstGeom>
            <a:solidFill>
              <a:srgbClr val="84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ysClr val="windowText" lastClr="000000"/>
                  </a:solidFill>
                </a:rPr>
                <a:t>IOC</a:t>
              </a: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E36A274-504E-4DAF-B206-C2E296441563}"/>
                </a:ext>
              </a:extLst>
            </p:cNvPr>
            <p:cNvSpPr/>
            <p:nvPr/>
          </p:nvSpPr>
          <p:spPr>
            <a:xfrm>
              <a:off x="1200069" y="3421384"/>
              <a:ext cx="1955458" cy="998502"/>
            </a:xfrm>
            <a:prstGeom prst="roundRect">
              <a:avLst/>
            </a:prstGeom>
            <a:solidFill>
              <a:srgbClr val="84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ysClr val="windowText" lastClr="000000"/>
                  </a:solidFill>
                </a:rPr>
                <a:t>CallBaks</a:t>
              </a:r>
            </a:p>
            <a:p>
              <a:pPr algn="ctr"/>
              <a:r>
                <a:rPr lang="es-MX" sz="1600" dirty="0">
                  <a:solidFill>
                    <a:sysClr val="windowText" lastClr="000000"/>
                  </a:solidFill>
                </a:rPr>
                <a:t>(Devolución de llamadas)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239325D9-86AF-46C0-902A-AFBD3A1BF31C}"/>
                </a:ext>
              </a:extLst>
            </p:cNvPr>
            <p:cNvSpPr/>
            <p:nvPr/>
          </p:nvSpPr>
          <p:spPr>
            <a:xfrm>
              <a:off x="3995088" y="3421385"/>
              <a:ext cx="1955458" cy="1102952"/>
            </a:xfrm>
            <a:prstGeom prst="roundRect">
              <a:avLst/>
            </a:prstGeom>
            <a:solidFill>
              <a:srgbClr val="84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ysClr val="windowText" lastClr="000000"/>
                  </a:solidFill>
                </a:rPr>
                <a:t>Events Lops</a:t>
              </a:r>
            </a:p>
            <a:p>
              <a:pPr algn="ctr"/>
              <a:r>
                <a:rPr lang="es-MX" sz="1400" dirty="0">
                  <a:solidFill>
                    <a:sysClr val="windowText" lastClr="000000"/>
                  </a:solidFill>
                </a:rPr>
                <a:t>(Bucles de eventos)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5E52F18-264E-4DAE-90BA-E2E895129F11}"/>
                </a:ext>
              </a:extLst>
            </p:cNvPr>
            <p:cNvSpPr/>
            <p:nvPr/>
          </p:nvSpPr>
          <p:spPr>
            <a:xfrm>
              <a:off x="6682401" y="3421384"/>
              <a:ext cx="1844323" cy="1102953"/>
            </a:xfrm>
            <a:prstGeom prst="roundRect">
              <a:avLst/>
            </a:prstGeom>
            <a:solidFill>
              <a:srgbClr val="84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ysClr val="windowText" lastClr="000000"/>
                  </a:solidFill>
                </a:rPr>
                <a:t>Dependency Injection </a:t>
              </a:r>
            </a:p>
            <a:p>
              <a:pPr algn="ctr"/>
              <a:r>
                <a:rPr lang="es-MX" sz="1400" dirty="0">
                  <a:solidFill>
                    <a:sysClr val="windowText" lastClr="000000"/>
                  </a:solidFill>
                </a:rPr>
                <a:t>(Inyección de dependencias)</a:t>
              </a:r>
              <a:endParaRPr lang="es-MX" sz="2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0F014A9-8A69-4A33-8857-8A16FF6F6DD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807245" y="2635132"/>
              <a:ext cx="0" cy="409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79E05D0C-2D1A-4F7C-9097-17E474FDA2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6965" y="3044858"/>
              <a:ext cx="37790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0F4C23D-AB7B-45FE-9C18-795BA29B623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044857"/>
              <a:ext cx="10781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2758B7E3-E8C9-4425-B7BD-5859D2704FD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2177798" y="3044857"/>
              <a:ext cx="139167" cy="37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AD798549-8E01-4E4C-9EFE-C54E7C5628E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804584" y="3044857"/>
              <a:ext cx="168233" cy="376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0AE82A8E-838D-4057-85B5-72F7D664C39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174149" y="3044857"/>
              <a:ext cx="430414" cy="37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5FBBEE0-D6FF-4709-B36D-92356383B298}"/>
                </a:ext>
              </a:extLst>
            </p:cNvPr>
            <p:cNvSpPr/>
            <p:nvPr/>
          </p:nvSpPr>
          <p:spPr>
            <a:xfrm>
              <a:off x="6635074" y="3044857"/>
              <a:ext cx="1955457" cy="195545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95424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3214A-4A17-4644-88A0-CCF7CE07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/>
              <a:t>Inyección de dependencias (ID)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E2028-2943-4C12-A0AB-A623A7C0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570"/>
            <a:ext cx="10515600" cy="1068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/>
              <a:t>Es un subtipo de la inversión de control (IOC), teniendo como objetivo obtener código fácil de mantener y modular. Con esto queremos decir que un programa debe estar en diferentes objetos que se comunican entre ellas para funcionar.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C406BDC-725E-4378-A21A-497248BC8C4E}"/>
              </a:ext>
            </a:extLst>
          </p:cNvPr>
          <p:cNvSpPr txBox="1"/>
          <p:nvPr/>
        </p:nvSpPr>
        <p:spPr>
          <a:xfrm>
            <a:off x="6193852" y="2539784"/>
            <a:ext cx="5259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/>
              <a:t>“clases.java” necesita N objetos para funcionar. (Mueble, Carro, Perro).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Con Spring inyectaremos los objetos necesarios para que “clases.java” funcione.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En caso de haber otra clase “clasesN.java” con Spring evitamos generar un objeto “Mueble mueble = new Mueble();” para N-número clases. Cumpliendo la comunicación entre diferentes objetos.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16FAAD0-1B57-479F-942B-0078EF490E5A}"/>
              </a:ext>
            </a:extLst>
          </p:cNvPr>
          <p:cNvGrpSpPr/>
          <p:nvPr/>
        </p:nvGrpSpPr>
        <p:grpSpPr>
          <a:xfrm>
            <a:off x="638370" y="2812800"/>
            <a:ext cx="5257800" cy="2365409"/>
            <a:chOff x="6096000" y="3429000"/>
            <a:chExt cx="5257800" cy="2365409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3F15BDCC-FA5B-4871-859B-12BFBFDC5297}"/>
                </a:ext>
              </a:extLst>
            </p:cNvPr>
            <p:cNvSpPr/>
            <p:nvPr/>
          </p:nvSpPr>
          <p:spPr>
            <a:xfrm>
              <a:off x="9209987" y="3429000"/>
              <a:ext cx="1828801" cy="15389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Spring</a:t>
              </a:r>
            </a:p>
          </p:txBody>
        </p:sp>
        <p:sp>
          <p:nvSpPr>
            <p:cNvPr id="22" name="Rectángulo: esquina doblada 21">
              <a:extLst>
                <a:ext uri="{FF2B5EF4-FFF2-40B4-BE49-F238E27FC236}">
                  <a16:creationId xmlns:a16="http://schemas.microsoft.com/office/drawing/2014/main" id="{F989F0E7-6C09-4ACC-8C3D-A076EE0C3064}"/>
                </a:ext>
              </a:extLst>
            </p:cNvPr>
            <p:cNvSpPr/>
            <p:nvPr/>
          </p:nvSpPr>
          <p:spPr>
            <a:xfrm>
              <a:off x="10303496" y="4495066"/>
              <a:ext cx="1050304" cy="1216057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appConfig</a:t>
              </a:r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606EAF5D-5779-43F2-857E-199886C25F23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7758260" y="4198463"/>
              <a:ext cx="1451727" cy="9046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C6DDEAB-DA5B-41D8-A996-516E58A74051}"/>
                </a:ext>
              </a:extLst>
            </p:cNvPr>
            <p:cNvSpPr txBox="1"/>
            <p:nvPr/>
          </p:nvSpPr>
          <p:spPr>
            <a:xfrm rot="19568373">
              <a:off x="8020202" y="4101379"/>
              <a:ext cx="1027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Inyecta</a:t>
              </a:r>
            </a:p>
          </p:txBody>
        </p:sp>
        <p:sp>
          <p:nvSpPr>
            <p:cNvPr id="30" name="Diagrama de flujo: multidocumento 29">
              <a:extLst>
                <a:ext uri="{FF2B5EF4-FFF2-40B4-BE49-F238E27FC236}">
                  <a16:creationId xmlns:a16="http://schemas.microsoft.com/office/drawing/2014/main" id="{E121889C-1C9A-4637-AFEC-6F1A39DAB68B}"/>
                </a:ext>
              </a:extLst>
            </p:cNvPr>
            <p:cNvSpPr/>
            <p:nvPr/>
          </p:nvSpPr>
          <p:spPr>
            <a:xfrm>
              <a:off x="6096000" y="4725645"/>
              <a:ext cx="1451727" cy="1068764"/>
            </a:xfrm>
            <a:prstGeom prst="flowChartMultidocumen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clases.java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039506"/>
      </p:ext>
    </p:extLst>
  </p:cSld>
  <p:clrMapOvr>
    <a:masterClrMapping/>
  </p:clrMapOvr>
</p:sld>
</file>

<file path=ppt/theme/theme1.xml><?xml version="1.0" encoding="utf-8"?>
<a:theme xmlns:a="http://schemas.openxmlformats.org/drawingml/2006/main" name="Theeme_FontLMRom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MROMAN">
      <a:majorFont>
        <a:latin typeface="LMRomanM"/>
        <a:ea typeface=""/>
        <a:cs typeface=""/>
      </a:majorFont>
      <a:minorFont>
        <a:latin typeface="LMRoman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eme_FontLMRoman" id="{04A94A9A-72F2-4B1F-A36C-4787623E632E}" vid="{6A104527-C6F9-4C9B-B9CF-D7A861A6165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Theeme_FontLMRoman</Template>
  <TotalTime>4583</TotalTime>
  <Words>1309</Words>
  <Application>Microsoft Office PowerPoint</Application>
  <PresentationFormat>Panorámica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LMRomanM</vt:lpstr>
      <vt:lpstr>Theeme_FontLMRoman</vt:lpstr>
      <vt:lpstr>Spring Framework</vt:lpstr>
      <vt:lpstr>¿Qué es Spring?</vt:lpstr>
      <vt:lpstr>Principio de Inversión de Dependencia (DIP)</vt:lpstr>
      <vt:lpstr>Spring Core Container</vt:lpstr>
      <vt:lpstr>Inversión de control (IOC)</vt:lpstr>
      <vt:lpstr>Ejemplo de Inversión de control (IOC)</vt:lpstr>
      <vt:lpstr>Formas de crear el Archivo de configuración</vt:lpstr>
      <vt:lpstr>Tipos de inversión de control</vt:lpstr>
      <vt:lpstr>Inyección de dependencias (ID)</vt:lpstr>
      <vt:lpstr>Formas de realizar inyección de dependencias</vt:lpstr>
      <vt:lpstr>Recomendación y pasos para la inyección de dependencias por Constructor</vt:lpstr>
      <vt:lpstr>Recomendación y pasos para la inyección de dependencias por Método Setter</vt:lpstr>
      <vt:lpstr>Ejemplo grafico de Inyección de dependencias (ID)</vt:lpstr>
      <vt:lpstr>PATRONES DE DISEÑO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CESAR PEREZ MEJIA</dc:creator>
  <cp:lastModifiedBy>CESAR PEREZ MEJIA</cp:lastModifiedBy>
  <cp:revision>33</cp:revision>
  <dcterms:created xsi:type="dcterms:W3CDTF">2022-04-13T00:58:11Z</dcterms:created>
  <dcterms:modified xsi:type="dcterms:W3CDTF">2022-04-23T00:36:05Z</dcterms:modified>
</cp:coreProperties>
</file>