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0" r:id="rId3"/>
    <p:sldId id="275" r:id="rId4"/>
    <p:sldId id="274" r:id="rId5"/>
    <p:sldId id="277" r:id="rId6"/>
    <p:sldId id="276" r:id="rId7"/>
    <p:sldId id="273" r:id="rId8"/>
    <p:sldId id="272" r:id="rId9"/>
    <p:sldId id="278" r:id="rId10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D5E"/>
    <a:srgbClr val="E6C48A"/>
    <a:srgbClr val="F4B184"/>
    <a:srgbClr val="FC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22AE5-6509-4689-B6F5-084540170E5A}"/>
              </a:ext>
            </a:extLst>
          </p:cNvPr>
          <p:cNvSpPr txBox="1"/>
          <p:nvPr userDrawn="1"/>
        </p:nvSpPr>
        <p:spPr>
          <a:xfrm>
            <a:off x="3522663" y="10430431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SKIP BY DRAWING ON CANVAS OR CLICKING ON STEP BUTTONS</a:t>
            </a:r>
          </a:p>
        </p:txBody>
      </p:sp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4799716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WILL NOW CHECK WHAT WE HAVE DRAWN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4F6FB-3F62-4659-949D-0E4FB94D6717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780C6-9C9D-4D4A-B53D-DA710F8EB4CA}"/>
              </a:ext>
            </a:extLst>
          </p:cNvPr>
          <p:cNvSpPr/>
          <p:nvPr/>
        </p:nvSpPr>
        <p:spPr>
          <a:xfrm>
            <a:off x="6622869" y="3448594"/>
            <a:ext cx="2017893" cy="66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3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BE7F-54A7-448F-8487-6A53818E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3" t="16303" r="50000" b="41050"/>
          <a:stretch/>
        </p:blipFill>
        <p:spPr>
          <a:xfrm>
            <a:off x="635741" y="2363008"/>
            <a:ext cx="3541153" cy="3503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E9C1D-BE08-414A-B6A4-AEAC5B3D3849}"/>
              </a:ext>
            </a:extLst>
          </p:cNvPr>
          <p:cNvSpPr/>
          <p:nvPr/>
        </p:nvSpPr>
        <p:spPr>
          <a:xfrm>
            <a:off x="5782966" y="3172367"/>
            <a:ext cx="839903" cy="666207"/>
          </a:xfrm>
          <a:prstGeom prst="rect">
            <a:avLst/>
          </a:prstGeom>
          <a:solidFill>
            <a:srgbClr val="E6C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6465768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ESTIMATE HOW MUCH AREA YOU HAVE DRAWN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B157A-0D04-49D0-AABB-6BB21260C83A}"/>
              </a:ext>
            </a:extLst>
          </p:cNvPr>
          <p:cNvSpPr/>
          <p:nvPr/>
        </p:nvSpPr>
        <p:spPr>
          <a:xfrm>
            <a:off x="5782965" y="4283141"/>
            <a:ext cx="658514" cy="187062"/>
          </a:xfrm>
          <a:prstGeom prst="rect">
            <a:avLst/>
          </a:prstGeom>
          <a:solidFill>
            <a:srgbClr val="FF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7458-583A-45C4-B531-C30534872796}"/>
              </a:ext>
            </a:extLst>
          </p:cNvPr>
          <p:cNvSpPr/>
          <p:nvPr/>
        </p:nvSpPr>
        <p:spPr>
          <a:xfrm>
            <a:off x="5782965" y="4888369"/>
            <a:ext cx="231413" cy="187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EE173-1519-4CB6-A1D0-327AF5887D35}"/>
              </a:ext>
            </a:extLst>
          </p:cNvPr>
          <p:cNvSpPr txBox="1"/>
          <p:nvPr/>
        </p:nvSpPr>
        <p:spPr>
          <a:xfrm>
            <a:off x="6714795" y="3512457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0CB18-A20C-46A6-8B86-DEE79406C887}"/>
              </a:ext>
            </a:extLst>
          </p:cNvPr>
          <p:cNvSpPr txBox="1"/>
          <p:nvPr/>
        </p:nvSpPr>
        <p:spPr>
          <a:xfrm>
            <a:off x="6594057" y="4192006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PLYNTH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B4D4C-47B1-4DD9-A5AF-628BFF6698A2}"/>
              </a:ext>
            </a:extLst>
          </p:cNvPr>
          <p:cNvSpPr txBox="1"/>
          <p:nvPr/>
        </p:nvSpPr>
        <p:spPr>
          <a:xfrm>
            <a:off x="6014306" y="4804447"/>
            <a:ext cx="8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45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BE7F-54A7-448F-8487-6A53818E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3" t="16303" r="50000" b="41050"/>
          <a:stretch/>
        </p:blipFill>
        <p:spPr>
          <a:xfrm>
            <a:off x="635741" y="2363008"/>
            <a:ext cx="3541153" cy="3503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E9C1D-BE08-414A-B6A4-AEAC5B3D3849}"/>
              </a:ext>
            </a:extLst>
          </p:cNvPr>
          <p:cNvSpPr/>
          <p:nvPr/>
        </p:nvSpPr>
        <p:spPr>
          <a:xfrm>
            <a:off x="5782966" y="3172367"/>
            <a:ext cx="839903" cy="666207"/>
          </a:xfrm>
          <a:prstGeom prst="rect">
            <a:avLst/>
          </a:prstGeom>
          <a:solidFill>
            <a:srgbClr val="E6C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6465768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ESTIMATE HOW MUCH AREA YOU HAVE DRAWN…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B157A-0D04-49D0-AABB-6BB21260C83A}"/>
              </a:ext>
            </a:extLst>
          </p:cNvPr>
          <p:cNvSpPr/>
          <p:nvPr/>
        </p:nvSpPr>
        <p:spPr>
          <a:xfrm>
            <a:off x="5782965" y="4283141"/>
            <a:ext cx="658514" cy="187062"/>
          </a:xfrm>
          <a:prstGeom prst="rect">
            <a:avLst/>
          </a:prstGeom>
          <a:solidFill>
            <a:srgbClr val="FF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7458-583A-45C4-B531-C30534872796}"/>
              </a:ext>
            </a:extLst>
          </p:cNvPr>
          <p:cNvSpPr/>
          <p:nvPr/>
        </p:nvSpPr>
        <p:spPr>
          <a:xfrm>
            <a:off x="5782965" y="4888369"/>
            <a:ext cx="231413" cy="187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EE173-1519-4CB6-A1D0-327AF5887D35}"/>
              </a:ext>
            </a:extLst>
          </p:cNvPr>
          <p:cNvSpPr txBox="1"/>
          <p:nvPr/>
        </p:nvSpPr>
        <p:spPr>
          <a:xfrm>
            <a:off x="6714795" y="3512457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0CB18-A20C-46A6-8B86-DEE79406C887}"/>
              </a:ext>
            </a:extLst>
          </p:cNvPr>
          <p:cNvSpPr txBox="1"/>
          <p:nvPr/>
        </p:nvSpPr>
        <p:spPr>
          <a:xfrm>
            <a:off x="6594057" y="4192006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PLYNTH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B4D4C-47B1-4DD9-A5AF-628BFF6698A2}"/>
              </a:ext>
            </a:extLst>
          </p:cNvPr>
          <p:cNvSpPr txBox="1"/>
          <p:nvPr/>
        </p:nvSpPr>
        <p:spPr>
          <a:xfrm>
            <a:off x="6014306" y="4804447"/>
            <a:ext cx="8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0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BE7F-54A7-448F-8487-6A53818E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3" t="16303" r="50000" b="41050"/>
          <a:stretch/>
        </p:blipFill>
        <p:spPr>
          <a:xfrm>
            <a:off x="635741" y="2363008"/>
            <a:ext cx="3541153" cy="3503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E9C1D-BE08-414A-B6A4-AEAC5B3D3849}"/>
              </a:ext>
            </a:extLst>
          </p:cNvPr>
          <p:cNvSpPr/>
          <p:nvPr/>
        </p:nvSpPr>
        <p:spPr>
          <a:xfrm>
            <a:off x="5782966" y="3172367"/>
            <a:ext cx="839903" cy="666207"/>
          </a:xfrm>
          <a:prstGeom prst="rect">
            <a:avLst/>
          </a:prstGeom>
          <a:solidFill>
            <a:srgbClr val="E6C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6465768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…WE FACTOR IT BY THE NUMBER OF STOREYS…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B157A-0D04-49D0-AABB-6BB21260C83A}"/>
              </a:ext>
            </a:extLst>
          </p:cNvPr>
          <p:cNvSpPr/>
          <p:nvPr/>
        </p:nvSpPr>
        <p:spPr>
          <a:xfrm>
            <a:off x="5782965" y="4283141"/>
            <a:ext cx="658514" cy="187062"/>
          </a:xfrm>
          <a:prstGeom prst="rect">
            <a:avLst/>
          </a:prstGeom>
          <a:solidFill>
            <a:srgbClr val="FF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7458-583A-45C4-B531-C30534872796}"/>
              </a:ext>
            </a:extLst>
          </p:cNvPr>
          <p:cNvSpPr/>
          <p:nvPr/>
        </p:nvSpPr>
        <p:spPr>
          <a:xfrm>
            <a:off x="5782965" y="4888369"/>
            <a:ext cx="231413" cy="187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EE173-1519-4CB6-A1D0-327AF5887D35}"/>
              </a:ext>
            </a:extLst>
          </p:cNvPr>
          <p:cNvSpPr txBox="1"/>
          <p:nvPr/>
        </p:nvSpPr>
        <p:spPr>
          <a:xfrm>
            <a:off x="6695115" y="3152213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2</a:t>
            </a:r>
            <a:endParaRPr lang="en-GB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0CB18-A20C-46A6-8B86-DEE79406C887}"/>
              </a:ext>
            </a:extLst>
          </p:cNvPr>
          <p:cNvSpPr txBox="1"/>
          <p:nvPr/>
        </p:nvSpPr>
        <p:spPr>
          <a:xfrm>
            <a:off x="6562171" y="403657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5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B4D4C-47B1-4DD9-A5AF-628BFF6698A2}"/>
              </a:ext>
            </a:extLst>
          </p:cNvPr>
          <p:cNvSpPr txBox="1"/>
          <p:nvPr/>
        </p:nvSpPr>
        <p:spPr>
          <a:xfrm>
            <a:off x="6083515" y="463561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10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9289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7685993"/>
            <a:ext cx="648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…AND THE PREDOMINANT USE</a:t>
            </a:r>
            <a:endParaRPr lang="en-GB" sz="3600" b="1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F25C07-DCAE-4756-988D-B4B68F508D50}"/>
              </a:ext>
            </a:extLst>
          </p:cNvPr>
          <p:cNvGrpSpPr/>
          <p:nvPr/>
        </p:nvGrpSpPr>
        <p:grpSpPr>
          <a:xfrm>
            <a:off x="2583390" y="3301600"/>
            <a:ext cx="1650901" cy="2455403"/>
            <a:chOff x="2550139" y="3600858"/>
            <a:chExt cx="1650901" cy="24554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348A77-3210-48A8-8BFA-67A278EFA9BF}"/>
                </a:ext>
              </a:extLst>
            </p:cNvPr>
            <p:cNvSpPr txBox="1"/>
            <p:nvPr/>
          </p:nvSpPr>
          <p:spPr>
            <a:xfrm>
              <a:off x="2550139" y="3600858"/>
              <a:ext cx="116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BASE</a:t>
              </a:r>
              <a:endParaRPr lang="en-GB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72B4AE-8387-4816-9EED-A00898EF09DF}"/>
                </a:ext>
              </a:extLst>
            </p:cNvPr>
            <p:cNvSpPr txBox="1"/>
            <p:nvPr/>
          </p:nvSpPr>
          <p:spPr>
            <a:xfrm>
              <a:off x="2550139" y="4505394"/>
              <a:ext cx="1650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PLYNTH</a:t>
              </a:r>
              <a:endParaRPr lang="en-GB" sz="3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B8C4CD-5EB8-489F-8B06-52DF9A0441A0}"/>
                </a:ext>
              </a:extLst>
            </p:cNvPr>
            <p:cNvSpPr txBox="1"/>
            <p:nvPr/>
          </p:nvSpPr>
          <p:spPr>
            <a:xfrm>
              <a:off x="2550139" y="5409930"/>
              <a:ext cx="1610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TOWER</a:t>
              </a:r>
              <a:endParaRPr lang="en-GB" sz="36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5EA539-3755-4F3C-88A3-7C44A933B0F5}"/>
              </a:ext>
            </a:extLst>
          </p:cNvPr>
          <p:cNvSpPr txBox="1"/>
          <p:nvPr/>
        </p:nvSpPr>
        <p:spPr>
          <a:xfrm>
            <a:off x="4738255" y="3468440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Communal spaces</a:t>
            </a:r>
            <a:endParaRPr lang="en-GB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A7415-4313-443A-9DFE-929786C2ED3E}"/>
              </a:ext>
            </a:extLst>
          </p:cNvPr>
          <p:cNvSpPr txBox="1"/>
          <p:nvPr/>
        </p:nvSpPr>
        <p:spPr>
          <a:xfrm>
            <a:off x="4738254" y="4344635"/>
            <a:ext cx="544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Teaching - research spaces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3FCA02-B0EB-4D88-B7DD-664273435C91}"/>
              </a:ext>
            </a:extLst>
          </p:cNvPr>
          <p:cNvSpPr txBox="1"/>
          <p:nvPr/>
        </p:nvSpPr>
        <p:spPr>
          <a:xfrm>
            <a:off x="4738254" y="5249171"/>
            <a:ext cx="544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Residence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942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7836590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COMPARE YOUR RESULTS WITH UCL EAST PROJECT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C00FC-7C05-4AB7-B9A8-AAF712B61B39}"/>
              </a:ext>
            </a:extLst>
          </p:cNvPr>
          <p:cNvSpPr txBox="1"/>
          <p:nvPr/>
        </p:nvSpPr>
        <p:spPr>
          <a:xfrm>
            <a:off x="1662545" y="3441469"/>
            <a:ext cx="267284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YOU HAVE DRAWN</a:t>
            </a:r>
          </a:p>
          <a:p>
            <a:endParaRPr lang="en-US" sz="2400" b="1" dirty="0"/>
          </a:p>
          <a:p>
            <a:r>
              <a:rPr lang="en-US" sz="2400" b="1" dirty="0"/>
              <a:t>15,000 m2</a:t>
            </a:r>
          </a:p>
          <a:p>
            <a:endParaRPr lang="en-US" sz="2400" b="1" dirty="0"/>
          </a:p>
          <a:p>
            <a:r>
              <a:rPr lang="en-US" sz="2400" b="1" dirty="0"/>
              <a:t> 340 Students living</a:t>
            </a:r>
          </a:p>
          <a:p>
            <a:endParaRPr lang="en-US" sz="2400" b="1" dirty="0"/>
          </a:p>
          <a:p>
            <a:r>
              <a:rPr lang="en-US" sz="2400" b="1" dirty="0"/>
              <a:t>500 Researchers</a:t>
            </a:r>
            <a:endParaRPr lang="en-GB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509A4-E147-4BB4-869C-5D9B6B0B8C91}"/>
              </a:ext>
            </a:extLst>
          </p:cNvPr>
          <p:cNvSpPr txBox="1"/>
          <p:nvPr/>
        </p:nvSpPr>
        <p:spPr>
          <a:xfrm>
            <a:off x="6322050" y="3441469"/>
            <a:ext cx="290848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UCL EAST PROPOSED</a:t>
            </a:r>
          </a:p>
          <a:p>
            <a:endParaRPr lang="en-US" sz="2400" b="1" dirty="0"/>
          </a:p>
          <a:p>
            <a:r>
              <a:rPr lang="en-US" sz="2400" b="1" dirty="0"/>
              <a:t>100,000 m2</a:t>
            </a:r>
          </a:p>
          <a:p>
            <a:endParaRPr lang="en-US" sz="2400" b="1" dirty="0"/>
          </a:p>
          <a:p>
            <a:r>
              <a:rPr lang="en-US" sz="2400" b="1" dirty="0"/>
              <a:t> 1,200 Students living</a:t>
            </a:r>
          </a:p>
          <a:p>
            <a:endParaRPr lang="en-US" sz="2400" b="1" dirty="0"/>
          </a:p>
          <a:p>
            <a:r>
              <a:rPr lang="en-US" sz="2400" b="1" dirty="0"/>
              <a:t>1,000 Researchers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8901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91DD4-FC46-4A00-9E18-230D5BBE0F00}"/>
              </a:ext>
            </a:extLst>
          </p:cNvPr>
          <p:cNvSpPr/>
          <p:nvPr/>
        </p:nvSpPr>
        <p:spPr>
          <a:xfrm>
            <a:off x="4637314" y="10202091"/>
            <a:ext cx="6162449" cy="59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0A8554-FA16-45C8-B472-E28931C86D93}"/>
              </a:ext>
            </a:extLst>
          </p:cNvPr>
          <p:cNvCxnSpPr>
            <a:cxnSpLocks/>
          </p:cNvCxnSpPr>
          <p:nvPr/>
        </p:nvCxnSpPr>
        <p:spPr>
          <a:xfrm>
            <a:off x="1046171" y="10202091"/>
            <a:ext cx="0" cy="548640"/>
          </a:xfrm>
          <a:prstGeom prst="straightConnector1">
            <a:avLst/>
          </a:prstGeom>
          <a:ln w="139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6EB582-BE77-47F4-BF82-D7C6B9F11AE3}"/>
              </a:ext>
            </a:extLst>
          </p:cNvPr>
          <p:cNvSpPr txBox="1"/>
          <p:nvPr/>
        </p:nvSpPr>
        <p:spPr>
          <a:xfrm>
            <a:off x="464589" y="8610925"/>
            <a:ext cx="3992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USE THIS BUTTON FOR CALCULATIONS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5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2B3F00-044E-47FD-8032-0AF0FCA06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5522" t="9708" r="25492" b="33954"/>
          <a:stretch/>
        </p:blipFill>
        <p:spPr>
          <a:xfrm>
            <a:off x="709723" y="692331"/>
            <a:ext cx="9320079" cy="6029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ERASE TO GO BACK AND REDRAW BUILDINGS…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F1B82-AE59-4245-903D-E5B98B335A4D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02F3D-A8C3-4DA9-9F7F-2A2107104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58869" r="69819" b="33954"/>
          <a:stretch/>
        </p:blipFill>
        <p:spPr>
          <a:xfrm>
            <a:off x="709723" y="5951913"/>
            <a:ext cx="886322" cy="768123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824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2B3F00-044E-47FD-8032-0AF0FCA06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5522" t="9708" r="25492" b="33954"/>
          <a:stretch/>
        </p:blipFill>
        <p:spPr>
          <a:xfrm>
            <a:off x="709723" y="692331"/>
            <a:ext cx="9320079" cy="6029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….WHEN YOU ARE HAPPY CLICK ON STEP 7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4A45A-1CDC-4FC0-8D16-CC137F843469}"/>
              </a:ext>
            </a:extLst>
          </p:cNvPr>
          <p:cNvSpPr/>
          <p:nvPr/>
        </p:nvSpPr>
        <p:spPr>
          <a:xfrm>
            <a:off x="6285252" y="690751"/>
            <a:ext cx="969736" cy="672536"/>
          </a:xfrm>
          <a:prstGeom prst="rect">
            <a:avLst/>
          </a:prstGeom>
          <a:solidFill>
            <a:srgbClr val="FFFF00">
              <a:alpha val="58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2B58B-F38C-4EC1-A921-DBD0CFBC9770}"/>
              </a:ext>
            </a:extLst>
          </p:cNvPr>
          <p:cNvSpPr txBox="1"/>
          <p:nvPr/>
        </p:nvSpPr>
        <p:spPr>
          <a:xfrm>
            <a:off x="6549915" y="776567"/>
            <a:ext cx="33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F1B82-AE59-4245-903D-E5B98B335A4D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26807-4FC9-463C-89A9-A5183961F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5753" t="16303" r="50000" b="41050"/>
          <a:stretch/>
        </p:blipFill>
        <p:spPr>
          <a:xfrm>
            <a:off x="709723" y="1363287"/>
            <a:ext cx="4690158" cy="46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115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49</cp:revision>
  <dcterms:created xsi:type="dcterms:W3CDTF">2019-10-27T22:07:25Z</dcterms:created>
  <dcterms:modified xsi:type="dcterms:W3CDTF">2019-10-30T23:15:21Z</dcterms:modified>
</cp:coreProperties>
</file>