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63" r:id="rId18"/>
    <p:sldId id="261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28D6-0103-4B7A-8F85-81B57473C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7AB59-77F2-4E8C-97FF-2F9504A1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63FAD-B64B-4A93-9E03-3A086C11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4F3B-10A7-48EA-B189-A3CF9FB0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33A13-1F94-4CD1-BB49-0C339048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8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16298-1202-4984-A513-BF0C0EDD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9115D-A213-4154-B3F1-F0534025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4646-DC9C-44E4-A776-89BBEDA3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0C747-8966-403B-92C8-5481B12A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1302F-78E0-4EC0-804F-32680039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2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181CF-5F1A-4486-B994-FA41B4F9A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F9B29-FABF-4585-916D-7A1C3B7C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EBCEB-1CE6-49BD-A5DC-3CC624C4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77FFE-CC53-4068-8088-88C17794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04B8-39A2-46E2-9EBF-13F22283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EAEEC-E746-4D4E-BF54-F620C862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A7914-4F45-4484-B67C-18FBA47B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59716-155C-4122-806E-9A3E6943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1F3B2-6EAA-4113-8CCD-38362CD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26CE9-41E5-4985-849C-84E2DDEA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63DBB-01C1-46EA-84F2-8880BE31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A1F93E-D541-490D-A813-AD0B19F5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0022A-3B64-4BA7-B3CB-FCAAA38A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4535-AD89-43E4-87AF-924F63E1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CC35-8FBC-4885-84BF-CF7048D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A1C07-5AA9-4025-8130-750D1274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63E8-A222-4DEC-853E-9AC32BA1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10B59-45CF-4380-A7CA-255CB9F1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07C1C-A863-4A1D-A987-C829FC59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23240-DE76-4044-81D4-2220AD7B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FD30F-AA2A-4C8D-80BF-5D1A1E6C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3D88-0031-49F5-AF18-6F1BB9D3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5D4A0-9F2E-4954-A154-71B7CEC6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231E2-F188-4490-9CA0-77C711C4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39203D-A6D4-405A-819A-84F5F2CC6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EF17E-1B7B-4D1D-A5CD-35CDD498A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C31D7F-1C18-4807-ACA5-476641A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0C8C2-4307-46D3-AEE0-98CD42E5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10DAD3-54A4-4FB6-95E1-300F5C4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7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4780-F42C-41F1-880F-A6447A5C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4BF7D-0726-4B9F-9FA0-A988731B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3A635-443D-4017-BA74-99BEA30C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5C095-8309-4123-9936-B3D74B57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15D012-35D8-4329-A5DE-50237530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351D81-235D-45A7-8990-E1A0B13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54BA0-A50B-4A00-A340-3FDB3D5D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7FD7-43E8-480B-ADC5-97661B7B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7FD56-FE3F-45F5-9B1E-429C3D04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C84EC-7488-4085-AFE0-732036A8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FB52F-1448-4469-ABDC-AC5BD37C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C58C8-F01F-4D5A-BDCA-3731379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8FD60-3B5D-4AA4-A633-4C88B8F2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BE81-DC25-40E0-8178-E29A614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77EC83-FBDC-49D2-9F89-56542F82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55AE5-7D24-4563-B486-FC1A6EE29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C7CFE-1373-45C3-8384-BF912F82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BB859-0017-4F51-A2BF-FDE98C93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FEABB-FC44-441B-A137-A357F4F8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687B9-CC0D-44F7-99F0-F4943087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DFAFF-DA1F-4082-9FA4-7748C604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1FC3A-8FD5-46B2-B3F5-F7AAC067E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F6821-DE54-4F1E-863D-A5DE7984F3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E4CDB-4758-450B-A320-31E928CC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C74FE-1132-451A-B080-A2E2D892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A200-87FF-4390-B151-2EE761D2B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79A-241F-4D72-BB13-710F0F41B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51" y="608565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Verdana Pro Cond SemiBold" panose="020B0706030504040204" pitchFamily="34" charset="0"/>
              </a:rPr>
              <a:t>Computer network </a:t>
            </a:r>
            <a:br>
              <a:rPr lang="en-US" altLang="ko-KR" dirty="0">
                <a:latin typeface="Verdana Pro Cond SemiBold" panose="020B0706030504040204" pitchFamily="34" charset="0"/>
              </a:rPr>
            </a:br>
            <a:r>
              <a:rPr lang="en-US" altLang="ko-KR" dirty="0">
                <a:latin typeface="Verdana Pro Cond SemiBold" panose="020B0706030504040204" pitchFamily="34" charset="0"/>
              </a:rPr>
              <a:t>first assignment</a:t>
            </a:r>
            <a:endParaRPr lang="ko-KR" altLang="en-US" dirty="0">
              <a:latin typeface="Verdana Pro Cond SemiBold" panose="020B0706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3F30A-68B8-4CE4-981F-A50617E4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Socket programming project (TCP base)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3ECADE5-EDFC-4CFD-BB6A-E486B3AE9DD2}"/>
              </a:ext>
            </a:extLst>
          </p:cNvPr>
          <p:cNvSpPr txBox="1">
            <a:spLocks/>
          </p:cNvSpPr>
          <p:nvPr/>
        </p:nvSpPr>
        <p:spPr>
          <a:xfrm>
            <a:off x="8229605" y="5301345"/>
            <a:ext cx="2360023" cy="34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Consolas" panose="020B0609020204030204" pitchFamily="49" charset="0"/>
              </a:rPr>
              <a:t>20191552 </a:t>
            </a:r>
            <a:r>
              <a:rPr lang="ko-KR" altLang="en-US" sz="1400" dirty="0">
                <a:latin typeface="Consolas" panose="020B0609020204030204" pitchFamily="49" charset="0"/>
              </a:rPr>
              <a:t>권소예</a:t>
            </a:r>
          </a:p>
        </p:txBody>
      </p:sp>
    </p:spTree>
    <p:extLst>
      <p:ext uri="{BB962C8B-B14F-4D97-AF65-F5344CB8AC3E}">
        <p14:creationId xmlns:p14="http://schemas.microsoft.com/office/powerpoint/2010/main" val="45234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(PUT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1062830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PUT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요청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A447B1F-6869-442F-BE42-61F5C2B1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" y="1511072"/>
            <a:ext cx="9086850" cy="1571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45E8BA-B5DC-4D15-9942-626ADDB153E5}"/>
              </a:ext>
            </a:extLst>
          </p:cNvPr>
          <p:cNvSpPr/>
          <p:nvPr/>
        </p:nvSpPr>
        <p:spPr>
          <a:xfrm>
            <a:off x="844728" y="2262048"/>
            <a:ext cx="4014655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30F031-B2DD-44E8-95F4-4920AB6A7340}"/>
              </a:ext>
            </a:extLst>
          </p:cNvPr>
          <p:cNvCxnSpPr/>
          <p:nvPr/>
        </p:nvCxnSpPr>
        <p:spPr>
          <a:xfrm>
            <a:off x="4859383" y="2377141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0A3C52-CF2B-49B7-8845-84825098AA5B}"/>
              </a:ext>
            </a:extLst>
          </p:cNvPr>
          <p:cNvSpPr txBox="1"/>
          <p:nvPr/>
        </p:nvSpPr>
        <p:spPr>
          <a:xfrm>
            <a:off x="5065933" y="2223252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3</a:t>
            </a:r>
            <a:r>
              <a:rPr lang="ko-KR" altLang="en-US" sz="1400" dirty="0">
                <a:solidFill>
                  <a:srgbClr val="FFC000"/>
                </a:solidFill>
              </a:rPr>
              <a:t>번째 </a:t>
            </a:r>
            <a:r>
              <a:rPr lang="en-US" altLang="ko-KR" sz="1400" dirty="0" err="1">
                <a:solidFill>
                  <a:srgbClr val="FFC000"/>
                </a:solidFill>
              </a:rPr>
              <a:t>todo</a:t>
            </a:r>
            <a:r>
              <a:rPr lang="ko-KR" altLang="en-US" sz="1400" dirty="0">
                <a:solidFill>
                  <a:srgbClr val="FFC000"/>
                </a:solidFill>
              </a:rPr>
              <a:t>를 영어로 수정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8E9212-4ABC-4629-8EB2-34C5BD66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" y="3689611"/>
            <a:ext cx="9058275" cy="2314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ED836F-C913-4324-9DB8-75EA2598ECC9}"/>
              </a:ext>
            </a:extLst>
          </p:cNvPr>
          <p:cNvSpPr txBox="1"/>
          <p:nvPr/>
        </p:nvSpPr>
        <p:spPr>
          <a:xfrm>
            <a:off x="548640" y="3290094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다시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GET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해서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PUT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이 잘 되었는지 확인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57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(PUT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1062830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PUT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요청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DCF341-D877-4B72-A974-0DE599E0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" y="1458818"/>
            <a:ext cx="9020175" cy="15716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90A7B5-821C-41B4-A373-BB167CE78E27}"/>
              </a:ext>
            </a:extLst>
          </p:cNvPr>
          <p:cNvSpPr/>
          <p:nvPr/>
        </p:nvSpPr>
        <p:spPr>
          <a:xfrm>
            <a:off x="827314" y="2235921"/>
            <a:ext cx="4014655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9BE270-C3B4-470A-9645-295E60A1AE72}"/>
              </a:ext>
            </a:extLst>
          </p:cNvPr>
          <p:cNvCxnSpPr/>
          <p:nvPr/>
        </p:nvCxnSpPr>
        <p:spPr>
          <a:xfrm>
            <a:off x="4833256" y="2324887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7AE6-CCF2-45FA-8D63-98E75F86CD60}"/>
              </a:ext>
            </a:extLst>
          </p:cNvPr>
          <p:cNvSpPr txBox="1"/>
          <p:nvPr/>
        </p:nvSpPr>
        <p:spPr>
          <a:xfrm>
            <a:off x="5032603" y="2189402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똑같은 내용으로 </a:t>
            </a:r>
            <a:r>
              <a:rPr lang="en-US" altLang="ko-KR" sz="1400" dirty="0">
                <a:solidFill>
                  <a:srgbClr val="FFC000"/>
                </a:solidFill>
              </a:rPr>
              <a:t>put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request</a:t>
            </a:r>
            <a:r>
              <a:rPr lang="ko-KR" altLang="en-US" sz="1400" dirty="0">
                <a:solidFill>
                  <a:srgbClr val="FFC000"/>
                </a:solidFill>
              </a:rPr>
              <a:t>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64DF53-AC16-4329-9836-25BD0D2A02B3}"/>
              </a:ext>
            </a:extLst>
          </p:cNvPr>
          <p:cNvSpPr/>
          <p:nvPr/>
        </p:nvSpPr>
        <p:spPr>
          <a:xfrm>
            <a:off x="818601" y="2615576"/>
            <a:ext cx="4450088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763F87-2699-4222-8506-555261138622}"/>
              </a:ext>
            </a:extLst>
          </p:cNvPr>
          <p:cNvCxnSpPr/>
          <p:nvPr/>
        </p:nvCxnSpPr>
        <p:spPr>
          <a:xfrm>
            <a:off x="5255625" y="2695006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B14EB-7A70-400B-81C9-4247B978A0A8}"/>
              </a:ext>
            </a:extLst>
          </p:cNvPr>
          <p:cNvSpPr txBox="1"/>
          <p:nvPr/>
        </p:nvSpPr>
        <p:spPr>
          <a:xfrm>
            <a:off x="5270184" y="2532408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  </a:t>
            </a:r>
            <a:r>
              <a:rPr lang="en-US" altLang="ko-KR" sz="1400" dirty="0">
                <a:solidFill>
                  <a:srgbClr val="FFC000"/>
                </a:solidFill>
              </a:rPr>
              <a:t> 304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Not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Modified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response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A15CE68-4D07-414E-B236-07788D84F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3685875"/>
            <a:ext cx="4876800" cy="19716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86D5D9-53EB-449D-9E13-6FE9505AA98C}"/>
              </a:ext>
            </a:extLst>
          </p:cNvPr>
          <p:cNvSpPr txBox="1"/>
          <p:nvPr/>
        </p:nvSpPr>
        <p:spPr>
          <a:xfrm>
            <a:off x="548639" y="3306958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PUT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응답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(304 Not Modified)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9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(DELETE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1062830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DELETE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6D5D9-53EB-449D-9E13-6FE9505AA98C}"/>
              </a:ext>
            </a:extLst>
          </p:cNvPr>
          <p:cNvSpPr txBox="1"/>
          <p:nvPr/>
        </p:nvSpPr>
        <p:spPr>
          <a:xfrm>
            <a:off x="548639" y="3306958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다시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GET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해서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DELETE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잘 되었는지 확인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6CC3E9-61AC-46C4-8A0B-D82759CE7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1467889"/>
            <a:ext cx="8982075" cy="13239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967A27-8865-4E8B-9312-A44FB20D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3693841"/>
            <a:ext cx="9077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(DELETE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1062830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DELETE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6D5D9-53EB-449D-9E13-6FE9505AA98C}"/>
              </a:ext>
            </a:extLst>
          </p:cNvPr>
          <p:cNvSpPr txBox="1"/>
          <p:nvPr/>
        </p:nvSpPr>
        <p:spPr>
          <a:xfrm>
            <a:off x="548639" y="3306958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DELETE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응답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(400 Bad Request)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E2CDEEE-2321-42F2-A983-EB11CAC06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1462725"/>
            <a:ext cx="8991600" cy="13525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DF2847-06CF-4B11-931E-744E3562244B}"/>
              </a:ext>
            </a:extLst>
          </p:cNvPr>
          <p:cNvSpPr/>
          <p:nvPr/>
        </p:nvSpPr>
        <p:spPr>
          <a:xfrm>
            <a:off x="776553" y="2004016"/>
            <a:ext cx="2419496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7F147-0509-47E1-BD81-B890C358A779}"/>
              </a:ext>
            </a:extLst>
          </p:cNvPr>
          <p:cNvSpPr txBox="1"/>
          <p:nvPr/>
        </p:nvSpPr>
        <p:spPr>
          <a:xfrm>
            <a:off x="3187340" y="1944574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ko-KR" altLang="en-US" sz="1400" dirty="0">
                <a:solidFill>
                  <a:srgbClr val="FFC000"/>
                </a:solidFill>
              </a:rPr>
              <a:t>범위를 벗어난 </a:t>
            </a:r>
            <a:r>
              <a:rPr lang="en-US" altLang="ko-KR" sz="1400" dirty="0">
                <a:solidFill>
                  <a:srgbClr val="FFC000"/>
                </a:solidFill>
              </a:rPr>
              <a:t>index</a:t>
            </a:r>
            <a:r>
              <a:rPr lang="ko-KR" altLang="en-US" sz="1400" dirty="0">
                <a:solidFill>
                  <a:srgbClr val="FFC000"/>
                </a:solidFill>
              </a:rPr>
              <a:t>를 입력 후 </a:t>
            </a:r>
            <a:r>
              <a:rPr lang="en-US" altLang="ko-KR" sz="1400" dirty="0">
                <a:solidFill>
                  <a:srgbClr val="FFC000"/>
                </a:solidFill>
              </a:rPr>
              <a:t>request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18F4F6-806A-4C25-8182-83885519B968}"/>
              </a:ext>
            </a:extLst>
          </p:cNvPr>
          <p:cNvCxnSpPr/>
          <p:nvPr/>
        </p:nvCxnSpPr>
        <p:spPr>
          <a:xfrm>
            <a:off x="3196049" y="2107172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95EF60-CFF7-4148-B8E7-30510A6401C2}"/>
              </a:ext>
            </a:extLst>
          </p:cNvPr>
          <p:cNvSpPr/>
          <p:nvPr/>
        </p:nvSpPr>
        <p:spPr>
          <a:xfrm>
            <a:off x="776552" y="2388053"/>
            <a:ext cx="4336867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A73EBD-5A36-4C19-9E2A-89880681A6AB}"/>
              </a:ext>
            </a:extLst>
          </p:cNvPr>
          <p:cNvCxnSpPr/>
          <p:nvPr/>
        </p:nvCxnSpPr>
        <p:spPr>
          <a:xfrm>
            <a:off x="5096001" y="2503412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8B4DDD-B18A-4A64-BC67-6FC916370DC2}"/>
              </a:ext>
            </a:extLst>
          </p:cNvPr>
          <p:cNvSpPr txBox="1"/>
          <p:nvPr/>
        </p:nvSpPr>
        <p:spPr>
          <a:xfrm>
            <a:off x="5069874" y="2334311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    </a:t>
            </a:r>
            <a:r>
              <a:rPr lang="en-US" altLang="ko-KR" sz="1400" dirty="0">
                <a:solidFill>
                  <a:srgbClr val="FFC000"/>
                </a:solidFill>
              </a:rPr>
              <a:t>400 (Bad Request) response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3B03D7-3596-4F53-A074-99927114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3699629"/>
            <a:ext cx="4362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(HEAD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1062830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HEAD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6D5D9-53EB-449D-9E13-6FE9505AA98C}"/>
              </a:ext>
            </a:extLst>
          </p:cNvPr>
          <p:cNvSpPr txBox="1"/>
          <p:nvPr/>
        </p:nvSpPr>
        <p:spPr>
          <a:xfrm>
            <a:off x="548639" y="3585642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HEAD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응답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(200 OK)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AFAE21E-94AF-4130-8702-6BE196589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1429374"/>
            <a:ext cx="8982075" cy="188595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FD893E-FDD2-46D0-887D-C0C09DDC9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3947297"/>
            <a:ext cx="4429125" cy="19240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FBD2A-47B2-41DF-8B7F-AF9312FC8326}"/>
              </a:ext>
            </a:extLst>
          </p:cNvPr>
          <p:cNvCxnSpPr/>
          <p:nvPr/>
        </p:nvCxnSpPr>
        <p:spPr>
          <a:xfrm>
            <a:off x="3535680" y="2342304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439708-9D85-4CF1-BD99-1DBDDE0DDA86}"/>
              </a:ext>
            </a:extLst>
          </p:cNvPr>
          <p:cNvSpPr/>
          <p:nvPr/>
        </p:nvSpPr>
        <p:spPr>
          <a:xfrm>
            <a:off x="772477" y="2130274"/>
            <a:ext cx="2763203" cy="10309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3251F-E53E-4E71-BDC8-57F2C69466E3}"/>
              </a:ext>
            </a:extLst>
          </p:cNvPr>
          <p:cNvSpPr txBox="1"/>
          <p:nvPr/>
        </p:nvSpPr>
        <p:spPr>
          <a:xfrm>
            <a:off x="3526971" y="2177026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    받은 </a:t>
            </a:r>
            <a:r>
              <a:rPr lang="en-US" altLang="ko-KR" sz="1400" dirty="0">
                <a:solidFill>
                  <a:srgbClr val="FFC000"/>
                </a:solidFill>
              </a:rPr>
              <a:t>response message</a:t>
            </a:r>
            <a:r>
              <a:rPr lang="ko-KR" altLang="en-US" sz="1400" dirty="0">
                <a:solidFill>
                  <a:srgbClr val="FFC000"/>
                </a:solidFill>
              </a:rPr>
              <a:t>의 </a:t>
            </a:r>
            <a:r>
              <a:rPr lang="en-US" altLang="ko-KR" sz="1400" dirty="0">
                <a:solidFill>
                  <a:srgbClr val="FFC000"/>
                </a:solidFill>
              </a:rPr>
              <a:t>header </a:t>
            </a:r>
            <a:r>
              <a:rPr lang="ko-KR" altLang="en-US" sz="1400" dirty="0">
                <a:solidFill>
                  <a:srgbClr val="FFC000"/>
                </a:solidFill>
              </a:rPr>
              <a:t>부분 출력</a:t>
            </a:r>
          </a:p>
        </p:txBody>
      </p:sp>
    </p:spTree>
    <p:extLst>
      <p:ext uri="{BB962C8B-B14F-4D97-AF65-F5344CB8AC3E}">
        <p14:creationId xmlns:p14="http://schemas.microsoft.com/office/powerpoint/2010/main" val="6671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-52314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종료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374851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종료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8BC748-F4F8-4BA3-B7B9-5466C4619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698041"/>
            <a:ext cx="9134475" cy="933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E8BC71-413D-4081-BBC7-C4721AAD7848}"/>
              </a:ext>
            </a:extLst>
          </p:cNvPr>
          <p:cNvSpPr txBox="1"/>
          <p:nvPr/>
        </p:nvSpPr>
        <p:spPr>
          <a:xfrm>
            <a:off x="2490654" y="2127597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서버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code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26836-9B4D-4DE5-BB95-046DDAFBBF31}"/>
              </a:ext>
            </a:extLst>
          </p:cNvPr>
          <p:cNvSpPr txBox="1"/>
          <p:nvPr/>
        </p:nvSpPr>
        <p:spPr>
          <a:xfrm>
            <a:off x="492035" y="1767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(connection set up) – Code</a:t>
            </a:r>
            <a:endParaRPr lang="ko-KR" altLang="en-US" b="1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63CF100-D4BF-4264-B238-44CB3B09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1" y="2474854"/>
            <a:ext cx="5842636" cy="43815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9B0D46B-AA3D-4DAF-8952-3CD9BB09F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79" y="2483569"/>
            <a:ext cx="5848350" cy="220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C4E61-84CD-430A-B779-9780597EE0B2}"/>
              </a:ext>
            </a:extLst>
          </p:cNvPr>
          <p:cNvSpPr txBox="1"/>
          <p:nvPr/>
        </p:nvSpPr>
        <p:spPr>
          <a:xfrm>
            <a:off x="7817843" y="2127597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클라이언트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code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8" y="972103"/>
            <a:ext cx="37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int input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으로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request message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생성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8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(GET method request) - Code</a:t>
            </a:r>
            <a:endParaRPr lang="ko-KR" altLang="en-US" b="1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BA104A2-F94D-4829-87F0-1043A6D7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189331"/>
            <a:ext cx="5705475" cy="561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1EC39F-5D67-45BA-ACEF-0BF461981187}"/>
              </a:ext>
            </a:extLst>
          </p:cNvPr>
          <p:cNvSpPr txBox="1"/>
          <p:nvPr/>
        </p:nvSpPr>
        <p:spPr>
          <a:xfrm>
            <a:off x="618307" y="3732193"/>
            <a:ext cx="37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request message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전송</a:t>
            </a:r>
            <a:endParaRPr lang="en-US" altLang="ko-KR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A8C0FBB-F61E-816A-E22A-D4F748555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020"/>
            <a:ext cx="12192000" cy="20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885012"/>
            <a:ext cx="9535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클라이언트가 보낸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request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message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를 수신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-&gt; </a:t>
            </a:r>
            <a:r>
              <a:rPr lang="en-US" altLang="ko-KR" sz="1600" dirty="0">
                <a:solidFill>
                  <a:schemeClr val="accent1"/>
                </a:solidFill>
                <a:latin typeface="Verdana Pro Cond SemiBold" panose="020B0604020202020204" pitchFamily="34" charset="0"/>
                <a:cs typeface="Khmer UI" panose="020B0604020202020204" pitchFamily="34" charset="0"/>
              </a:rPr>
              <a:t>todolist.txt </a:t>
            </a:r>
            <a:r>
              <a:rPr lang="ko-KR" altLang="en-US" sz="1600" dirty="0">
                <a:solidFill>
                  <a:schemeClr val="accent1"/>
                </a:solidFill>
                <a:latin typeface="Verdana Pro Cond SemiBold" panose="020B0604020202020204" pitchFamily="34" charset="0"/>
                <a:cs typeface="Khmer UI" panose="020B0604020202020204" pitchFamily="34" charset="0"/>
              </a:rPr>
              <a:t>파일 읽어서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en-US" altLang="ko-KR" sz="1600" dirty="0" err="1">
                <a:latin typeface="Verdana Pro Cond SemiBold" panose="020B0604020202020204" pitchFamily="34" charset="0"/>
                <a:cs typeface="Khmer UI" panose="020B0604020202020204" pitchFamily="34" charset="0"/>
              </a:rPr>
              <a:t>todoList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리스트에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append -&gt;</a:t>
            </a:r>
          </a:p>
          <a:p>
            <a:r>
              <a:rPr lang="en-US" altLang="ko-KR" sz="1600" b="0" dirty="0">
                <a:effectLst/>
                <a:latin typeface="Verdana Pro Cond SemiBold" panose="020B0706030504040204" pitchFamily="34" charset="0"/>
              </a:rPr>
              <a:t>response message body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에 넣을 </a:t>
            </a:r>
            <a:r>
              <a:rPr lang="en-US" altLang="ko-KR" sz="1600" dirty="0" err="1">
                <a:latin typeface="Verdana Pro Cond SemiBold" panose="020B0706030504040204" pitchFamily="34" charset="0"/>
              </a:rPr>
              <a:t>todos</a:t>
            </a:r>
            <a:r>
              <a:rPr lang="en-US" altLang="ko-KR" sz="1600" dirty="0">
                <a:latin typeface="Verdana Pro Cond SemiBold" panose="020B0706030504040204" pitchFamily="34" charset="0"/>
              </a:rPr>
              <a:t>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문자열 생성 </a:t>
            </a:r>
          </a:p>
          <a:p>
            <a:endParaRPr lang="en-US" altLang="ko-KR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8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(GET method response) - Code</a:t>
            </a:r>
            <a:endParaRPr lang="ko-KR" altLang="en-US" b="1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3E52AED-0F36-4CA3-B2C2-18456CA85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" y="1564277"/>
            <a:ext cx="6429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1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1276904"/>
            <a:ext cx="9535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effectLst/>
                <a:latin typeface="Verdana Pro Cond SemiBold" panose="020B0706030504040204" pitchFamily="34" charset="0"/>
              </a:rPr>
              <a:t>request_message</a:t>
            </a:r>
            <a:r>
              <a:rPr lang="en-US" altLang="ko-KR" sz="1600" dirty="0">
                <a:effectLst/>
                <a:latin typeface="Verdana Pro Cond SemiBold" panose="020B0706030504040204" pitchFamily="34" charset="0"/>
              </a:rPr>
              <a:t> header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effectLst/>
                <a:latin typeface="Verdana Pro Cond SemiBold" panose="020B0706030504040204" pitchFamily="34" charset="0"/>
              </a:rPr>
              <a:t>method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추출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-&gt;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무슨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method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인지 판단하여 </a:t>
            </a:r>
            <a:r>
              <a:rPr lang="en-US" altLang="ko-KR" sz="1600" dirty="0" err="1">
                <a:latin typeface="Verdana Pro Cond SemiBold" panose="020B0604020202020204" pitchFamily="34" charset="0"/>
                <a:cs typeface="Khmer UI" panose="020B0604020202020204" pitchFamily="34" charset="0"/>
              </a:rPr>
              <a:t>response_message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생성</a:t>
            </a:r>
            <a:endParaRPr lang="en-US" altLang="ko-KR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4" y="592124"/>
            <a:ext cx="48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(GET method response) - Code</a:t>
            </a:r>
            <a:endParaRPr lang="ko-KR" altLang="en-US" b="1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4C5D138-04E2-4748-8B8C-C8A24F3F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3" y="3537052"/>
            <a:ext cx="7239000" cy="93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CD16B-FAB9-4BC7-94FC-2943C6263721}"/>
              </a:ext>
            </a:extLst>
          </p:cNvPr>
          <p:cNvSpPr txBox="1"/>
          <p:nvPr/>
        </p:nvSpPr>
        <p:spPr>
          <a:xfrm>
            <a:off x="618309" y="3135095"/>
            <a:ext cx="953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response message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클라이언트로 전송 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D453B8-1F2F-642A-C0A7-1FA818615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082"/>
            <a:ext cx="12192000" cy="11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583473" y="1111441"/>
            <a:ext cx="953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706030504040204" pitchFamily="34" charset="0"/>
              </a:rPr>
              <a:t>r</a:t>
            </a:r>
            <a:r>
              <a:rPr lang="en-US" altLang="ko-KR" sz="1600" dirty="0">
                <a:effectLst/>
                <a:latin typeface="Verdana Pro Cond SemiBold" panose="020B0706030504040204" pitchFamily="34" charset="0"/>
              </a:rPr>
              <a:t>esponse message </a:t>
            </a:r>
            <a:r>
              <a:rPr lang="ko-KR" altLang="en-US" sz="1600" dirty="0">
                <a:effectLst/>
                <a:latin typeface="Verdana Pro Cond SemiBold" panose="020B0706030504040204" pitchFamily="34" charset="0"/>
              </a:rPr>
              <a:t>받아서 </a:t>
            </a:r>
            <a:r>
              <a:rPr lang="en-US" altLang="ko-KR" sz="1600" dirty="0">
                <a:effectLst/>
                <a:latin typeface="Verdana Pro Cond SemiBold" panose="020B0706030504040204" pitchFamily="34" charset="0"/>
              </a:rPr>
              <a:t>command line</a:t>
            </a:r>
            <a:r>
              <a:rPr lang="ko-KR" altLang="en-US" sz="1600" dirty="0">
                <a:effectLst/>
                <a:latin typeface="Verdana Pro Cond SemiBold" panose="020B0706030504040204" pitchFamily="34" charset="0"/>
              </a:rPr>
              <a:t>에 </a:t>
            </a:r>
            <a:r>
              <a:rPr lang="en-US" altLang="ko-KR" sz="1600" dirty="0">
                <a:effectLst/>
                <a:latin typeface="Verdana Pro Cond SemiBold" panose="020B0706030504040204" pitchFamily="34" charset="0"/>
              </a:rPr>
              <a:t>print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4" y="426661"/>
            <a:ext cx="48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(GET method print) - Code</a:t>
            </a:r>
            <a:endParaRPr lang="ko-KR" altLang="en-US" b="1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CD9B43F-C387-384F-C5D3-6769ED40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7" y="1616656"/>
            <a:ext cx="9906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0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83F30A-68B8-4CE4-981F-A50617E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739" y="3376738"/>
            <a:ext cx="10720252" cy="1386616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0" dirty="0">
                <a:effectLst/>
                <a:latin typeface="Consolas" panose="020B0609020204030204" pitchFamily="49" charset="0"/>
              </a:rPr>
              <a:t>이번 프로젝트는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tcp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기반 소켓 통신을 활용하여 다양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request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를 보내고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response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를 받는 과정을 진행해보는 프로젝트이다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1600" b="0" dirty="0">
                <a:effectLst/>
                <a:latin typeface="Consolas" panose="020B0609020204030204" pitchFamily="49" charset="0"/>
              </a:rPr>
              <a:t>내 프로젝트는 소켓 통신을 이용하여 </a:t>
            </a:r>
            <a:r>
              <a:rPr lang="ko-KR" altLang="en-US" sz="16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6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6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List**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를 만들었다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파일 입출력을 통해 정보를 저장하고 불러오고 수정할 수 있다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0DE421D-A2F8-45D7-A4CF-E88209909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9" y="868676"/>
            <a:ext cx="9067800" cy="24003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FAA2CF9-8CCF-48A6-98BB-BBE9A0F93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3" y="4545633"/>
            <a:ext cx="1715589" cy="482283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effectLst/>
                <a:latin typeface="Consolas" panose="020B0609020204030204" pitchFamily="49" charset="0"/>
              </a:rPr>
              <a:t>동작 환경</a:t>
            </a:r>
            <a:endParaRPr lang="ko-KR" altLang="en-US" sz="2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F74FDAE-04E8-4CFF-92D5-89D691CA4ECA}"/>
              </a:ext>
            </a:extLst>
          </p:cNvPr>
          <p:cNvSpPr txBox="1">
            <a:spLocks/>
          </p:cNvSpPr>
          <p:nvPr/>
        </p:nvSpPr>
        <p:spPr>
          <a:xfrm>
            <a:off x="5128258" y="5405964"/>
            <a:ext cx="5270864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server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client </a:t>
            </a:r>
            <a:r>
              <a:rPr lang="ko-KR" altLang="en-US" sz="1600" dirty="0">
                <a:latin typeface="Consolas" panose="020B0609020204030204" pitchFamily="49" charset="0"/>
              </a:rPr>
              <a:t>모두 </a:t>
            </a:r>
            <a:r>
              <a:rPr lang="en-US" altLang="ko-KR" sz="1600" dirty="0">
                <a:latin typeface="Consolas" panose="020B0609020204030204" pitchFamily="49" charset="0"/>
              </a:rPr>
              <a:t>windows10</a:t>
            </a:r>
            <a:r>
              <a:rPr lang="ko-KR" altLang="en-US" sz="1600" dirty="0">
                <a:latin typeface="Consolas" panose="020B0609020204030204" pitchFamily="49" charset="0"/>
              </a:rPr>
              <a:t>에서 진행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0772560-7A76-4B81-8B1B-3F9B4FFC8FED}"/>
              </a:ext>
            </a:extLst>
          </p:cNvPr>
          <p:cNvSpPr txBox="1">
            <a:spLocks/>
          </p:cNvSpPr>
          <p:nvPr/>
        </p:nvSpPr>
        <p:spPr>
          <a:xfrm>
            <a:off x="531222" y="278631"/>
            <a:ext cx="1715589" cy="482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>
                <a:latin typeface="Consolas" panose="020B0609020204030204" pitchFamily="49" charset="0"/>
              </a:rPr>
              <a:t>Todo</a:t>
            </a:r>
            <a:r>
              <a:rPr lang="en-US" altLang="ko-KR" sz="2400" b="1" dirty="0">
                <a:latin typeface="Consolas" panose="020B0609020204030204" pitchFamily="49" charset="0"/>
              </a:rPr>
              <a:t> List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9D435486-C370-485A-B4F0-31CE8A71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553" y="5153284"/>
            <a:ext cx="4533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8" y="972103"/>
            <a:ext cx="37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input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으로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request message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생성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8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실행 결과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(</a:t>
            </a:r>
            <a:r>
              <a:rPr lang="en-US" altLang="ko-KR" b="1" dirty="0">
                <a:solidFill>
                  <a:prstClr val="black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PUT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method request) - Code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Pro Cond SemiBold" panose="020B0604020202020204" pitchFamily="34" charset="0"/>
              <a:ea typeface="맑은 고딕" panose="020B0503020000020004" pitchFamily="50" charset="-127"/>
              <a:cs typeface="Khmer UI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BA104A2-F94D-4829-87F0-1043A6D7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84233"/>
            <a:ext cx="5705475" cy="561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1EC39F-5D67-45BA-ACEF-0BF461981187}"/>
              </a:ext>
            </a:extLst>
          </p:cNvPr>
          <p:cNvSpPr txBox="1"/>
          <p:nvPr/>
        </p:nvSpPr>
        <p:spPr>
          <a:xfrm>
            <a:off x="618307" y="3227095"/>
            <a:ext cx="37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request message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전송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Pro Cond SemiBold" panose="020B0604020202020204" pitchFamily="34" charset="0"/>
              <a:ea typeface="맑은 고딕" panose="020B0503020000020004" pitchFamily="50" charset="-127"/>
              <a:cs typeface="Khmer UI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9DD79-7E23-F64F-8A7A-0438E47AA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699"/>
            <a:ext cx="12192000" cy="12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885012"/>
            <a:ext cx="9535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조건에 맞는 </a:t>
            </a:r>
            <a:r>
              <a:rPr lang="en-US" altLang="ko-KR" sz="1600" dirty="0">
                <a:solidFill>
                  <a:prstClr val="black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request message</a:t>
            </a:r>
            <a:r>
              <a:rPr lang="ko-KR" altLang="en-US" sz="1600" dirty="0">
                <a:solidFill>
                  <a:prstClr val="black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가 오면 </a:t>
            </a:r>
            <a:r>
              <a:rPr lang="en-US" altLang="ko-KR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todolist.txt </a:t>
            </a:r>
            <a:r>
              <a:rPr lang="ko-KR" altLang="en-US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파일을 </a:t>
            </a:r>
            <a:r>
              <a:rPr lang="en-US" altLang="ko-KR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open</a:t>
            </a:r>
            <a:r>
              <a:rPr lang="ko-KR" altLang="en-US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해서 수정된 데이터를 </a:t>
            </a:r>
            <a:r>
              <a:rPr lang="en-US" altLang="ko-KR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write</a:t>
            </a:r>
            <a:r>
              <a:rPr lang="ko-KR" altLang="en-US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하고 </a:t>
            </a:r>
            <a:r>
              <a:rPr lang="en-US" altLang="ko-KR" sz="1600" dirty="0">
                <a:solidFill>
                  <a:schemeClr val="accent1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file close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-&gt; </a:t>
            </a:r>
            <a:r>
              <a:rPr lang="ko-KR" altLang="en-US" sz="1600" dirty="0"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그에 맞는 </a:t>
            </a:r>
            <a:r>
              <a:rPr lang="en-US" altLang="ko-KR" sz="1600" dirty="0"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response</a:t>
            </a:r>
            <a:r>
              <a:rPr lang="ko-KR" altLang="en-US" sz="1600" dirty="0"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</a:t>
            </a:r>
            <a:r>
              <a:rPr lang="en-US" altLang="ko-KR" sz="1600" dirty="0"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message</a:t>
            </a:r>
            <a:r>
              <a:rPr lang="ko-KR" altLang="en-US" sz="1600" dirty="0"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생성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 Pro Cond SemiBold" panose="020B0604020202020204" pitchFamily="34" charset="0"/>
              <a:ea typeface="맑은 고딕" panose="020B0503020000020004" pitchFamily="50" charset="-127"/>
              <a:cs typeface="Khmer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8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실행 결과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(</a:t>
            </a:r>
            <a:r>
              <a:rPr lang="en-US" altLang="ko-KR" b="1" dirty="0">
                <a:solidFill>
                  <a:prstClr val="black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PUT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 method response) - Code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Pro Cond SemiBold" panose="020B0604020202020204" pitchFamily="34" charset="0"/>
              <a:ea typeface="맑은 고딕" panose="020B0503020000020004" pitchFamily="50" charset="-127"/>
              <a:cs typeface="Khmer UI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65C38D3-5EB3-81D1-FBE6-71D7C6AD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973"/>
            <a:ext cx="12192000" cy="29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68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8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와이어샤크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Pro Cond SemiBold" panose="020B0604020202020204" pitchFamily="34" charset="0"/>
              <a:ea typeface="맑은 고딕" panose="020B0503020000020004" pitchFamily="50" charset="-127"/>
              <a:cs typeface="Khmer UI" panose="020B0604020202020204" pitchFamily="34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A887D75-0B93-FC85-3CEA-8AD1ED4A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" y="810522"/>
            <a:ext cx="9616566" cy="59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8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 SemiBold" panose="020B0604020202020204" pitchFamily="34" charset="0"/>
                <a:ea typeface="맑은 고딕" panose="020B0503020000020004" pitchFamily="50" charset="-127"/>
                <a:cs typeface="Khmer UI" panose="020B0604020202020204" pitchFamily="34" charset="0"/>
              </a:rPr>
              <a:t>실행 동영상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64FB-5482-F888-1221-CB8F0C7B807C}"/>
              </a:ext>
            </a:extLst>
          </p:cNvPr>
          <p:cNvSpPr txBox="1"/>
          <p:nvPr/>
        </p:nvSpPr>
        <p:spPr>
          <a:xfrm>
            <a:off x="1482505" y="2320446"/>
            <a:ext cx="89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https://drive.google.com/drive/folders/1ZI4ZIsRvnAf04LY4LueDYBB7Ej9veX4B</a:t>
            </a:r>
          </a:p>
        </p:txBody>
      </p:sp>
    </p:spTree>
    <p:extLst>
      <p:ext uri="{BB962C8B-B14F-4D97-AF65-F5344CB8AC3E}">
        <p14:creationId xmlns:p14="http://schemas.microsoft.com/office/powerpoint/2010/main" val="36849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83F30A-68B8-4CE4-981F-A50617E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2" y="1275365"/>
            <a:ext cx="10720252" cy="469000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1.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 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200 (success) : todolist.txt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todolist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정보를 읽어온다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pPr algn="l"/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POST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201 (created) :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todo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정보를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todolist.txt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 추가한다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204 (no content)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아무 정보 없이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빈 문자열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을 입력하면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204(no content)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pPr algn="l"/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3.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PUT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202 (accepted)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조건에 맞게 입력하면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todolist.txt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 있는 정보를 수정한다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304 (not modified)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수정하려는 정보와 입력한 정보가 일치하면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304(not modified)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pPr algn="l"/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4.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DELETE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200 (success)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조건에 맞게 입력하면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todolist.txt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에서 입력한 인덱스에 해당하는 정보를 삭제한다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400 (bad request)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인덱스 범위를 벗어나는 인덱스 값을 입력하면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400(bad request)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5.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HEAD</a:t>
            </a:r>
          </a:p>
          <a:p>
            <a:pPr algn="l"/>
            <a:r>
              <a:rPr lang="en-US" altLang="ko-KR" b="0" dirty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200 (success)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헤더 정보를 반환한다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0772560-7A76-4B81-8B1B-3F9B4FFC8FED}"/>
              </a:ext>
            </a:extLst>
          </p:cNvPr>
          <p:cNvSpPr txBox="1">
            <a:spLocks/>
          </p:cNvSpPr>
          <p:nvPr/>
        </p:nvSpPr>
        <p:spPr>
          <a:xfrm>
            <a:off x="487677" y="426684"/>
            <a:ext cx="1715589" cy="482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Consolas" panose="020B0609020204030204" pitchFamily="49" charset="0"/>
              </a:rPr>
              <a:t>기능 명세</a:t>
            </a:r>
          </a:p>
        </p:txBody>
      </p:sp>
    </p:spTree>
    <p:extLst>
      <p:ext uri="{BB962C8B-B14F-4D97-AF65-F5344CB8AC3E}">
        <p14:creationId xmlns:p14="http://schemas.microsoft.com/office/powerpoint/2010/main" val="205845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84CA8F-FC05-4CC5-89F8-6386671275DD}"/>
              </a:ext>
            </a:extLst>
          </p:cNvPr>
          <p:cNvSpPr txBox="1"/>
          <p:nvPr/>
        </p:nvSpPr>
        <p:spPr>
          <a:xfrm>
            <a:off x="618309" y="1184375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  <a:cs typeface="Khmer UI" panose="020B0604020202020204" pitchFamily="34" charset="0"/>
              </a:rPr>
              <a:t>서버 실행</a:t>
            </a:r>
            <a:r>
              <a:rPr lang="en-US" altLang="ko-KR" sz="1600" b="1" dirty="0">
                <a:latin typeface="Consolas" panose="020B0609020204030204" pitchFamily="49" charset="0"/>
                <a:cs typeface="Khmer UI" panose="020B0604020202020204" pitchFamily="34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Khmer UI" panose="020B0604020202020204" pitchFamily="34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Khmer UI" panose="020B0604020202020204" pitchFamily="34" charset="0"/>
              </a:rPr>
              <a:t>연결 대기</a:t>
            </a:r>
            <a:r>
              <a:rPr lang="en-US" altLang="ko-KR" sz="1600" dirty="0">
                <a:latin typeface="Consolas" panose="020B0609020204030204" pitchFamily="49" charset="0"/>
                <a:cs typeface="Khmer UI" panose="020B0604020202020204" pitchFamily="34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Khmer UI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58734C-390D-4413-AC12-9D2C3625C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8" y="1539030"/>
            <a:ext cx="7477125" cy="581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2452555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클라이언트 실행 </a:t>
            </a:r>
            <a:r>
              <a:rPr lang="en-US" altLang="ko-KR" sz="1600" dirty="0">
                <a:latin typeface="+mn-ea"/>
                <a:cs typeface="Khmer UI" panose="020B0604020202020204" pitchFamily="34" charset="0"/>
              </a:rPr>
              <a:t>(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연결 요청</a:t>
            </a:r>
            <a:r>
              <a:rPr lang="en-US" altLang="ko-KR" sz="1600" dirty="0">
                <a:cs typeface="Khmer UI" panose="020B0604020202020204" pitchFamily="34" charset="0"/>
              </a:rPr>
              <a:t>)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990A04A-E6AD-4A0F-8516-080962D7F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8" y="2821711"/>
            <a:ext cx="8963025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56987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(connection set up)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19E5BC7-6AD7-457D-8CCC-55416F08D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8" y="4478055"/>
            <a:ext cx="7505700" cy="971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A9311E-8F65-4859-A99F-19B7DE702885}"/>
              </a:ext>
            </a:extLst>
          </p:cNvPr>
          <p:cNvSpPr txBox="1"/>
          <p:nvPr/>
        </p:nvSpPr>
        <p:spPr>
          <a:xfrm>
            <a:off x="618309" y="4139501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cs typeface="Khmer UI" panose="020B0604020202020204" pitchFamily="34" charset="0"/>
              </a:rPr>
              <a:t>연결</a:t>
            </a:r>
            <a:endParaRPr lang="ko-KR" altLang="en-US" sz="1600" dirty="0">
              <a:latin typeface="Verdana Pro Cond SemiBold" panose="020B0604020202020204" pitchFamily="34" charset="0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84CA8F-FC05-4CC5-89F8-6386671275DD}"/>
              </a:ext>
            </a:extLst>
          </p:cNvPr>
          <p:cNvSpPr txBox="1"/>
          <p:nvPr/>
        </p:nvSpPr>
        <p:spPr>
          <a:xfrm>
            <a:off x="618309" y="3687730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GET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요청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919844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현재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todolist.txt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(GET method request)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942EF4-7029-4A58-BFAC-03E829B0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1282539"/>
            <a:ext cx="6019800" cy="22479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8AD2F64-6EAA-4559-8CA2-E27E9FD5E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4026284"/>
            <a:ext cx="9010650" cy="2667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602750-A51C-45CB-81BB-69D8C7C57082}"/>
              </a:ext>
            </a:extLst>
          </p:cNvPr>
          <p:cNvSpPr/>
          <p:nvPr/>
        </p:nvSpPr>
        <p:spPr>
          <a:xfrm>
            <a:off x="783771" y="4990011"/>
            <a:ext cx="1402080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62C6A3-4C4A-49C4-BA19-65C5628A629F}"/>
              </a:ext>
            </a:extLst>
          </p:cNvPr>
          <p:cNvCxnSpPr/>
          <p:nvPr/>
        </p:nvCxnSpPr>
        <p:spPr>
          <a:xfrm>
            <a:off x="2194557" y="5103225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876489-86E7-417D-A619-49B97D4556BF}"/>
              </a:ext>
            </a:extLst>
          </p:cNvPr>
          <p:cNvSpPr txBox="1"/>
          <p:nvPr/>
        </p:nvSpPr>
        <p:spPr>
          <a:xfrm>
            <a:off x="2412271" y="4944978"/>
            <a:ext cx="336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int input</a:t>
            </a:r>
            <a:r>
              <a:rPr lang="ko-KR" altLang="en-US" sz="1400" dirty="0">
                <a:solidFill>
                  <a:srgbClr val="FFC000"/>
                </a:solidFill>
              </a:rPr>
              <a:t>으로 </a:t>
            </a:r>
            <a:r>
              <a:rPr lang="en-US" altLang="ko-KR" sz="1400" dirty="0">
                <a:solidFill>
                  <a:srgbClr val="FFC000"/>
                </a:solidFill>
              </a:rPr>
              <a:t>get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method request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8B3127-D4D5-4E08-B14C-191EA58964D3}"/>
              </a:ext>
            </a:extLst>
          </p:cNvPr>
          <p:cNvSpPr/>
          <p:nvPr/>
        </p:nvSpPr>
        <p:spPr>
          <a:xfrm>
            <a:off x="792476" y="5367951"/>
            <a:ext cx="1706883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0D6A42-A6F2-4A47-A272-C2F82BC33397}"/>
              </a:ext>
            </a:extLst>
          </p:cNvPr>
          <p:cNvCxnSpPr/>
          <p:nvPr/>
        </p:nvCxnSpPr>
        <p:spPr>
          <a:xfrm>
            <a:off x="2499359" y="5494225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F96A7D-00EA-4EC7-892B-A0A1AE50ECC5}"/>
              </a:ext>
            </a:extLst>
          </p:cNvPr>
          <p:cNvSpPr txBox="1"/>
          <p:nvPr/>
        </p:nvSpPr>
        <p:spPr>
          <a:xfrm>
            <a:off x="2699655" y="5321432"/>
            <a:ext cx="535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response message</a:t>
            </a:r>
            <a:r>
              <a:rPr lang="ko-KR" altLang="en-US" sz="1400" dirty="0">
                <a:solidFill>
                  <a:srgbClr val="FFC000"/>
                </a:solidFill>
              </a:rPr>
              <a:t>에서 </a:t>
            </a:r>
            <a:r>
              <a:rPr lang="en-US" altLang="ko-KR" sz="1400" dirty="0">
                <a:solidFill>
                  <a:srgbClr val="FFC000"/>
                </a:solidFill>
              </a:rPr>
              <a:t>status code</a:t>
            </a:r>
            <a:r>
              <a:rPr lang="ko-KR" altLang="en-US" sz="1400" dirty="0">
                <a:solidFill>
                  <a:srgbClr val="FFC000"/>
                </a:solidFill>
              </a:rPr>
              <a:t>를 추출하여 </a:t>
            </a:r>
            <a:r>
              <a:rPr lang="en-US" altLang="ko-KR" sz="1400" dirty="0">
                <a:solidFill>
                  <a:srgbClr val="FFC000"/>
                </a:solidFill>
              </a:rPr>
              <a:t>print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B7F4B9-F108-4989-81C1-C6E6EAFBFCCE}"/>
              </a:ext>
            </a:extLst>
          </p:cNvPr>
          <p:cNvSpPr/>
          <p:nvPr/>
        </p:nvSpPr>
        <p:spPr>
          <a:xfrm>
            <a:off x="1447799" y="5739891"/>
            <a:ext cx="1251856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7E4090-CF3C-4921-ADDF-297BA31693CE}"/>
              </a:ext>
            </a:extLst>
          </p:cNvPr>
          <p:cNvCxnSpPr/>
          <p:nvPr/>
        </p:nvCxnSpPr>
        <p:spPr>
          <a:xfrm>
            <a:off x="2699655" y="5855631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DBD640-6558-458F-8862-3AB194D6964E}"/>
              </a:ext>
            </a:extLst>
          </p:cNvPr>
          <p:cNvSpPr txBox="1"/>
          <p:nvPr/>
        </p:nvSpPr>
        <p:spPr>
          <a:xfrm>
            <a:off x="2926078" y="5700524"/>
            <a:ext cx="535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response message</a:t>
            </a:r>
            <a:r>
              <a:rPr lang="ko-KR" altLang="en-US" sz="1400" dirty="0">
                <a:solidFill>
                  <a:srgbClr val="FFC000"/>
                </a:solidFill>
              </a:rPr>
              <a:t>의 </a:t>
            </a:r>
            <a:r>
              <a:rPr lang="en-US" altLang="ko-KR" sz="1400" dirty="0">
                <a:solidFill>
                  <a:srgbClr val="FFC000"/>
                </a:solidFill>
              </a:rPr>
              <a:t>header</a:t>
            </a:r>
            <a:r>
              <a:rPr lang="ko-KR" altLang="en-US" sz="1400" dirty="0">
                <a:solidFill>
                  <a:srgbClr val="FFC000"/>
                </a:solidFill>
              </a:rPr>
              <a:t>에서 </a:t>
            </a:r>
            <a:r>
              <a:rPr lang="en-US" altLang="ko-KR" sz="1400" dirty="0">
                <a:solidFill>
                  <a:srgbClr val="FFC000"/>
                </a:solidFill>
              </a:rPr>
              <a:t>Date</a:t>
            </a:r>
            <a:r>
              <a:rPr lang="ko-KR" altLang="en-US" sz="1400" dirty="0">
                <a:solidFill>
                  <a:srgbClr val="FFC000"/>
                </a:solidFill>
              </a:rPr>
              <a:t>를 추출하여 </a:t>
            </a:r>
            <a:r>
              <a:rPr lang="en-US" altLang="ko-KR" sz="1400" dirty="0">
                <a:solidFill>
                  <a:srgbClr val="FFC000"/>
                </a:solidFill>
              </a:rPr>
              <a:t>print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77FC7F-E80A-49D7-A0BF-952DD2AD61D1}"/>
              </a:ext>
            </a:extLst>
          </p:cNvPr>
          <p:cNvSpPr/>
          <p:nvPr/>
        </p:nvSpPr>
        <p:spPr>
          <a:xfrm>
            <a:off x="1019989" y="5985556"/>
            <a:ext cx="2924994" cy="4128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125FFE-98AB-4087-A1CD-4F7791AACF2F}"/>
              </a:ext>
            </a:extLst>
          </p:cNvPr>
          <p:cNvCxnSpPr/>
          <p:nvPr/>
        </p:nvCxnSpPr>
        <p:spPr>
          <a:xfrm>
            <a:off x="3944983" y="6138660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6D7F30-C3AB-48F9-BFA7-4EF8224DB144}"/>
              </a:ext>
            </a:extLst>
          </p:cNvPr>
          <p:cNvSpPr txBox="1"/>
          <p:nvPr/>
        </p:nvSpPr>
        <p:spPr>
          <a:xfrm>
            <a:off x="4136299" y="5969272"/>
            <a:ext cx="535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response message</a:t>
            </a:r>
            <a:r>
              <a:rPr lang="ko-KR" altLang="en-US" sz="1400" dirty="0">
                <a:solidFill>
                  <a:srgbClr val="FFC000"/>
                </a:solidFill>
              </a:rPr>
              <a:t>의 </a:t>
            </a:r>
            <a:r>
              <a:rPr lang="en-US" altLang="ko-KR" sz="1400" dirty="0">
                <a:solidFill>
                  <a:srgbClr val="FFC000"/>
                </a:solidFill>
              </a:rPr>
              <a:t>body</a:t>
            </a:r>
            <a:r>
              <a:rPr lang="ko-KR" altLang="en-US" sz="1400" dirty="0">
                <a:solidFill>
                  <a:srgbClr val="FFC000"/>
                </a:solidFill>
              </a:rPr>
              <a:t>에서 </a:t>
            </a:r>
            <a:r>
              <a:rPr lang="en-US" altLang="ko-KR" sz="1400" dirty="0" err="1">
                <a:solidFill>
                  <a:srgbClr val="FFC000"/>
                </a:solidFill>
              </a:rPr>
              <a:t>todo</a:t>
            </a:r>
            <a:r>
              <a:rPr lang="ko-KR" altLang="en-US" sz="1400" dirty="0">
                <a:solidFill>
                  <a:srgbClr val="FFC000"/>
                </a:solidFill>
              </a:rPr>
              <a:t>를 추출하여 </a:t>
            </a:r>
            <a:r>
              <a:rPr lang="en-US" altLang="ko-KR" sz="1400" dirty="0">
                <a:solidFill>
                  <a:srgbClr val="FFC000"/>
                </a:solidFill>
              </a:rPr>
              <a:t>print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2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1085310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GET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응답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(200 OK)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(GET method response)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EA1B29-2FE7-4731-A9EB-27EFCF73B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" y="1472703"/>
            <a:ext cx="7581900" cy="29241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68FFA9-8EC7-42D6-B533-D1AC3EFA28E6}"/>
              </a:ext>
            </a:extLst>
          </p:cNvPr>
          <p:cNvSpPr/>
          <p:nvPr/>
        </p:nvSpPr>
        <p:spPr>
          <a:xfrm>
            <a:off x="716826" y="2266085"/>
            <a:ext cx="2696933" cy="7819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B9F7AF-7872-48E3-9570-205DCF03EA0F}"/>
              </a:ext>
            </a:extLst>
          </p:cNvPr>
          <p:cNvSpPr/>
          <p:nvPr/>
        </p:nvSpPr>
        <p:spPr>
          <a:xfrm>
            <a:off x="716825" y="3228974"/>
            <a:ext cx="2888524" cy="7819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9B6F03-4782-461E-B927-C0FCDDE22E55}"/>
              </a:ext>
            </a:extLst>
          </p:cNvPr>
          <p:cNvCxnSpPr/>
          <p:nvPr/>
        </p:nvCxnSpPr>
        <p:spPr>
          <a:xfrm>
            <a:off x="3413759" y="2380913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A895EC-2C67-4DEE-8D7A-82C7275448F7}"/>
              </a:ext>
            </a:extLst>
          </p:cNvPr>
          <p:cNvSpPr txBox="1"/>
          <p:nvPr/>
        </p:nvSpPr>
        <p:spPr>
          <a:xfrm>
            <a:off x="3631473" y="2207275"/>
            <a:ext cx="243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response message header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66DB27-3B1F-4058-84C2-33ED3FD879D7}"/>
              </a:ext>
            </a:extLst>
          </p:cNvPr>
          <p:cNvCxnSpPr/>
          <p:nvPr/>
        </p:nvCxnSpPr>
        <p:spPr>
          <a:xfrm>
            <a:off x="3614055" y="3337966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CAE46D-1523-43F6-BB6E-55D5BC3EB190}"/>
              </a:ext>
            </a:extLst>
          </p:cNvPr>
          <p:cNvSpPr txBox="1"/>
          <p:nvPr/>
        </p:nvSpPr>
        <p:spPr>
          <a:xfrm>
            <a:off x="3831772" y="3175369"/>
            <a:ext cx="243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response message body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6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1085310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POST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요청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(POST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56F26-E5B3-431E-BD3C-A274437B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" y="1482239"/>
            <a:ext cx="9039225" cy="7905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9736353-6C48-407B-BEC4-06C9B3E8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" y="2738437"/>
            <a:ext cx="9039225" cy="1381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993108-5B91-4DEC-BA1A-4E3A5ADCA64B}"/>
              </a:ext>
            </a:extLst>
          </p:cNvPr>
          <p:cNvSpPr/>
          <p:nvPr/>
        </p:nvSpPr>
        <p:spPr>
          <a:xfrm>
            <a:off x="853439" y="2011556"/>
            <a:ext cx="1750423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F0F8EF-E6A1-47BE-AAE9-93D17BA4C28B}"/>
              </a:ext>
            </a:extLst>
          </p:cNvPr>
          <p:cNvCxnSpPr/>
          <p:nvPr/>
        </p:nvCxnSpPr>
        <p:spPr>
          <a:xfrm>
            <a:off x="2603862" y="2098768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AAE3DC-45E5-4BBC-9E3E-4D170245795B}"/>
              </a:ext>
            </a:extLst>
          </p:cNvPr>
          <p:cNvSpPr txBox="1"/>
          <p:nvPr/>
        </p:nvSpPr>
        <p:spPr>
          <a:xfrm>
            <a:off x="2786740" y="1927262"/>
            <a:ext cx="243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C000"/>
                </a:solidFill>
              </a:rPr>
              <a:t>todo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ko-KR" altLang="en-US" sz="1400" dirty="0">
                <a:solidFill>
                  <a:srgbClr val="FFC000"/>
                </a:solidFill>
              </a:rPr>
              <a:t>입력 중</a:t>
            </a:r>
            <a:r>
              <a:rPr lang="en-US" altLang="ko-KR" sz="1400" dirty="0">
                <a:solidFill>
                  <a:srgbClr val="FFC000"/>
                </a:solidFill>
              </a:rPr>
              <a:t>….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93EB33-6D2E-4183-AFBE-AA75A4400D28}"/>
              </a:ext>
            </a:extLst>
          </p:cNvPr>
          <p:cNvSpPr/>
          <p:nvPr/>
        </p:nvSpPr>
        <p:spPr>
          <a:xfrm>
            <a:off x="853438" y="3302724"/>
            <a:ext cx="3605351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80C6F6-4567-4915-9CDC-93DDBD83DEC8}"/>
              </a:ext>
            </a:extLst>
          </p:cNvPr>
          <p:cNvCxnSpPr/>
          <p:nvPr/>
        </p:nvCxnSpPr>
        <p:spPr>
          <a:xfrm>
            <a:off x="4458789" y="3407230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B748A9-E524-4736-BBEF-5AD93E3ADE07}"/>
              </a:ext>
            </a:extLst>
          </p:cNvPr>
          <p:cNvSpPr txBox="1"/>
          <p:nvPr/>
        </p:nvSpPr>
        <p:spPr>
          <a:xfrm>
            <a:off x="4685212" y="3247496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C000"/>
                </a:solidFill>
              </a:rPr>
              <a:t>todo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ko-KR" altLang="en-US" sz="1400" dirty="0">
                <a:solidFill>
                  <a:srgbClr val="FFC000"/>
                </a:solidFill>
              </a:rPr>
              <a:t>입력 후 </a:t>
            </a:r>
            <a:r>
              <a:rPr lang="en-US" altLang="ko-KR" sz="1400" dirty="0">
                <a:solidFill>
                  <a:srgbClr val="FFC000"/>
                </a:solidFill>
              </a:rPr>
              <a:t>enter</a:t>
            </a:r>
            <a:r>
              <a:rPr lang="ko-KR" altLang="en-US" sz="1400" dirty="0">
                <a:solidFill>
                  <a:srgbClr val="FFC000"/>
                </a:solidFill>
              </a:rPr>
              <a:t>치면 </a:t>
            </a:r>
            <a:r>
              <a:rPr lang="en-US" altLang="ko-KR" sz="1400" dirty="0">
                <a:solidFill>
                  <a:srgbClr val="FFC000"/>
                </a:solidFill>
              </a:rPr>
              <a:t>request post method</a:t>
            </a:r>
            <a:r>
              <a:rPr lang="ko-KR" altLang="en-US" sz="1400" dirty="0">
                <a:solidFill>
                  <a:srgbClr val="FFC000"/>
                </a:solidFill>
              </a:rPr>
              <a:t>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CD63B0-2471-447F-A873-BB04947BC919}"/>
              </a:ext>
            </a:extLst>
          </p:cNvPr>
          <p:cNvSpPr/>
          <p:nvPr/>
        </p:nvSpPr>
        <p:spPr>
          <a:xfrm>
            <a:off x="853437" y="3679086"/>
            <a:ext cx="3605351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71FD70-D9B5-4D25-B73A-7AC1600DDC35}"/>
              </a:ext>
            </a:extLst>
          </p:cNvPr>
          <p:cNvCxnSpPr/>
          <p:nvPr/>
        </p:nvCxnSpPr>
        <p:spPr>
          <a:xfrm>
            <a:off x="4463142" y="3779233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260BE1-F9F4-4D43-AA2C-03608BAB9877}"/>
              </a:ext>
            </a:extLst>
          </p:cNvPr>
          <p:cNvSpPr txBox="1"/>
          <p:nvPr/>
        </p:nvSpPr>
        <p:spPr>
          <a:xfrm>
            <a:off x="4667792" y="3598818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response</a:t>
            </a:r>
            <a:r>
              <a:rPr lang="ko-KR" altLang="en-US" sz="1400" dirty="0">
                <a:solidFill>
                  <a:srgbClr val="FFC000"/>
                </a:solidFill>
              </a:rPr>
              <a:t>받은 </a:t>
            </a:r>
            <a:r>
              <a:rPr lang="en-US" altLang="ko-KR" sz="1400" dirty="0">
                <a:solidFill>
                  <a:srgbClr val="FFC000"/>
                </a:solidFill>
              </a:rPr>
              <a:t>status code </a:t>
            </a:r>
            <a:r>
              <a:rPr lang="ko-KR" altLang="en-US" sz="1400" dirty="0">
                <a:solidFill>
                  <a:srgbClr val="FFC000"/>
                </a:solidFill>
              </a:rPr>
              <a:t>출력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493FEC-A2CB-448E-BD87-B6CC3A1C5539}"/>
              </a:ext>
            </a:extLst>
          </p:cNvPr>
          <p:cNvSpPr txBox="1"/>
          <p:nvPr/>
        </p:nvSpPr>
        <p:spPr>
          <a:xfrm>
            <a:off x="623754" y="4318378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POST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응답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(201 Created)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26FDE279-47D4-4D7F-8BE0-6D897771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" y="4683849"/>
            <a:ext cx="2705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F3B0AD-450E-4090-96D3-9D49FE254308}"/>
              </a:ext>
            </a:extLst>
          </p:cNvPr>
          <p:cNvSpPr txBox="1"/>
          <p:nvPr/>
        </p:nvSpPr>
        <p:spPr>
          <a:xfrm>
            <a:off x="618309" y="1085310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POST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요청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(POST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4684F0-6783-4106-AF27-28B5B051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" y="3345572"/>
            <a:ext cx="2638425" cy="130492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331D361-A0FD-4F19-AE8B-26A04617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" y="1457709"/>
            <a:ext cx="9077325" cy="12858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65753D-D226-46EC-85CC-99261A339463}"/>
              </a:ext>
            </a:extLst>
          </p:cNvPr>
          <p:cNvSpPr/>
          <p:nvPr/>
        </p:nvSpPr>
        <p:spPr>
          <a:xfrm>
            <a:off x="853437" y="1983080"/>
            <a:ext cx="1933303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EEB2D0-3973-475D-88AC-81CBCDF21061}"/>
              </a:ext>
            </a:extLst>
          </p:cNvPr>
          <p:cNvCxnSpPr/>
          <p:nvPr/>
        </p:nvCxnSpPr>
        <p:spPr>
          <a:xfrm>
            <a:off x="2786740" y="2102821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A0ADF3-72DA-4177-BDDF-4F3FCB8B0228}"/>
              </a:ext>
            </a:extLst>
          </p:cNvPr>
          <p:cNvSpPr txBox="1"/>
          <p:nvPr/>
        </p:nvSpPr>
        <p:spPr>
          <a:xfrm>
            <a:off x="3020773" y="1927852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빈 문자열을 </a:t>
            </a:r>
            <a:r>
              <a:rPr lang="en-US" altLang="ko-KR" sz="1400" dirty="0">
                <a:solidFill>
                  <a:srgbClr val="FFC000"/>
                </a:solidFill>
              </a:rPr>
              <a:t>post request </a:t>
            </a:r>
            <a:r>
              <a:rPr lang="ko-KR" altLang="en-US" sz="1400" dirty="0">
                <a:solidFill>
                  <a:srgbClr val="FFC000"/>
                </a:solidFill>
              </a:rPr>
              <a:t>하면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A934C6-0AB3-4CF2-8A20-28F41DF2D680}"/>
              </a:ext>
            </a:extLst>
          </p:cNvPr>
          <p:cNvSpPr/>
          <p:nvPr/>
        </p:nvSpPr>
        <p:spPr>
          <a:xfrm>
            <a:off x="853436" y="2336513"/>
            <a:ext cx="2473239" cy="2525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6EC6539-650D-480D-8991-FF344ACB32C7}"/>
              </a:ext>
            </a:extLst>
          </p:cNvPr>
          <p:cNvCxnSpPr/>
          <p:nvPr/>
        </p:nvCxnSpPr>
        <p:spPr>
          <a:xfrm>
            <a:off x="3326675" y="2464227"/>
            <a:ext cx="22642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53411A-3A60-4E4F-A71A-E54FEE652573}"/>
              </a:ext>
            </a:extLst>
          </p:cNvPr>
          <p:cNvSpPr txBox="1"/>
          <p:nvPr/>
        </p:nvSpPr>
        <p:spPr>
          <a:xfrm>
            <a:off x="3512815" y="2322719"/>
            <a:ext cx="433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204 No Content response</a:t>
            </a:r>
            <a:r>
              <a:rPr lang="ko-KR" altLang="en-US" sz="1400" dirty="0">
                <a:solidFill>
                  <a:srgbClr val="FFC000"/>
                </a:solidFill>
              </a:rPr>
              <a:t>받아서 출력  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59DCE-0B03-4BB8-8729-F653C7FB5725}"/>
              </a:ext>
            </a:extLst>
          </p:cNvPr>
          <p:cNvSpPr txBox="1"/>
          <p:nvPr/>
        </p:nvSpPr>
        <p:spPr>
          <a:xfrm>
            <a:off x="667296" y="2972182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POST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응답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(204 No Content)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9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36AD4-621A-4548-9D67-9922B035A142}"/>
              </a:ext>
            </a:extLst>
          </p:cNvPr>
          <p:cNvSpPr txBox="1"/>
          <p:nvPr/>
        </p:nvSpPr>
        <p:spPr>
          <a:xfrm>
            <a:off x="492035" y="365696"/>
            <a:ext cx="52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실행 결과 </a:t>
            </a:r>
            <a:r>
              <a:rPr lang="en-US" altLang="ko-KR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(POST method) - </a:t>
            </a:r>
            <a:r>
              <a:rPr lang="ko-KR" altLang="en-US" b="1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화면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3459C69-10EF-4000-B504-386A1972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4" y="2272245"/>
            <a:ext cx="9067800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9BB559-1682-4955-B8A1-D46B3BAD1760}"/>
              </a:ext>
            </a:extLst>
          </p:cNvPr>
          <p:cNvSpPr txBox="1"/>
          <p:nvPr/>
        </p:nvSpPr>
        <p:spPr>
          <a:xfrm>
            <a:off x="548640" y="1872728"/>
            <a:ext cx="410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다시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GET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해서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POST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가 잘 되었는지 확인 </a:t>
            </a:r>
            <a:r>
              <a:rPr lang="en-US" altLang="ko-KR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  <a:r>
              <a:rPr lang="ko-KR" altLang="en-US" sz="1600" dirty="0">
                <a:latin typeface="Verdana Pro Cond SemiBold" panose="020B0604020202020204" pitchFamily="34" charset="0"/>
                <a:cs typeface="Khmer UI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38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703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Consolas</vt:lpstr>
      <vt:lpstr>Verdana Pro Cond SemiBold</vt:lpstr>
      <vt:lpstr>Office 테마</vt:lpstr>
      <vt:lpstr>Computer network  first assignment</vt:lpstr>
      <vt:lpstr>동작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 first assignment</dc:title>
  <dc:creator>권 소예</dc:creator>
  <cp:lastModifiedBy>권 소예</cp:lastModifiedBy>
  <cp:revision>4</cp:revision>
  <dcterms:created xsi:type="dcterms:W3CDTF">2022-05-01T12:57:37Z</dcterms:created>
  <dcterms:modified xsi:type="dcterms:W3CDTF">2022-05-03T13:53:31Z</dcterms:modified>
</cp:coreProperties>
</file>