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79" r:id="rId6"/>
    <p:sldId id="269" r:id="rId7"/>
    <p:sldId id="282" r:id="rId8"/>
    <p:sldId id="280" r:id="rId9"/>
    <p:sldId id="286" r:id="rId10"/>
    <p:sldId id="283" r:id="rId11"/>
    <p:sldId id="284" r:id="rId12"/>
    <p:sldId id="285" r:id="rId13"/>
    <p:sldId id="28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2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9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8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500" kern="0" dirty="0">
                  <a:solidFill>
                    <a:prstClr val="whit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웹 </a:t>
              </a:r>
              <a:r>
                <a:rPr lang="ko-KR" altLang="en-US" sz="3500" kern="0" dirty="0" err="1">
                  <a:solidFill>
                    <a:prstClr val="white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크롤링</a:t>
              </a:r>
              <a:endParaRPr lang="en-US" altLang="ko-KR" sz="3500" kern="0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860812"/>
            </a:xfrm>
            <a:prstGeom prst="round2SameRect">
              <a:avLst>
                <a:gd name="adj1" fmla="val 0"/>
                <a:gd name="adj2" fmla="val 109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2529534" y="6351184"/>
              <a:ext cx="270571" cy="270571"/>
              <a:chOff x="252953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252953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259281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263737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파이썬 과제</a:t>
              </a:r>
              <a:r>
                <a:rPr lang="en-US" altLang="ko-KR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– Node.js </a:t>
              </a:r>
              <a:r>
                <a:rPr lang="ko-KR" altLang="en-US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김소연</a:t>
              </a:r>
              <a:endPara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27F846-C227-45B4-82B4-646D64AACD83}"/>
              </a:ext>
            </a:extLst>
          </p:cNvPr>
          <p:cNvSpPr txBox="1"/>
          <p:nvPr/>
        </p:nvSpPr>
        <p:spPr>
          <a:xfrm>
            <a:off x="5372470" y="4365197"/>
            <a:ext cx="1447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 </a:t>
            </a:r>
            <a:r>
              <a: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김소연 </a:t>
            </a:r>
            <a:r>
              <a:rPr lang="en-US" altLang="ko-KR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3C6B-6255-4126-A43C-3264ECA49683}"/>
              </a:ext>
            </a:extLst>
          </p:cNvPr>
          <p:cNvSpPr txBox="1"/>
          <p:nvPr/>
        </p:nvSpPr>
        <p:spPr>
          <a:xfrm>
            <a:off x="4993689" y="2734323"/>
            <a:ext cx="220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 </a:t>
            </a:r>
            <a:r>
              <a:rPr lang="ko-KR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파이썬 과제 </a:t>
            </a:r>
            <a:r>
              <a:rPr lang="en-US" altLang="ko-KR" dirty="0">
                <a:solidFill>
                  <a:schemeClr val="accent4">
                    <a:lumMod val="40000"/>
                    <a:lumOff val="6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5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624035" y="788661"/>
            <a:ext cx="65431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Q2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없는 시간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9095B-9EE5-3843-612F-419DD68A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2" y="1381022"/>
            <a:ext cx="8934450" cy="2762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1B1E81-E39B-CC7C-24F5-E3859BC06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22" y="5091215"/>
            <a:ext cx="5124450" cy="7715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A7FE32-607F-6FEA-5F3E-AE4133DBFBCE}"/>
              </a:ext>
            </a:extLst>
          </p:cNvPr>
          <p:cNvSpPr txBox="1"/>
          <p:nvPr/>
        </p:nvSpPr>
        <p:spPr>
          <a:xfrm>
            <a:off x="701522" y="4545638"/>
            <a:ext cx="6328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9596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624035" y="788661"/>
            <a:ext cx="65431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Q3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매장의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총개수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는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69095B-9EE5-3843-612F-419DD68A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22" y="1381022"/>
            <a:ext cx="8934450" cy="2762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1B1E81-E39B-CC7C-24F5-E3859BC06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22" y="5091215"/>
            <a:ext cx="5124450" cy="7715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A7FE32-607F-6FEA-5F3E-AE4133DBFBCE}"/>
              </a:ext>
            </a:extLst>
          </p:cNvPr>
          <p:cNvSpPr txBox="1"/>
          <p:nvPr/>
        </p:nvSpPr>
        <p:spPr>
          <a:xfrm>
            <a:off x="701522" y="4545638"/>
            <a:ext cx="6328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5B0253-DC72-D3E9-6D89-A4B28A1BA16D}"/>
              </a:ext>
            </a:extLst>
          </p:cNvPr>
          <p:cNvSpPr/>
          <p:nvPr/>
        </p:nvSpPr>
        <p:spPr>
          <a:xfrm>
            <a:off x="2473056" y="1443787"/>
            <a:ext cx="6328045" cy="386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수정해야함</a:t>
            </a:r>
          </a:p>
        </p:txBody>
      </p:sp>
    </p:spTree>
    <p:extLst>
      <p:ext uri="{BB962C8B-B14F-4D97-AF65-F5344CB8AC3E}">
        <p14:creationId xmlns:p14="http://schemas.microsoft.com/office/powerpoint/2010/main" val="327792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tkinter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7DC674-96C1-712C-2DF5-82C4618A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0" y="819438"/>
            <a:ext cx="3825789" cy="52508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7CD4AC-7496-467C-A39C-B174B861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08" y="819438"/>
            <a:ext cx="2695575" cy="15335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A64D24-5A32-CA6A-4991-0ADA30C565C9}"/>
              </a:ext>
            </a:extLst>
          </p:cNvPr>
          <p:cNvCxnSpPr/>
          <p:nvPr/>
        </p:nvCxnSpPr>
        <p:spPr>
          <a:xfrm>
            <a:off x="4980373" y="1562470"/>
            <a:ext cx="73953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2B8BD-73A4-C7D1-435B-2E1F79C32794}"/>
              </a:ext>
            </a:extLst>
          </p:cNvPr>
          <p:cNvSpPr/>
          <p:nvPr/>
        </p:nvSpPr>
        <p:spPr>
          <a:xfrm>
            <a:off x="3373515" y="1562470"/>
            <a:ext cx="1136341" cy="257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tkinter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2B8BD-73A4-C7D1-435B-2E1F79C32794}"/>
              </a:ext>
            </a:extLst>
          </p:cNvPr>
          <p:cNvSpPr/>
          <p:nvPr/>
        </p:nvSpPr>
        <p:spPr>
          <a:xfrm>
            <a:off x="3373515" y="1562470"/>
            <a:ext cx="1136341" cy="2574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E5BB1B5-89B7-56D1-1A71-B78040EB1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85" y="832401"/>
            <a:ext cx="3858276" cy="5252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B6A4FF1-D004-5090-24F7-52561E27AA84}"/>
              </a:ext>
            </a:extLst>
          </p:cNvPr>
          <p:cNvSpPr txBox="1"/>
          <p:nvPr/>
        </p:nvSpPr>
        <p:spPr>
          <a:xfrm>
            <a:off x="5268746" y="706989"/>
            <a:ext cx="63280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내가 선택한 시간에 </a:t>
            </a:r>
            <a:r>
              <a:rPr lang="en-US" altLang="ko-KR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매장 리스트를 확인 할 수 있음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34FCB4-D2DE-08F5-3361-3651EE549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54" y="1776838"/>
            <a:ext cx="3136499" cy="43079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88B373D-E99A-C037-1D5A-FE84A674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0564" y="2967036"/>
            <a:ext cx="3267075" cy="40957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ABE63F-A8DC-C2B2-4762-17E0ED064833}"/>
              </a:ext>
            </a:extLst>
          </p:cNvPr>
          <p:cNvCxnSpPr/>
          <p:nvPr/>
        </p:nvCxnSpPr>
        <p:spPr>
          <a:xfrm>
            <a:off x="7494180" y="2982897"/>
            <a:ext cx="794589" cy="157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9ED8E-1E64-48FC-6F5D-6370299186FA}"/>
              </a:ext>
            </a:extLst>
          </p:cNvPr>
          <p:cNvSpPr txBox="1"/>
          <p:nvPr/>
        </p:nvSpPr>
        <p:spPr>
          <a:xfrm>
            <a:off x="5996137" y="3740257"/>
            <a:ext cx="509787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5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해당하는 매장이 없다면 위와 같이 텍스트가 출력됨</a:t>
            </a:r>
            <a:r>
              <a:rPr lang="en-US" altLang="ko-KR" sz="15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36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293766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마무리</a:t>
              </a:r>
              <a:endParaRPr lang="en-US" altLang="ko-KR" sz="2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A7F12-D9D3-4C6F-89B1-06AB14827A27}"/>
              </a:ext>
            </a:extLst>
          </p:cNvPr>
          <p:cNvSpPr txBox="1"/>
          <p:nvPr/>
        </p:nvSpPr>
        <p:spPr>
          <a:xfrm>
            <a:off x="2556709" y="2868780"/>
            <a:ext cx="70311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r>
              <a:rPr lang="en-US" altLang="ko-KR" sz="6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</a:t>
            </a:r>
            <a:endParaRPr lang="ko-KR" altLang="en-US" sz="6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37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목차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801DB1-5D65-49AA-A695-1CAD57AC9908}"/>
              </a:ext>
            </a:extLst>
          </p:cNvPr>
          <p:cNvSpPr txBox="1"/>
          <p:nvPr/>
        </p:nvSpPr>
        <p:spPr>
          <a:xfrm>
            <a:off x="1216241" y="1207363"/>
            <a:ext cx="5362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주제 소개</a:t>
            </a:r>
            <a:endParaRPr lang="en-US" altLang="ko-KR" sz="2400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400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구성 및 코드 안내 </a:t>
            </a:r>
          </a:p>
        </p:txBody>
      </p:sp>
    </p:spTree>
    <p:extLst>
      <p:ext uri="{BB962C8B-B14F-4D97-AF65-F5344CB8AC3E}">
        <p14:creationId xmlns:p14="http://schemas.microsoft.com/office/powerpoint/2010/main" val="4482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0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>
                  <a:solidFill>
                    <a:prstClr val="white"/>
                  </a:solidFill>
                </a:rPr>
                <a:t>`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과제 주제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5" y="3210768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D66792-CD1B-8000-8462-8195DBAC85D6}"/>
              </a:ext>
            </a:extLst>
          </p:cNvPr>
          <p:cNvGrpSpPr/>
          <p:nvPr/>
        </p:nvGrpSpPr>
        <p:grpSpPr>
          <a:xfrm>
            <a:off x="5343639" y="1341267"/>
            <a:ext cx="6920406" cy="839346"/>
            <a:chOff x="5343639" y="1323512"/>
            <a:chExt cx="6920406" cy="8393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956CB4-8135-4CAD-B85A-2385254D9778}"/>
                </a:ext>
              </a:extLst>
            </p:cNvPr>
            <p:cNvSpPr txBox="1"/>
            <p:nvPr/>
          </p:nvSpPr>
          <p:spPr>
            <a:xfrm>
              <a:off x="5343639" y="1323512"/>
              <a:ext cx="63475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▶ </a:t>
              </a:r>
              <a:r>
                <a:rPr lang="en-US" altLang="ko-KR" sz="2200" kern="0" dirty="0"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Selenium</a:t>
              </a:r>
              <a:r>
                <a:rPr lang="ko-KR" altLang="en-US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을 이용한 동적 웹 </a:t>
              </a:r>
              <a:r>
                <a:rPr lang="ko-KR" altLang="en-US" sz="2200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잘풀리는하루OTF Medium" panose="02020503020101020101" pitchFamily="18" charset="-127"/>
                  <a:ea typeface="잘풀리는하루OTF Medium" panose="02020503020101020101" pitchFamily="18" charset="-127"/>
                </a:rPr>
                <a:t>크롤링</a:t>
              </a:r>
              <a:endPara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E5C52-D820-426C-83E3-FC081B64CDD0}"/>
                </a:ext>
              </a:extLst>
            </p:cNvPr>
            <p:cNvSpPr txBox="1"/>
            <p:nvPr/>
          </p:nvSpPr>
          <p:spPr>
            <a:xfrm>
              <a:off x="5343639" y="1793526"/>
              <a:ext cx="6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# </a:t>
              </a:r>
              <a:r>
                <a:rPr lang="ko-KR" altLang="en-US" dirty="0" err="1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크리스피크림도넛</a:t>
              </a:r>
              <a:r>
                <a:rPr lang="ko-KR" altLang="en-US" dirty="0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 </a:t>
              </a:r>
              <a:r>
                <a:rPr lang="en-US" altLang="ko-KR" dirty="0">
                  <a:solidFill>
                    <a:schemeClr val="accent4">
                      <a:lumMod val="75000"/>
                    </a:schemeClr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HOTNOW </a:t>
              </a:r>
              <a:r>
                <a:rPr lang="ko-KR" altLang="en-US" dirty="0">
                  <a:solidFill>
                    <a:schemeClr val="accent4">
                      <a:lumMod val="75000"/>
                    </a:schemeClr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매장 </a:t>
              </a:r>
              <a:r>
                <a:rPr lang="ko-KR" altLang="en-US" dirty="0">
                  <a:solidFill>
                    <a:srgbClr val="2C8BF7"/>
                  </a:solidFill>
                  <a:latin typeface="잘풀리는하루 Medium" panose="02020603020101020101" pitchFamily="18" charset="-127"/>
                  <a:ea typeface="잘풀리는하루 Medium" panose="02020603020101020101" pitchFamily="18" charset="-127"/>
                </a:rPr>
                <a:t>시간별 알아보기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C14D787-5C3C-94CF-A4C5-6DE3505B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4" y="894014"/>
            <a:ext cx="3697231" cy="511797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9D2B52-322B-9E4A-BCB4-30E03B682F82}"/>
              </a:ext>
            </a:extLst>
          </p:cNvPr>
          <p:cNvSpPr txBox="1"/>
          <p:nvPr/>
        </p:nvSpPr>
        <p:spPr>
          <a:xfrm>
            <a:off x="5343639" y="2584937"/>
            <a:ext cx="692040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07:00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–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24:00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중 시간을 선택하고 확인 버튼을 누르면</a:t>
            </a:r>
            <a:endParaRPr lang="en-US" altLang="ko-KR" dirty="0"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해당 시간대에 </a:t>
            </a:r>
            <a:r>
              <a:rPr lang="en-US" altLang="ko-KR" dirty="0" err="1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등이 켜진 매장을 확인할 수 있음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DF22F4-C69B-B999-71A7-A39FD889AA29}"/>
              </a:ext>
            </a:extLst>
          </p:cNvPr>
          <p:cNvSpPr txBox="1"/>
          <p:nvPr/>
        </p:nvSpPr>
        <p:spPr>
          <a:xfrm>
            <a:off x="5343639" y="2080463"/>
            <a:ext cx="6920406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sz="15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</a:t>
            </a:r>
            <a:r>
              <a:rPr lang="en-US" altLang="ko-KR" sz="15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: </a:t>
            </a:r>
            <a:r>
              <a:rPr lang="ko-KR" altLang="en-US" sz="15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갓 나온 따뜻한 도넛을 살 수 있는 매장</a:t>
            </a:r>
          </a:p>
        </p:txBody>
      </p:sp>
    </p:spTree>
    <p:extLst>
      <p:ext uri="{BB962C8B-B14F-4D97-AF65-F5344CB8AC3E}">
        <p14:creationId xmlns:p14="http://schemas.microsoft.com/office/powerpoint/2010/main" val="28865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4" y="195089"/>
              <a:ext cx="3811833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Selenium 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ADACEF-F8BF-CA05-44C2-EF7407B5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94" y="1334461"/>
            <a:ext cx="7478971" cy="480005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0992FE8-24BE-A337-3E82-A4FC74676BDA}"/>
              </a:ext>
            </a:extLst>
          </p:cNvPr>
          <p:cNvGrpSpPr/>
          <p:nvPr/>
        </p:nvGrpSpPr>
        <p:grpSpPr>
          <a:xfrm>
            <a:off x="7810623" y="195089"/>
            <a:ext cx="3910712" cy="5413493"/>
            <a:chOff x="7450708" y="131410"/>
            <a:chExt cx="3202496" cy="443312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F8435A7-9D29-CB2A-8C0C-1F5F03F78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0708" y="131410"/>
              <a:ext cx="3202496" cy="443312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9F1771-A208-0C0D-678A-C8FB816120F1}"/>
                </a:ext>
              </a:extLst>
            </p:cNvPr>
            <p:cNvSpPr/>
            <p:nvPr/>
          </p:nvSpPr>
          <p:spPr>
            <a:xfrm>
              <a:off x="8355689" y="782320"/>
              <a:ext cx="199031" cy="1757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BF0E87D-A643-E7FD-7AFD-26B33EBF6254}"/>
                </a:ext>
              </a:extLst>
            </p:cNvPr>
            <p:cNvSpPr/>
            <p:nvPr/>
          </p:nvSpPr>
          <p:spPr>
            <a:xfrm>
              <a:off x="9365438" y="1143000"/>
              <a:ext cx="846495" cy="193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79BD1BE-C9A4-58EB-8A09-6FCBEE3B8868}"/>
                </a:ext>
              </a:extLst>
            </p:cNvPr>
            <p:cNvSpPr/>
            <p:nvPr/>
          </p:nvSpPr>
          <p:spPr>
            <a:xfrm>
              <a:off x="8728135" y="1476511"/>
              <a:ext cx="786706" cy="163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1E652BA-7830-24EA-DB28-9FDCAD235090}"/>
                </a:ext>
              </a:extLst>
            </p:cNvPr>
            <p:cNvSpPr/>
            <p:nvPr/>
          </p:nvSpPr>
          <p:spPr>
            <a:xfrm>
              <a:off x="8728135" y="1657643"/>
              <a:ext cx="1088330" cy="2378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1A8B929-29D1-E731-44FD-1E95955A21A2}"/>
                </a:ext>
              </a:extLst>
            </p:cNvPr>
            <p:cNvSpPr/>
            <p:nvPr/>
          </p:nvSpPr>
          <p:spPr>
            <a:xfrm>
              <a:off x="8728135" y="1893428"/>
              <a:ext cx="535880" cy="2006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B2080-4A0E-D24C-F27C-6CD7AC392C4A}"/>
                </a:ext>
              </a:extLst>
            </p:cNvPr>
            <p:cNvSpPr/>
            <p:nvPr/>
          </p:nvSpPr>
          <p:spPr>
            <a:xfrm>
              <a:off x="10226853" y="1143000"/>
              <a:ext cx="305892" cy="193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15EA0C2-B619-14E2-8802-A163DFA37980}"/>
                </a:ext>
              </a:extLst>
            </p:cNvPr>
            <p:cNvSpPr/>
            <p:nvPr/>
          </p:nvSpPr>
          <p:spPr>
            <a:xfrm>
              <a:off x="7675879" y="1476510"/>
              <a:ext cx="1052255" cy="7586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EAC5927-211E-FC9E-9440-74145856B59B}"/>
              </a:ext>
            </a:extLst>
          </p:cNvPr>
          <p:cNvSpPr txBox="1"/>
          <p:nvPr/>
        </p:nvSpPr>
        <p:spPr>
          <a:xfrm>
            <a:off x="624034" y="789894"/>
            <a:ext cx="634753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▶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태그로 원하는 정보를 찾아 저장</a:t>
            </a:r>
            <a:endParaRPr lang="ko-KR" altLang="en-US" sz="2200" dirty="0">
              <a:latin typeface="잘풀리는하루OTF Medium" panose="02020503020101020101" pitchFamily="18" charset="-127"/>
              <a:ea typeface="잘풀리는하루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35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4" y="195089"/>
              <a:ext cx="3811833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Selenium 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AC5927-211E-FC9E-9440-74145856B59B}"/>
              </a:ext>
            </a:extLst>
          </p:cNvPr>
          <p:cNvSpPr txBox="1"/>
          <p:nvPr/>
        </p:nvSpPr>
        <p:spPr>
          <a:xfrm>
            <a:off x="624034" y="789894"/>
            <a:ext cx="6347534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▶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태그로 원하는 정보를 찾아 저장</a:t>
            </a:r>
            <a:endParaRPr lang="ko-KR" altLang="en-US" sz="2200" dirty="0">
              <a:latin typeface="잘풀리는하루OTF Medium" panose="02020503020101020101" pitchFamily="18" charset="-127"/>
              <a:ea typeface="잘풀리는하루OTF Medium" panose="02020503020101020101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44651BD-A469-1464-D3A2-FE5175555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0"/>
          <a:stretch/>
        </p:blipFill>
        <p:spPr>
          <a:xfrm>
            <a:off x="617284" y="1836279"/>
            <a:ext cx="5543550" cy="2518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E3087A-8011-02DE-5411-41F49CD1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58" y="300705"/>
            <a:ext cx="4904644" cy="539510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8D61E1A-4937-DA1B-476A-27F47A0668FA}"/>
              </a:ext>
            </a:extLst>
          </p:cNvPr>
          <p:cNvSpPr/>
          <p:nvPr/>
        </p:nvSpPr>
        <p:spPr>
          <a:xfrm>
            <a:off x="5980897" y="2883831"/>
            <a:ext cx="518841" cy="2569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0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0C10C-E8A1-0A47-950D-6296B5DA12BA}"/>
              </a:ext>
            </a:extLst>
          </p:cNvPr>
          <p:cNvSpPr txBox="1"/>
          <p:nvPr/>
        </p:nvSpPr>
        <p:spPr>
          <a:xfrm>
            <a:off x="761665" y="1292727"/>
            <a:ext cx="634753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▶ 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크롤링한 </a:t>
            </a:r>
            <a:r>
              <a:rPr lang="en-US" altLang="ko-KR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CSV</a:t>
            </a:r>
            <a:r>
              <a: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잘풀리는하루OTF Medium" panose="02020503020101020101" pitchFamily="18" charset="-127"/>
                <a:ea typeface="잘풀리는하루OTF Medium" panose="02020503020101020101" pitchFamily="18" charset="-127"/>
              </a:rPr>
              <a:t>파일로 해본 간단한 데이터 필터링</a:t>
            </a:r>
            <a:endParaRPr lang="en-US" altLang="ko-KR" sz="2200" kern="0" dirty="0">
              <a:solidFill>
                <a:prstClr val="black">
                  <a:lumMod val="75000"/>
                  <a:lumOff val="25000"/>
                </a:prstClr>
              </a:solidFill>
              <a:latin typeface="잘풀리는하루OTF Medium" panose="02020503020101020101" pitchFamily="18" charset="-127"/>
              <a:ea typeface="잘풀리는하루OTF Medium" panose="020205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608BFC-BD55-2592-4B61-05457FF0DC81}"/>
              </a:ext>
            </a:extLst>
          </p:cNvPr>
          <p:cNvSpPr txBox="1"/>
          <p:nvPr/>
        </p:nvSpPr>
        <p:spPr>
          <a:xfrm>
            <a:off x="761665" y="1945463"/>
            <a:ext cx="6543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Q1 . </a:t>
            </a:r>
            <a:r>
              <a:rPr lang="en-US" altLang="ko-KR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가장 많은 시간과 매장 수</a:t>
            </a:r>
            <a:r>
              <a:rPr lang="en-US" altLang="ko-KR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명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761665" y="2383240"/>
            <a:ext cx="6543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Q2 . </a:t>
            </a:r>
            <a:r>
              <a:rPr lang="en-US" altLang="ko-KR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없는 시간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91FF7-70DF-E7FE-22F0-BDDD214670F7}"/>
              </a:ext>
            </a:extLst>
          </p:cNvPr>
          <p:cNvSpPr txBox="1"/>
          <p:nvPr/>
        </p:nvSpPr>
        <p:spPr>
          <a:xfrm>
            <a:off x="761665" y="2821017"/>
            <a:ext cx="65431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Q3 . </a:t>
            </a:r>
            <a:r>
              <a:rPr lang="en-US" altLang="ko-KR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매장의 </a:t>
            </a:r>
            <a:r>
              <a:rPr lang="ko-KR" altLang="en-US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총개수</a:t>
            </a:r>
            <a:r>
              <a:rPr lang="ko-KR" altLang="en-US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는</a:t>
            </a:r>
            <a:r>
              <a:rPr lang="en-US" altLang="ko-KR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50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14DD6-B89D-A1B7-57E7-11D1FF4E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0" y="683535"/>
            <a:ext cx="6040604" cy="553156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89198E8-95CE-6C5E-7A7C-C634BE837C1A}"/>
              </a:ext>
            </a:extLst>
          </p:cNvPr>
          <p:cNvSpPr txBox="1"/>
          <p:nvPr/>
        </p:nvSpPr>
        <p:spPr>
          <a:xfrm>
            <a:off x="4766420" y="1470685"/>
            <a:ext cx="70446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Q1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가장 많은 시간과 매장 수</a:t>
            </a:r>
            <a:r>
              <a:rPr lang="en-US" altLang="ko-KR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명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8E3B1-40BD-3090-C729-88A85085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5" y="1506153"/>
            <a:ext cx="11236870" cy="1263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405057-C9C4-1FFA-8B2A-1A20F905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5" y="3473621"/>
            <a:ext cx="5715000" cy="21621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A568D85-53AF-A149-75C2-298B5C25A26E}"/>
              </a:ext>
            </a:extLst>
          </p:cNvPr>
          <p:cNvSpPr txBox="1"/>
          <p:nvPr/>
        </p:nvSpPr>
        <p:spPr>
          <a:xfrm>
            <a:off x="554069" y="3013723"/>
            <a:ext cx="6328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#. </a:t>
            </a:r>
            <a:r>
              <a:rPr lang="ko-KR" altLang="en-US" dirty="0"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결과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72B80-9A2F-FB45-F26C-57FFA9F32DBD}"/>
              </a:ext>
            </a:extLst>
          </p:cNvPr>
          <p:cNvSpPr txBox="1"/>
          <p:nvPr/>
        </p:nvSpPr>
        <p:spPr>
          <a:xfrm>
            <a:off x="514510" y="851190"/>
            <a:ext cx="70446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Q1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가장 많은 시간과 매장 수</a:t>
            </a:r>
            <a:r>
              <a:rPr lang="en-US" altLang="ko-KR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,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 명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58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C6B3EDE-4B9E-44EB-9C93-0E1F4D8926EA}"/>
              </a:ext>
            </a:extLst>
          </p:cNvPr>
          <p:cNvGrpSpPr/>
          <p:nvPr/>
        </p:nvGrpSpPr>
        <p:grpSpPr>
          <a:xfrm>
            <a:off x="317500" y="-1"/>
            <a:ext cx="11557000" cy="6753225"/>
            <a:chOff x="317500" y="-1"/>
            <a:chExt cx="11557000" cy="675322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A47251E-E35E-440C-BC14-4B1AC9873799}"/>
                </a:ext>
              </a:extLst>
            </p:cNvPr>
            <p:cNvSpPr/>
            <p:nvPr/>
          </p:nvSpPr>
          <p:spPr>
            <a:xfrm>
              <a:off x="317500" y="-1"/>
              <a:ext cx="11557000" cy="6753225"/>
            </a:xfrm>
            <a:prstGeom prst="round2SameRect">
              <a:avLst>
                <a:gd name="adj1" fmla="val 0"/>
                <a:gd name="adj2" fmla="val 2391"/>
              </a:avLst>
            </a:prstGeom>
            <a:solidFill>
              <a:srgbClr val="1B14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5DF2E98A-5B45-424B-99FA-B5CE8FCC866E}"/>
                </a:ext>
              </a:extLst>
            </p:cNvPr>
            <p:cNvSpPr/>
            <p:nvPr/>
          </p:nvSpPr>
          <p:spPr>
            <a:xfrm>
              <a:off x="317500" y="0"/>
              <a:ext cx="11557000" cy="6281654"/>
            </a:xfrm>
            <a:prstGeom prst="round2SameRect">
              <a:avLst>
                <a:gd name="adj1" fmla="val 0"/>
                <a:gd name="adj2" fmla="val 32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2173737-17F3-416F-950A-D417F2033ADF}"/>
                </a:ext>
              </a:extLst>
            </p:cNvPr>
            <p:cNvSpPr/>
            <p:nvPr/>
          </p:nvSpPr>
          <p:spPr>
            <a:xfrm>
              <a:off x="809361" y="6351184"/>
              <a:ext cx="271698" cy="271698"/>
            </a:xfrm>
            <a:prstGeom prst="ellipse">
              <a:avLst/>
            </a:prstGeom>
            <a:solidFill>
              <a:srgbClr val="00B0F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3600" b="1" kern="0" dirty="0">
                <a:ln w="3175">
                  <a:noFill/>
                </a:ln>
                <a:solidFill>
                  <a:prstClr val="white">
                    <a:lumMod val="85000"/>
                  </a:prstClr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309A9D4-7268-4F19-818C-E0C8C3B4546E}"/>
                </a:ext>
              </a:extLst>
            </p:cNvPr>
            <p:cNvCxnSpPr>
              <a:cxnSpLocks/>
            </p:cNvCxnSpPr>
            <p:nvPr/>
          </p:nvCxnSpPr>
          <p:spPr>
            <a:xfrm>
              <a:off x="2199479" y="6480225"/>
              <a:ext cx="87480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00FF08">
                      <a:alpha val="0"/>
                    </a:srgbClr>
                  </a:gs>
                  <a:gs pos="100000">
                    <a:srgbClr val="00FF08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8">
              <a:extLst>
                <a:ext uri="{FF2B5EF4-FFF2-40B4-BE49-F238E27FC236}">
                  <a16:creationId xmlns:a16="http://schemas.microsoft.com/office/drawing/2014/main" id="{A4F16553-ACF6-40E8-AFEB-926FB7B9876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74030" y="6416770"/>
              <a:ext cx="132372" cy="140525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AD7AFF4-F332-460C-AFC9-620220302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813A17A8-EF27-4748-8C3A-C908E6BE6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414771DD-952E-4384-9526-EDE3768DA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D0F9FA84-677D-45BC-A909-1AE55C0EC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EA873C9-C949-49F8-9DE7-16F7A26EA67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074368" y="6422022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C7C5A70-4452-4024-B39F-3030A13A661B}"/>
                </a:ext>
              </a:extLst>
            </p:cNvPr>
            <p:cNvGrpSpPr/>
            <p:nvPr/>
          </p:nvGrpSpPr>
          <p:grpSpPr>
            <a:xfrm>
              <a:off x="1364935" y="6433611"/>
              <a:ext cx="637217" cy="96760"/>
              <a:chOff x="567622" y="6375432"/>
              <a:chExt cx="955185" cy="145042"/>
            </a:xfrm>
            <a:solidFill>
              <a:schemeClr val="bg1"/>
            </a:solidFill>
          </p:grpSpPr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ADD5BB2E-405B-4640-A25A-19C7180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16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C5C02FB-F3BC-4AD8-9F82-2BD92CB32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4519" y="6375432"/>
                <a:ext cx="128288" cy="145042"/>
              </a:xfrm>
              <a:custGeom>
                <a:avLst/>
                <a:gdLst>
                  <a:gd name="T0" fmla="*/ 777 w 804"/>
                  <a:gd name="T1" fmla="*/ 405 h 911"/>
                  <a:gd name="T2" fmla="*/ 85 w 804"/>
                  <a:gd name="T3" fmla="*/ 7 h 911"/>
                  <a:gd name="T4" fmla="*/ 72 w 804"/>
                  <a:gd name="T5" fmla="*/ 0 h 911"/>
                  <a:gd name="T6" fmla="*/ 42 w 804"/>
                  <a:gd name="T7" fmla="*/ 0 h 911"/>
                  <a:gd name="T8" fmla="*/ 29 w 804"/>
                  <a:gd name="T9" fmla="*/ 7 h 911"/>
                  <a:gd name="T10" fmla="*/ 16 w 804"/>
                  <a:gd name="T11" fmla="*/ 16 h 911"/>
                  <a:gd name="T12" fmla="*/ 1 w 804"/>
                  <a:gd name="T13" fmla="*/ 40 h 911"/>
                  <a:gd name="T14" fmla="*/ 0 w 804"/>
                  <a:gd name="T15" fmla="*/ 56 h 911"/>
                  <a:gd name="T16" fmla="*/ 0 w 804"/>
                  <a:gd name="T17" fmla="*/ 855 h 911"/>
                  <a:gd name="T18" fmla="*/ 1 w 804"/>
                  <a:gd name="T19" fmla="*/ 869 h 911"/>
                  <a:gd name="T20" fmla="*/ 16 w 804"/>
                  <a:gd name="T21" fmla="*/ 895 h 911"/>
                  <a:gd name="T22" fmla="*/ 29 w 804"/>
                  <a:gd name="T23" fmla="*/ 904 h 911"/>
                  <a:gd name="T24" fmla="*/ 42 w 804"/>
                  <a:gd name="T25" fmla="*/ 910 h 911"/>
                  <a:gd name="T26" fmla="*/ 56 w 804"/>
                  <a:gd name="T27" fmla="*/ 911 h 911"/>
                  <a:gd name="T28" fmla="*/ 72 w 804"/>
                  <a:gd name="T29" fmla="*/ 910 h 911"/>
                  <a:gd name="T30" fmla="*/ 85 w 804"/>
                  <a:gd name="T31" fmla="*/ 904 h 911"/>
                  <a:gd name="T32" fmla="*/ 777 w 804"/>
                  <a:gd name="T33" fmla="*/ 504 h 911"/>
                  <a:gd name="T34" fmla="*/ 789 w 804"/>
                  <a:gd name="T35" fmla="*/ 496 h 911"/>
                  <a:gd name="T36" fmla="*/ 803 w 804"/>
                  <a:gd name="T37" fmla="*/ 470 h 911"/>
                  <a:gd name="T38" fmla="*/ 804 w 804"/>
                  <a:gd name="T39" fmla="*/ 456 h 911"/>
                  <a:gd name="T40" fmla="*/ 803 w 804"/>
                  <a:gd name="T41" fmla="*/ 440 h 911"/>
                  <a:gd name="T42" fmla="*/ 789 w 804"/>
                  <a:gd name="T43" fmla="*/ 414 h 911"/>
                  <a:gd name="T44" fmla="*/ 777 w 804"/>
                  <a:gd name="T45" fmla="*/ 405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4" h="911">
                    <a:moveTo>
                      <a:pt x="777" y="405"/>
                    </a:moveTo>
                    <a:lnTo>
                      <a:pt x="85" y="7"/>
                    </a:lnTo>
                    <a:lnTo>
                      <a:pt x="72" y="0"/>
                    </a:lnTo>
                    <a:lnTo>
                      <a:pt x="42" y="0"/>
                    </a:lnTo>
                    <a:lnTo>
                      <a:pt x="29" y="7"/>
                    </a:lnTo>
                    <a:lnTo>
                      <a:pt x="16" y="16"/>
                    </a:lnTo>
                    <a:lnTo>
                      <a:pt x="1" y="40"/>
                    </a:lnTo>
                    <a:lnTo>
                      <a:pt x="0" y="56"/>
                    </a:lnTo>
                    <a:lnTo>
                      <a:pt x="0" y="855"/>
                    </a:lnTo>
                    <a:lnTo>
                      <a:pt x="1" y="869"/>
                    </a:lnTo>
                    <a:lnTo>
                      <a:pt x="16" y="895"/>
                    </a:lnTo>
                    <a:lnTo>
                      <a:pt x="29" y="904"/>
                    </a:lnTo>
                    <a:lnTo>
                      <a:pt x="42" y="910"/>
                    </a:lnTo>
                    <a:lnTo>
                      <a:pt x="56" y="911"/>
                    </a:lnTo>
                    <a:lnTo>
                      <a:pt x="72" y="910"/>
                    </a:lnTo>
                    <a:lnTo>
                      <a:pt x="85" y="904"/>
                    </a:lnTo>
                    <a:lnTo>
                      <a:pt x="777" y="504"/>
                    </a:lnTo>
                    <a:lnTo>
                      <a:pt x="789" y="496"/>
                    </a:lnTo>
                    <a:lnTo>
                      <a:pt x="803" y="470"/>
                    </a:lnTo>
                    <a:lnTo>
                      <a:pt x="804" y="456"/>
                    </a:lnTo>
                    <a:lnTo>
                      <a:pt x="803" y="440"/>
                    </a:lnTo>
                    <a:lnTo>
                      <a:pt x="789" y="414"/>
                    </a:lnTo>
                    <a:lnTo>
                      <a:pt x="777" y="405"/>
                    </a:lnTo>
                    <a:close/>
                  </a:path>
                </a:pathLst>
              </a:cu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모서리가 둥근 직사각형 29">
                <a:extLst>
                  <a:ext uri="{FF2B5EF4-FFF2-40B4-BE49-F238E27FC236}">
                    <a16:creationId xmlns:a16="http://schemas.microsoft.com/office/drawing/2014/main" id="{7B9FE56C-AFD5-476D-AD6D-D6B23F8EDCB9}"/>
                  </a:ext>
                </a:extLst>
              </p:cNvPr>
              <p:cNvSpPr/>
              <p:nvPr/>
            </p:nvSpPr>
            <p:spPr>
              <a:xfrm>
                <a:off x="1316685" y="6375432"/>
                <a:ext cx="36000" cy="145042"/>
              </a:xfrm>
              <a:prstGeom prst="roundRect">
                <a:avLst>
                  <a:gd name="adj" fmla="val 50000"/>
                </a:avLst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C52261A-1C91-435A-B8B5-38228DCDFE89}"/>
                  </a:ext>
                </a:extLst>
              </p:cNvPr>
              <p:cNvGrpSpPr/>
              <p:nvPr/>
            </p:nvGrpSpPr>
            <p:grpSpPr>
              <a:xfrm flipH="1">
                <a:off x="567622" y="6375432"/>
                <a:ext cx="208503" cy="145042"/>
                <a:chOff x="696211" y="6375432"/>
                <a:chExt cx="208503" cy="145042"/>
              </a:xfrm>
              <a:grpFill/>
            </p:grpSpPr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A4A8F1D5-D0A4-4298-A2DE-4F0C352D9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426" y="6375432"/>
                  <a:ext cx="128288" cy="145042"/>
                </a:xfrm>
                <a:custGeom>
                  <a:avLst/>
                  <a:gdLst>
                    <a:gd name="T0" fmla="*/ 777 w 804"/>
                    <a:gd name="T1" fmla="*/ 405 h 911"/>
                    <a:gd name="T2" fmla="*/ 85 w 804"/>
                    <a:gd name="T3" fmla="*/ 7 h 911"/>
                    <a:gd name="T4" fmla="*/ 72 w 804"/>
                    <a:gd name="T5" fmla="*/ 0 h 911"/>
                    <a:gd name="T6" fmla="*/ 42 w 804"/>
                    <a:gd name="T7" fmla="*/ 0 h 911"/>
                    <a:gd name="T8" fmla="*/ 29 w 804"/>
                    <a:gd name="T9" fmla="*/ 7 h 911"/>
                    <a:gd name="T10" fmla="*/ 16 w 804"/>
                    <a:gd name="T11" fmla="*/ 16 h 911"/>
                    <a:gd name="T12" fmla="*/ 1 w 804"/>
                    <a:gd name="T13" fmla="*/ 40 h 911"/>
                    <a:gd name="T14" fmla="*/ 0 w 804"/>
                    <a:gd name="T15" fmla="*/ 56 h 911"/>
                    <a:gd name="T16" fmla="*/ 0 w 804"/>
                    <a:gd name="T17" fmla="*/ 855 h 911"/>
                    <a:gd name="T18" fmla="*/ 1 w 804"/>
                    <a:gd name="T19" fmla="*/ 869 h 911"/>
                    <a:gd name="T20" fmla="*/ 16 w 804"/>
                    <a:gd name="T21" fmla="*/ 895 h 911"/>
                    <a:gd name="T22" fmla="*/ 29 w 804"/>
                    <a:gd name="T23" fmla="*/ 904 h 911"/>
                    <a:gd name="T24" fmla="*/ 42 w 804"/>
                    <a:gd name="T25" fmla="*/ 910 h 911"/>
                    <a:gd name="T26" fmla="*/ 56 w 804"/>
                    <a:gd name="T27" fmla="*/ 911 h 911"/>
                    <a:gd name="T28" fmla="*/ 72 w 804"/>
                    <a:gd name="T29" fmla="*/ 910 h 911"/>
                    <a:gd name="T30" fmla="*/ 85 w 804"/>
                    <a:gd name="T31" fmla="*/ 904 h 911"/>
                    <a:gd name="T32" fmla="*/ 777 w 804"/>
                    <a:gd name="T33" fmla="*/ 504 h 911"/>
                    <a:gd name="T34" fmla="*/ 789 w 804"/>
                    <a:gd name="T35" fmla="*/ 496 h 911"/>
                    <a:gd name="T36" fmla="*/ 803 w 804"/>
                    <a:gd name="T37" fmla="*/ 470 h 911"/>
                    <a:gd name="T38" fmla="*/ 804 w 804"/>
                    <a:gd name="T39" fmla="*/ 456 h 911"/>
                    <a:gd name="T40" fmla="*/ 803 w 804"/>
                    <a:gd name="T41" fmla="*/ 440 h 911"/>
                    <a:gd name="T42" fmla="*/ 789 w 804"/>
                    <a:gd name="T43" fmla="*/ 414 h 911"/>
                    <a:gd name="T44" fmla="*/ 777 w 804"/>
                    <a:gd name="T45" fmla="*/ 405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4" h="911">
                      <a:moveTo>
                        <a:pt x="777" y="405"/>
                      </a:moveTo>
                      <a:lnTo>
                        <a:pt x="85" y="7"/>
                      </a:lnTo>
                      <a:lnTo>
                        <a:pt x="72" y="0"/>
                      </a:lnTo>
                      <a:lnTo>
                        <a:pt x="42" y="0"/>
                      </a:lnTo>
                      <a:lnTo>
                        <a:pt x="29" y="7"/>
                      </a:lnTo>
                      <a:lnTo>
                        <a:pt x="16" y="16"/>
                      </a:lnTo>
                      <a:lnTo>
                        <a:pt x="1" y="40"/>
                      </a:lnTo>
                      <a:lnTo>
                        <a:pt x="0" y="56"/>
                      </a:lnTo>
                      <a:lnTo>
                        <a:pt x="0" y="855"/>
                      </a:lnTo>
                      <a:lnTo>
                        <a:pt x="1" y="869"/>
                      </a:lnTo>
                      <a:lnTo>
                        <a:pt x="16" y="895"/>
                      </a:lnTo>
                      <a:lnTo>
                        <a:pt x="29" y="904"/>
                      </a:lnTo>
                      <a:lnTo>
                        <a:pt x="42" y="910"/>
                      </a:lnTo>
                      <a:lnTo>
                        <a:pt x="56" y="911"/>
                      </a:lnTo>
                      <a:lnTo>
                        <a:pt x="72" y="910"/>
                      </a:lnTo>
                      <a:lnTo>
                        <a:pt x="85" y="904"/>
                      </a:lnTo>
                      <a:lnTo>
                        <a:pt x="777" y="504"/>
                      </a:lnTo>
                      <a:lnTo>
                        <a:pt x="789" y="496"/>
                      </a:lnTo>
                      <a:lnTo>
                        <a:pt x="803" y="470"/>
                      </a:lnTo>
                      <a:lnTo>
                        <a:pt x="804" y="456"/>
                      </a:lnTo>
                      <a:lnTo>
                        <a:pt x="803" y="440"/>
                      </a:lnTo>
                      <a:lnTo>
                        <a:pt x="789" y="414"/>
                      </a:lnTo>
                      <a:lnTo>
                        <a:pt x="777" y="405"/>
                      </a:lnTo>
                      <a:close/>
                    </a:path>
                  </a:pathLst>
                </a:custGeom>
                <a:grpFill/>
                <a:ln w="12700"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모서리가 둥근 직사각형 31">
                  <a:extLst>
                    <a:ext uri="{FF2B5EF4-FFF2-40B4-BE49-F238E27FC236}">
                      <a16:creationId xmlns:a16="http://schemas.microsoft.com/office/drawing/2014/main" id="{F270B822-16CB-45E2-9129-F3A99ED81224}"/>
                    </a:ext>
                  </a:extLst>
                </p:cNvPr>
                <p:cNvSpPr/>
                <p:nvPr/>
              </p:nvSpPr>
              <p:spPr>
                <a:xfrm>
                  <a:off x="696211" y="6375432"/>
                  <a:ext cx="36000" cy="145042"/>
                </a:xfrm>
                <a:prstGeom prst="roundRect">
                  <a:avLst>
                    <a:gd name="adj" fmla="val 50000"/>
                  </a:avLst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947DE09-BB96-4ED9-9AC8-FC35B136947A}"/>
                </a:ext>
              </a:extLst>
            </p:cNvPr>
            <p:cNvGrpSpPr/>
            <p:nvPr/>
          </p:nvGrpSpPr>
          <p:grpSpPr>
            <a:xfrm>
              <a:off x="8225484" y="6351184"/>
              <a:ext cx="270571" cy="270571"/>
              <a:chOff x="8225484" y="6151159"/>
              <a:chExt cx="270571" cy="270571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C393BFB-F7DE-4F2A-9D7C-5DCB9B260511}"/>
                  </a:ext>
                </a:extLst>
              </p:cNvPr>
              <p:cNvSpPr/>
              <p:nvPr/>
            </p:nvSpPr>
            <p:spPr>
              <a:xfrm>
                <a:off x="8225484" y="6151159"/>
                <a:ext cx="270571" cy="270571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4E7488F-1861-4E9D-B6E1-A2469827AD26}"/>
                  </a:ext>
                </a:extLst>
              </p:cNvPr>
              <p:cNvSpPr/>
              <p:nvPr/>
            </p:nvSpPr>
            <p:spPr>
              <a:xfrm>
                <a:off x="8288769" y="6208200"/>
                <a:ext cx="144000" cy="144000"/>
              </a:xfrm>
              <a:prstGeom prst="ellipse">
                <a:avLst/>
              </a:prstGeom>
              <a:solidFill>
                <a:srgbClr val="00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09A8E00E-2825-4FF3-B82A-C768516AD7C9}"/>
                  </a:ext>
                </a:extLst>
              </p:cNvPr>
              <p:cNvSpPr/>
              <p:nvPr/>
            </p:nvSpPr>
            <p:spPr>
              <a:xfrm>
                <a:off x="8333326" y="6252757"/>
                <a:ext cx="54886" cy="548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FF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0CBA9D7-D835-4F6B-969A-8981878D835E}"/>
                </a:ext>
              </a:extLst>
            </p:cNvPr>
            <p:cNvSpPr/>
            <p:nvPr/>
          </p:nvSpPr>
          <p:spPr>
            <a:xfrm>
              <a:off x="624035" y="195089"/>
              <a:ext cx="3473450" cy="4292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01600" dir="9600000" sx="93000" sy="93000" algn="t" rotWithShape="0">
                <a:srgbClr val="1B1435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 lvl="1" latinLnBrk="0">
                <a:defRPr/>
              </a:pPr>
              <a:r>
                <a:rPr lang="en-US" altLang="ko-KR" sz="2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Pandas</a:t>
              </a:r>
              <a:endParaRPr lang="ko-KR" altLang="en-US" sz="2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062F486-D107-4556-BE63-E1BE8F329DA3}"/>
                </a:ext>
              </a:extLst>
            </p:cNvPr>
            <p:cNvGrpSpPr/>
            <p:nvPr/>
          </p:nvGrpSpPr>
          <p:grpSpPr>
            <a:xfrm>
              <a:off x="701522" y="254275"/>
              <a:ext cx="311019" cy="311019"/>
              <a:chOff x="421389" y="488207"/>
              <a:chExt cx="342964" cy="342964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4E3CD9-83FC-48D1-B568-7FA079785F16}"/>
                  </a:ext>
                </a:extLst>
              </p:cNvPr>
              <p:cNvSpPr/>
              <p:nvPr/>
            </p:nvSpPr>
            <p:spPr>
              <a:xfrm>
                <a:off x="421389" y="488207"/>
                <a:ext cx="342964" cy="34296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>
                <a:outerShdw blurRad="50800" dist="381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051139E3-37DE-4EF6-AE15-13CBD9F92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709" y="555145"/>
                <a:ext cx="209087" cy="209087"/>
              </a:xfrm>
              <a:prstGeom prst="rect">
                <a:avLst/>
              </a:prstGeom>
            </p:spPr>
          </p:pic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DE1BBD-7031-4805-A9F6-3F808C4A88F0}"/>
              </a:ext>
            </a:extLst>
          </p:cNvPr>
          <p:cNvSpPr/>
          <p:nvPr/>
        </p:nvSpPr>
        <p:spPr>
          <a:xfrm rot="2700000">
            <a:off x="4522206" y="3534584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BBFE79-224C-452F-A1F0-A8C000F8B760}"/>
              </a:ext>
            </a:extLst>
          </p:cNvPr>
          <p:cNvSpPr/>
          <p:nvPr/>
        </p:nvSpPr>
        <p:spPr>
          <a:xfrm rot="2700000">
            <a:off x="6949968" y="3648691"/>
            <a:ext cx="12884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14DD6-B89D-A1B7-57E7-11D1FF4E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90" y="683535"/>
            <a:ext cx="6040604" cy="553156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29B06E6-6406-C058-CD9B-12CB9ED08B52}"/>
              </a:ext>
            </a:extLst>
          </p:cNvPr>
          <p:cNvSpPr txBox="1"/>
          <p:nvPr/>
        </p:nvSpPr>
        <p:spPr>
          <a:xfrm>
            <a:off x="5224493" y="1470685"/>
            <a:ext cx="65431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Q2 . </a:t>
            </a:r>
            <a:r>
              <a:rPr lang="en-US" altLang="ko-KR" sz="2200" dirty="0" err="1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HotNow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 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매장이 </a:t>
            </a:r>
            <a:r>
              <a:rPr lang="ko-KR" altLang="en-US" sz="2200" dirty="0">
                <a:solidFill>
                  <a:srgbClr val="C0000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없는 시간</a:t>
            </a:r>
            <a:r>
              <a:rPr lang="ko-KR" altLang="en-US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은</a:t>
            </a:r>
            <a:r>
              <a:rPr lang="en-US" altLang="ko-KR" sz="2200" dirty="0">
                <a:solidFill>
                  <a:srgbClr val="00B050"/>
                </a:solidFill>
                <a:latin typeface="잘풀리는하루 Medium" panose="02020603020101020101" pitchFamily="18" charset="-127"/>
                <a:ea typeface="잘풀리는하루 Medium" panose="02020603020101020101" pitchFamily="18" charset="-127"/>
              </a:rPr>
              <a:t>?</a:t>
            </a:r>
            <a:endParaRPr lang="ko-KR" altLang="en-US" sz="2200" dirty="0">
              <a:solidFill>
                <a:srgbClr val="00B050"/>
              </a:solidFill>
              <a:latin typeface="잘풀리는하루 Medium" panose="02020603020101020101" pitchFamily="18" charset="-127"/>
              <a:ea typeface="잘풀리는하루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278314"/>
      </p:ext>
    </p:extLst>
  </p:cSld>
  <p:clrMapOvr>
    <a:masterClrMapping/>
  </p:clrMapOvr>
</p:sld>
</file>

<file path=ppt/theme/theme1.xml><?xml version="1.0" encoding="utf-8"?>
<a:theme xmlns:a="http://schemas.openxmlformats.org/drawingml/2006/main" name="5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226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나눔스퀘어라운드 ExtraBold</vt:lpstr>
      <vt:lpstr>맑은 고딕</vt:lpstr>
      <vt:lpstr>잘풀리는하루 Medium</vt:lpstr>
      <vt:lpstr>잘풀리는하루OTF Medium</vt:lpstr>
      <vt:lpstr>Arial</vt:lpstr>
      <vt:lpstr>54_Office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소연</cp:lastModifiedBy>
  <cp:revision>49</cp:revision>
  <dcterms:created xsi:type="dcterms:W3CDTF">2022-02-28T15:48:38Z</dcterms:created>
  <dcterms:modified xsi:type="dcterms:W3CDTF">2022-05-10T14:18:22Z</dcterms:modified>
</cp:coreProperties>
</file>