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9" r:id="rId7"/>
    <p:sldId id="260" r:id="rId8"/>
    <p:sldId id="265" r:id="rId9"/>
    <p:sldId id="266" r:id="rId10"/>
    <p:sldId id="270" r:id="rId11"/>
    <p:sldId id="268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9AC3"/>
    <a:srgbClr val="504F57"/>
    <a:srgbClr val="535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00E76-9E5C-4543-9541-A7E245FF38D0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E9924-7F73-42BB-A397-F0B837A74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060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E9924-7F73-42BB-A397-F0B837A74D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451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E9924-7F73-42BB-A397-F0B837A74D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948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E9924-7F73-42BB-A397-F0B837A74D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798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E9924-7F73-42BB-A397-F0B837A74D3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611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E9924-7F73-42BB-A397-F0B837A74D3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863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E9924-7F73-42BB-A397-F0B837A74D3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7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E9924-7F73-42BB-A397-F0B837A74D3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13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E9924-7F73-42BB-A397-F0B837A74D3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2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048000" y="2857500"/>
            <a:ext cx="10353800" cy="4876800"/>
            <a:chOff x="4046857" y="2829594"/>
            <a:chExt cx="10192000" cy="42641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46857" y="2829594"/>
              <a:ext cx="10192000" cy="4264106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6E9690-3FC5-414E-AE77-562446CE7745}"/>
              </a:ext>
            </a:extLst>
          </p:cNvPr>
          <p:cNvSpPr/>
          <p:nvPr/>
        </p:nvSpPr>
        <p:spPr>
          <a:xfrm>
            <a:off x="5252433" y="3771900"/>
            <a:ext cx="8007577" cy="221599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7200" b="1" dirty="0" err="1">
                <a:ln w="0"/>
                <a:solidFill>
                  <a:srgbClr val="639AC3"/>
                </a:solidFill>
              </a:rPr>
              <a:t>논설실</a:t>
            </a:r>
            <a:r>
              <a:rPr lang="ko-KR" altLang="en-US" sz="7200" b="1" dirty="0">
                <a:ln w="0"/>
                <a:solidFill>
                  <a:srgbClr val="639AC3"/>
                </a:solidFill>
              </a:rPr>
              <a:t> </a:t>
            </a:r>
            <a:r>
              <a:rPr lang="en-US" altLang="ko-KR" sz="7200" b="1" dirty="0">
                <a:ln w="0"/>
                <a:solidFill>
                  <a:srgbClr val="639AC3"/>
                </a:solidFill>
              </a:rPr>
              <a:t>Term Project</a:t>
            </a:r>
          </a:p>
          <a:p>
            <a:pPr algn="ctr"/>
            <a:endParaRPr lang="en-US" altLang="ko-KR" sz="6600" b="1" dirty="0">
              <a:ln w="0"/>
              <a:solidFill>
                <a:srgbClr val="639AC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13001F-A413-4B33-8F5B-BABDBE8D6907}"/>
              </a:ext>
            </a:extLst>
          </p:cNvPr>
          <p:cNvSpPr txBox="1"/>
          <p:nvPr/>
        </p:nvSpPr>
        <p:spPr>
          <a:xfrm>
            <a:off x="5560521" y="5664725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3600" b="1" cap="none" spc="0" dirty="0">
                <a:ln w="0"/>
                <a:solidFill>
                  <a:srgbClr val="639AC3"/>
                </a:solidFill>
              </a:rPr>
              <a:t>14</a:t>
            </a:r>
            <a:r>
              <a:rPr lang="ko-KR" altLang="en-US" sz="3600" b="1" cap="none" spc="0" dirty="0">
                <a:ln w="0"/>
                <a:solidFill>
                  <a:srgbClr val="639AC3"/>
                </a:solidFill>
              </a:rPr>
              <a:t>조</a:t>
            </a:r>
            <a:endParaRPr lang="en-US" altLang="ko-KR" sz="3600" b="1" dirty="0">
              <a:ln w="0"/>
              <a:solidFill>
                <a:srgbClr val="639AC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1001">
            <a:extLst>
              <a:ext uri="{FF2B5EF4-FFF2-40B4-BE49-F238E27FC236}">
                <a16:creationId xmlns:a16="http://schemas.microsoft.com/office/drawing/2014/main" id="{584C1750-BCEB-4B42-926B-3051F83C2D92}"/>
              </a:ext>
            </a:extLst>
          </p:cNvPr>
          <p:cNvGrpSpPr/>
          <p:nvPr/>
        </p:nvGrpSpPr>
        <p:grpSpPr>
          <a:xfrm>
            <a:off x="904202" y="1144675"/>
            <a:ext cx="17886674" cy="798425"/>
            <a:chOff x="904202" y="1136869"/>
            <a:chExt cx="17886674" cy="798425"/>
          </a:xfrm>
        </p:grpSpPr>
        <p:pic>
          <p:nvPicPr>
            <p:cNvPr id="58" name="Object 2">
              <a:extLst>
                <a:ext uri="{FF2B5EF4-FFF2-40B4-BE49-F238E27FC236}">
                  <a16:creationId xmlns:a16="http://schemas.microsoft.com/office/drawing/2014/main" id="{B8095045-161B-49C4-B919-1E62EBF0F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59" name="그룹 1002">
            <a:extLst>
              <a:ext uri="{FF2B5EF4-FFF2-40B4-BE49-F238E27FC236}">
                <a16:creationId xmlns:a16="http://schemas.microsoft.com/office/drawing/2014/main" id="{84BE3447-DE6C-4D8D-8DA8-96D390887C31}"/>
              </a:ext>
            </a:extLst>
          </p:cNvPr>
          <p:cNvGrpSpPr/>
          <p:nvPr/>
        </p:nvGrpSpPr>
        <p:grpSpPr>
          <a:xfrm>
            <a:off x="904202" y="1144675"/>
            <a:ext cx="2443697" cy="798425"/>
            <a:chOff x="904202" y="1136869"/>
            <a:chExt cx="2443697" cy="798425"/>
          </a:xfrm>
        </p:grpSpPr>
        <p:pic>
          <p:nvPicPr>
            <p:cNvPr id="61" name="Object 5">
              <a:extLst>
                <a:ext uri="{FF2B5EF4-FFF2-40B4-BE49-F238E27FC236}">
                  <a16:creationId xmlns:a16="http://schemas.microsoft.com/office/drawing/2014/main" id="{BB1F61AD-A124-42B5-896A-E51A3F17A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4202" y="1136869"/>
              <a:ext cx="2443697" cy="798425"/>
            </a:xfrm>
            <a:prstGeom prst="rect">
              <a:avLst/>
            </a:prstGeom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9875781B-0A24-4C42-B678-607A4306A05D}"/>
              </a:ext>
            </a:extLst>
          </p:cNvPr>
          <p:cNvSpPr txBox="1"/>
          <p:nvPr/>
        </p:nvSpPr>
        <p:spPr>
          <a:xfrm>
            <a:off x="1600200" y="1328819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구현</a:t>
            </a:r>
          </a:p>
        </p:txBody>
      </p:sp>
      <p:grpSp>
        <p:nvGrpSpPr>
          <p:cNvPr id="71" name="그룹 1004">
            <a:extLst>
              <a:ext uri="{FF2B5EF4-FFF2-40B4-BE49-F238E27FC236}">
                <a16:creationId xmlns:a16="http://schemas.microsoft.com/office/drawing/2014/main" id="{CE73AFB0-8DD6-4405-BB66-CF6BCFA12164}"/>
              </a:ext>
            </a:extLst>
          </p:cNvPr>
          <p:cNvGrpSpPr/>
          <p:nvPr/>
        </p:nvGrpSpPr>
        <p:grpSpPr>
          <a:xfrm>
            <a:off x="1676400" y="2476500"/>
            <a:ext cx="146788" cy="146788"/>
            <a:chOff x="1679472" y="2517318"/>
            <a:chExt cx="146788" cy="146788"/>
          </a:xfrm>
        </p:grpSpPr>
        <p:pic>
          <p:nvPicPr>
            <p:cNvPr id="72" name="Object 13">
              <a:extLst>
                <a:ext uri="{FF2B5EF4-FFF2-40B4-BE49-F238E27FC236}">
                  <a16:creationId xmlns:a16="http://schemas.microsoft.com/office/drawing/2014/main" id="{805EAA24-E37C-4A15-842C-0587A6B97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626906D-F8D9-4495-B08F-20AAE46A1657}"/>
              </a:ext>
            </a:extLst>
          </p:cNvPr>
          <p:cNvSpPr txBox="1"/>
          <p:nvPr/>
        </p:nvSpPr>
        <p:spPr>
          <a:xfrm>
            <a:off x="2683654" y="2705100"/>
            <a:ext cx="11108546" cy="668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      ex)  A + 9 =13</a:t>
            </a:r>
          </a:p>
          <a:p>
            <a:pPr lvl="1">
              <a:lnSpc>
                <a:spcPct val="150000"/>
              </a:lnSpc>
            </a:pPr>
            <a:r>
              <a:rPr lang="en-US" altLang="ko-KR" sz="2400" b="1" dirty="0"/>
              <a:t>	   1 0 1 0                                                                  	 	0 1 0 1 0    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	   1 0 0 1                                                                                	0 1 0 0 1 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  	 </a:t>
            </a:r>
            <a:r>
              <a:rPr lang="en-US" altLang="ko-KR" sz="2400" b="1" dirty="0">
                <a:solidFill>
                  <a:srgbClr val="FF0000"/>
                </a:solidFill>
              </a:rPr>
              <a:t>1 </a:t>
            </a:r>
            <a:r>
              <a:rPr lang="en-US" altLang="ko-KR" sz="2400" b="1" dirty="0"/>
              <a:t>0 0 1 1    </a:t>
            </a:r>
            <a:r>
              <a:rPr lang="en-US" altLang="ko-KR" sz="2400" b="1" dirty="0">
                <a:sym typeface="Wingdings" panose="05000000000000000000" pitchFamily="2" charset="2"/>
              </a:rPr>
              <a:t>  13                                                           </a:t>
            </a:r>
            <a:r>
              <a:rPr lang="en-US" altLang="ko-KR" sz="2400" b="1" dirty="0"/>
              <a:t>   	             1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/>
              <a:t>0 0 1 1    </a:t>
            </a:r>
            <a:r>
              <a:rPr lang="en-US" altLang="ko-KR" sz="2400" b="1" dirty="0">
                <a:sym typeface="Wingdings" panose="05000000000000000000" pitchFamily="2" charset="2"/>
              </a:rPr>
              <a:t>  13 </a:t>
            </a:r>
          </a:p>
          <a:p>
            <a:r>
              <a:rPr lang="en-US" altLang="ko-KR" sz="2400" b="1" dirty="0">
                <a:sym typeface="Wingdings" panose="05000000000000000000" pitchFamily="2" charset="2"/>
              </a:rPr>
              <a:t>		(16</a:t>
            </a:r>
            <a:r>
              <a:rPr lang="ko-KR" altLang="en-US" sz="2400" b="1" dirty="0">
                <a:sym typeface="Wingdings" panose="05000000000000000000" pitchFamily="2" charset="2"/>
              </a:rPr>
              <a:t>진수로 표현</a:t>
            </a:r>
            <a:r>
              <a:rPr lang="en-US" altLang="ko-KR" sz="2400" b="1" dirty="0">
                <a:sym typeface="Wingdings" panose="05000000000000000000" pitchFamily="2" charset="2"/>
              </a:rPr>
              <a:t>)</a:t>
            </a:r>
            <a:r>
              <a:rPr lang="en-US" altLang="ko-KR" sz="2400" b="1" dirty="0"/>
              <a:t>  </a:t>
            </a:r>
          </a:p>
          <a:p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  </a:t>
            </a:r>
            <a:r>
              <a:rPr lang="en-US" altLang="ko-KR" sz="2400" b="1" dirty="0">
                <a:solidFill>
                  <a:srgbClr val="FF0000"/>
                </a:solidFill>
              </a:rPr>
              <a:t>MSB</a:t>
            </a:r>
            <a:r>
              <a:rPr lang="ko-KR" altLang="en-US" sz="2400" b="1" dirty="0">
                <a:solidFill>
                  <a:srgbClr val="FF0000"/>
                </a:solidFill>
              </a:rPr>
              <a:t> 에서 </a:t>
            </a:r>
            <a:r>
              <a:rPr lang="en-US" altLang="ko-KR" sz="2400" b="1" dirty="0">
                <a:solidFill>
                  <a:srgbClr val="FF0000"/>
                </a:solidFill>
              </a:rPr>
              <a:t>carry </a:t>
            </a:r>
            <a:r>
              <a:rPr lang="ko-KR" altLang="en-US" sz="2400" b="1" dirty="0">
                <a:solidFill>
                  <a:srgbClr val="FF0000"/>
                </a:solidFill>
              </a:rPr>
              <a:t>발생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	</a:t>
            </a:r>
          </a:p>
          <a:p>
            <a:r>
              <a:rPr lang="en-US" altLang="ko-KR" sz="2400" b="1" dirty="0"/>
              <a:t>  	</a:t>
            </a:r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endParaRPr lang="ko-KR" altLang="en-US" sz="24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1D0C0D1-4A81-4080-9A97-9540E47279DE}"/>
              </a:ext>
            </a:extLst>
          </p:cNvPr>
          <p:cNvCxnSpPr>
            <a:cxnSpLocks/>
          </p:cNvCxnSpPr>
          <p:nvPr/>
        </p:nvCxnSpPr>
        <p:spPr>
          <a:xfrm>
            <a:off x="3548358" y="4831602"/>
            <a:ext cx="1828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392507E-84EA-42CB-8A81-0FDCB7437819}"/>
              </a:ext>
            </a:extLst>
          </p:cNvPr>
          <p:cNvCxnSpPr>
            <a:cxnSpLocks/>
          </p:cNvCxnSpPr>
          <p:nvPr/>
        </p:nvCxnSpPr>
        <p:spPr>
          <a:xfrm>
            <a:off x="3293254" y="4755402"/>
            <a:ext cx="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1FF107D-8F43-434D-8F2D-816BB0826720}"/>
              </a:ext>
            </a:extLst>
          </p:cNvPr>
          <p:cNvCxnSpPr>
            <a:cxnSpLocks/>
          </p:cNvCxnSpPr>
          <p:nvPr/>
        </p:nvCxnSpPr>
        <p:spPr>
          <a:xfrm>
            <a:off x="3217054" y="4831602"/>
            <a:ext cx="152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447B379-177A-44F2-8112-1673237B4AC5}"/>
              </a:ext>
            </a:extLst>
          </p:cNvPr>
          <p:cNvCxnSpPr>
            <a:cxnSpLocks/>
          </p:cNvCxnSpPr>
          <p:nvPr/>
        </p:nvCxnSpPr>
        <p:spPr>
          <a:xfrm flipV="1">
            <a:off x="10684654" y="4877985"/>
            <a:ext cx="1600200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05D9EEA-EF59-4C74-86EB-B6D39C111C9B}"/>
              </a:ext>
            </a:extLst>
          </p:cNvPr>
          <p:cNvCxnSpPr>
            <a:cxnSpLocks/>
          </p:cNvCxnSpPr>
          <p:nvPr/>
        </p:nvCxnSpPr>
        <p:spPr>
          <a:xfrm>
            <a:off x="10379854" y="4831602"/>
            <a:ext cx="152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9878547-65B9-4DB4-909F-4537FC1E1BBD}"/>
              </a:ext>
            </a:extLst>
          </p:cNvPr>
          <p:cNvCxnSpPr>
            <a:cxnSpLocks/>
          </p:cNvCxnSpPr>
          <p:nvPr/>
        </p:nvCxnSpPr>
        <p:spPr>
          <a:xfrm>
            <a:off x="10456054" y="4755402"/>
            <a:ext cx="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EC0FF42-AF40-4E4A-88C0-D64126F6CA71}"/>
              </a:ext>
            </a:extLst>
          </p:cNvPr>
          <p:cNvCxnSpPr>
            <a:cxnSpLocks/>
          </p:cNvCxnSpPr>
          <p:nvPr/>
        </p:nvCxnSpPr>
        <p:spPr>
          <a:xfrm>
            <a:off x="3826654" y="5517402"/>
            <a:ext cx="0" cy="692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369D2875-2C24-4679-9D9E-AFFCD4A34CF5}"/>
              </a:ext>
            </a:extLst>
          </p:cNvPr>
          <p:cNvSpPr/>
          <p:nvPr/>
        </p:nvSpPr>
        <p:spPr>
          <a:xfrm>
            <a:off x="7269317" y="3995701"/>
            <a:ext cx="1563024" cy="380986"/>
          </a:xfrm>
          <a:prstGeom prst="rightArrow">
            <a:avLst/>
          </a:prstGeom>
          <a:solidFill>
            <a:srgbClr val="639AC3"/>
          </a:solidFill>
          <a:ln>
            <a:solidFill>
              <a:srgbClr val="639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21BCE3-FAAD-424D-830C-0ECF650646A0}"/>
              </a:ext>
            </a:extLst>
          </p:cNvPr>
          <p:cNvSpPr txBox="1"/>
          <p:nvPr/>
        </p:nvSpPr>
        <p:spPr>
          <a:xfrm>
            <a:off x="2132676" y="2289825"/>
            <a:ext cx="12954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두 자리 수 출력에서 문제점 발생</a:t>
            </a:r>
            <a:r>
              <a:rPr lang="en-US" altLang="ko-KR" sz="2400" b="1" dirty="0"/>
              <a:t>(4bit-&gt;5bit</a:t>
            </a:r>
            <a:r>
              <a:rPr lang="ko-KR" altLang="en-US" sz="2400" b="1" dirty="0"/>
              <a:t>로 바꿔 주기</a:t>
            </a:r>
            <a:r>
              <a:rPr lang="en-US" altLang="ko-KR" sz="2400" b="1" dirty="0"/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45A15D-BD5B-4801-A42C-3B5EBF29ABD2}"/>
              </a:ext>
            </a:extLst>
          </p:cNvPr>
          <p:cNvSpPr txBox="1"/>
          <p:nvPr/>
        </p:nvSpPr>
        <p:spPr>
          <a:xfrm>
            <a:off x="5687705" y="3995701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4bit </a:t>
            </a:r>
            <a:r>
              <a:rPr lang="ko-KR" altLang="en-US" sz="2000" b="1" dirty="0"/>
              <a:t>데이터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3CCB6E-B73A-4B06-BF54-AF604FE2011C}"/>
              </a:ext>
            </a:extLst>
          </p:cNvPr>
          <p:cNvSpPr txBox="1"/>
          <p:nvPr/>
        </p:nvSpPr>
        <p:spPr>
          <a:xfrm>
            <a:off x="8950673" y="40049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5bit </a:t>
            </a:r>
            <a:r>
              <a:rPr lang="ko-KR" altLang="en-US" sz="2000" b="1" dirty="0"/>
              <a:t>데이터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A580BF-70FF-4EA1-A0A1-8AB332F5DB0B}"/>
              </a:ext>
            </a:extLst>
          </p:cNvPr>
          <p:cNvSpPr txBox="1"/>
          <p:nvPr/>
        </p:nvSpPr>
        <p:spPr>
          <a:xfrm>
            <a:off x="3657600" y="7229196"/>
            <a:ext cx="9372600" cy="114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MSB</a:t>
            </a:r>
            <a:r>
              <a:rPr lang="ko-KR" altLang="en-US" sz="2400" b="1" dirty="0"/>
              <a:t>값이 </a:t>
            </a:r>
            <a:r>
              <a:rPr lang="en-US" altLang="ko-KR" sz="2400" b="1" dirty="0"/>
              <a:t>1 -&gt; LCD </a:t>
            </a:r>
            <a:r>
              <a:rPr lang="ko-KR" altLang="en-US" sz="2400" b="1" dirty="0"/>
              <a:t>첫 열의 다섯번 째 칸에 </a:t>
            </a:r>
            <a:r>
              <a:rPr lang="en-US" altLang="ko-KR" sz="2400" b="1" dirty="0"/>
              <a:t>1 </a:t>
            </a:r>
            <a:r>
              <a:rPr lang="ko-KR" altLang="en-US" sz="2400" b="1" dirty="0"/>
              <a:t>출력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두 자리 수임을 표시</a:t>
            </a:r>
            <a:r>
              <a:rPr lang="en-US" altLang="ko-KR" sz="2400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MSB</a:t>
            </a:r>
            <a:r>
              <a:rPr lang="ko-KR" altLang="en-US" sz="2400" b="1" dirty="0"/>
              <a:t>값이 </a:t>
            </a:r>
            <a:r>
              <a:rPr lang="en-US" altLang="ko-KR" sz="2400" b="1" dirty="0"/>
              <a:t>0 -&gt; LCD </a:t>
            </a:r>
            <a:r>
              <a:rPr lang="ko-KR" altLang="en-US" sz="2400" b="1" dirty="0"/>
              <a:t>첫 열의 다섯번 째 칸에 </a:t>
            </a:r>
            <a:r>
              <a:rPr lang="en-US" altLang="ko-KR" sz="2400" b="1" dirty="0"/>
              <a:t>0 </a:t>
            </a:r>
            <a:r>
              <a:rPr lang="ko-KR" altLang="en-US" sz="2400" b="1" dirty="0"/>
              <a:t>출력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한 자리 수임을 표시</a:t>
            </a:r>
            <a:r>
              <a:rPr lang="en-US" altLang="ko-KR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0808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77973" y="4399759"/>
            <a:ext cx="5190138" cy="13206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69275" y="8533267"/>
            <a:ext cx="16307412" cy="27906"/>
            <a:chOff x="969275" y="8533267"/>
            <a:chExt cx="16307412" cy="279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9275" y="8533267"/>
              <a:ext cx="16307412" cy="279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39711" y="2572860"/>
            <a:ext cx="2733795" cy="1972962"/>
            <a:chOff x="9183389" y="1021026"/>
            <a:chExt cx="2733795" cy="197296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41153" y="1021026"/>
              <a:ext cx="1776031" cy="1972962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83389" y="1826588"/>
              <a:ext cx="1130862" cy="45355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7711" y="1105317"/>
            <a:ext cx="6998035" cy="220946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58665" y="4273941"/>
            <a:ext cx="1845442" cy="197296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99954" y="5047019"/>
            <a:ext cx="1130862" cy="45355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58665" y="5941176"/>
            <a:ext cx="1845442" cy="197296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99954" y="6626965"/>
            <a:ext cx="1130862" cy="4535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780952" y="4304135"/>
            <a:ext cx="5566629" cy="6171429"/>
            <a:chOff x="-780952" y="4304135"/>
            <a:chExt cx="5566629" cy="61714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780952" y="4304135"/>
              <a:ext cx="5566629" cy="617142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B8A117-A51F-4EC8-8AFA-DE5ADF0384F2}"/>
              </a:ext>
            </a:extLst>
          </p:cNvPr>
          <p:cNvSpPr txBox="1"/>
          <p:nvPr/>
        </p:nvSpPr>
        <p:spPr>
          <a:xfrm>
            <a:off x="1512899" y="2710597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rgbClr val="504F57"/>
                </a:solidFill>
              </a:rPr>
              <a:t>논설실</a:t>
            </a:r>
            <a:r>
              <a:rPr lang="ko-KR" altLang="en-US" sz="2400" b="1" dirty="0">
                <a:solidFill>
                  <a:srgbClr val="504F57"/>
                </a:solidFill>
              </a:rPr>
              <a:t> </a:t>
            </a:r>
            <a:r>
              <a:rPr lang="en-US" altLang="ko-KR" sz="2400" b="1" dirty="0">
                <a:solidFill>
                  <a:srgbClr val="504F57"/>
                </a:solidFill>
              </a:rPr>
              <a:t>Term Project </a:t>
            </a:r>
            <a:r>
              <a:rPr lang="ko-KR" altLang="en-US" sz="2400" b="1" dirty="0">
                <a:solidFill>
                  <a:srgbClr val="504F57"/>
                </a:solidFill>
              </a:rPr>
              <a:t>발표보고서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70D7C3-CEDF-43DC-9A51-31B0C7329AF4}"/>
              </a:ext>
            </a:extLst>
          </p:cNvPr>
          <p:cNvSpPr txBox="1"/>
          <p:nvPr/>
        </p:nvSpPr>
        <p:spPr>
          <a:xfrm>
            <a:off x="11185615" y="3116812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504F57"/>
                </a:solidFill>
              </a:rPr>
              <a:t>Term project </a:t>
            </a:r>
            <a:r>
              <a:rPr lang="ko-KR" altLang="en-US" sz="2800" b="1" dirty="0">
                <a:solidFill>
                  <a:srgbClr val="504F57"/>
                </a:solidFill>
              </a:rPr>
              <a:t>주제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3B4C23-5EE0-4F49-9B41-5E112667DA55}"/>
              </a:ext>
            </a:extLst>
          </p:cNvPr>
          <p:cNvSpPr txBox="1"/>
          <p:nvPr/>
        </p:nvSpPr>
        <p:spPr>
          <a:xfrm>
            <a:off x="11185615" y="4812131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504F57"/>
                </a:solidFill>
              </a:rPr>
              <a:t>입력 및 출력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F3D1CC-1BB9-4054-9C24-C007AE18258A}"/>
              </a:ext>
            </a:extLst>
          </p:cNvPr>
          <p:cNvSpPr txBox="1"/>
          <p:nvPr/>
        </p:nvSpPr>
        <p:spPr>
          <a:xfrm>
            <a:off x="11266682" y="6465629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504F57"/>
                </a:solidFill>
              </a:rPr>
              <a:t>전체적인 기능 구현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639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51429" y="-1020952"/>
            <a:ext cx="9985352" cy="12327619"/>
            <a:chOff x="-2851429" y="-1020952"/>
            <a:chExt cx="9985352" cy="12327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851429" y="-1020952"/>
              <a:ext cx="9985352" cy="1232761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5791" y="3527725"/>
            <a:ext cx="3773808" cy="41683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CA226C-ABA0-4B20-954B-15F974AA4B56}"/>
              </a:ext>
            </a:extLst>
          </p:cNvPr>
          <p:cNvSpPr txBox="1"/>
          <p:nvPr/>
        </p:nvSpPr>
        <p:spPr>
          <a:xfrm>
            <a:off x="8610600" y="3619363"/>
            <a:ext cx="82586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</a:rPr>
              <a:t>Term project </a:t>
            </a:r>
            <a:r>
              <a:rPr lang="ko-KR" altLang="en-US" sz="9600" b="1" dirty="0">
                <a:solidFill>
                  <a:schemeClr val="bg1"/>
                </a:solidFill>
              </a:rPr>
              <a:t>주제</a:t>
            </a:r>
          </a:p>
        </p:txBody>
      </p:sp>
      <p:pic>
        <p:nvPicPr>
          <p:cNvPr id="11" name="Object 6">
            <a:extLst>
              <a:ext uri="{FF2B5EF4-FFF2-40B4-BE49-F238E27FC236}">
                <a16:creationId xmlns:a16="http://schemas.microsoft.com/office/drawing/2014/main" id="{93EC3789-7C00-4CD0-B8AD-2878EECAC26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3000" y="5167309"/>
            <a:ext cx="2389198" cy="9582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4202" y="1645591"/>
            <a:ext cx="17886674" cy="798425"/>
            <a:chOff x="904202" y="1136869"/>
            <a:chExt cx="17886674" cy="7984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4202" y="1638300"/>
            <a:ext cx="3576950" cy="798425"/>
            <a:chOff x="904202" y="1136869"/>
            <a:chExt cx="3576950" cy="7984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4202" y="1136869"/>
              <a:ext cx="3576950" cy="798425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23C5F0F-5AE5-486E-B682-C376156BCEC9}"/>
              </a:ext>
            </a:extLst>
          </p:cNvPr>
          <p:cNvSpPr txBox="1"/>
          <p:nvPr/>
        </p:nvSpPr>
        <p:spPr>
          <a:xfrm>
            <a:off x="1295400" y="1786397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Term project </a:t>
            </a:r>
            <a:r>
              <a:rPr lang="ko-KR" altLang="en-US" sz="2800" b="1" dirty="0">
                <a:solidFill>
                  <a:schemeClr val="bg1"/>
                </a:solidFill>
              </a:rPr>
              <a:t>주제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B0354B-EE5D-4926-89B4-2DB6DEEF9615}"/>
              </a:ext>
            </a:extLst>
          </p:cNvPr>
          <p:cNvSpPr txBox="1"/>
          <p:nvPr/>
        </p:nvSpPr>
        <p:spPr>
          <a:xfrm>
            <a:off x="4672813" y="1786397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LCD </a:t>
            </a:r>
            <a:r>
              <a:rPr lang="ko-KR" altLang="en-US" sz="2800" b="1" dirty="0"/>
              <a:t>계산기 설계 프로그램</a:t>
            </a:r>
          </a:p>
        </p:txBody>
      </p:sp>
      <p:grpSp>
        <p:nvGrpSpPr>
          <p:cNvPr id="28" name="그룹 1003">
            <a:extLst>
              <a:ext uri="{FF2B5EF4-FFF2-40B4-BE49-F238E27FC236}">
                <a16:creationId xmlns:a16="http://schemas.microsoft.com/office/drawing/2014/main" id="{E59EFBA4-9F85-47A2-B77B-315E8D7F18A3}"/>
              </a:ext>
            </a:extLst>
          </p:cNvPr>
          <p:cNvGrpSpPr/>
          <p:nvPr/>
        </p:nvGrpSpPr>
        <p:grpSpPr>
          <a:xfrm>
            <a:off x="1685425" y="3435131"/>
            <a:ext cx="146788" cy="146788"/>
            <a:chOff x="1679472" y="2517318"/>
            <a:chExt cx="146788" cy="146788"/>
          </a:xfrm>
        </p:grpSpPr>
        <p:pic>
          <p:nvPicPr>
            <p:cNvPr id="30" name="Object 10">
              <a:extLst>
                <a:ext uri="{FF2B5EF4-FFF2-40B4-BE49-F238E27FC236}">
                  <a16:creationId xmlns:a16="http://schemas.microsoft.com/office/drawing/2014/main" id="{3C3C6B3D-20C6-4E65-B888-15F9BA7B7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41AF12B-CC02-4FFF-B12A-36BFBC77E032}"/>
              </a:ext>
            </a:extLst>
          </p:cNvPr>
          <p:cNvSpPr txBox="1"/>
          <p:nvPr/>
        </p:nvSpPr>
        <p:spPr>
          <a:xfrm>
            <a:off x="2272513" y="3277692"/>
            <a:ext cx="140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FPGA</a:t>
            </a:r>
            <a:r>
              <a:rPr lang="ko-KR" altLang="en-US" sz="2400" b="1" dirty="0"/>
              <a:t>보드에 있는 다양한 스위치들을 이용하여 숫자를 입력 받고 계산한 결과를 </a:t>
            </a:r>
            <a:r>
              <a:rPr lang="en-US" altLang="ko-KR" sz="2400" b="1" dirty="0"/>
              <a:t>LCD</a:t>
            </a:r>
            <a:r>
              <a:rPr lang="ko-KR" altLang="en-US" sz="2400" b="1" dirty="0"/>
              <a:t>에 출력하도록 한다</a:t>
            </a:r>
          </a:p>
        </p:txBody>
      </p:sp>
      <p:graphicFrame>
        <p:nvGraphicFramePr>
          <p:cNvPr id="31" name="표 4">
            <a:extLst>
              <a:ext uri="{FF2B5EF4-FFF2-40B4-BE49-F238E27FC236}">
                <a16:creationId xmlns:a16="http://schemas.microsoft.com/office/drawing/2014/main" id="{095E7B09-5DFE-486F-85CB-C6651E636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185764"/>
              </p:ext>
            </p:extLst>
          </p:nvPr>
        </p:nvGraphicFramePr>
        <p:xfrm>
          <a:off x="2590800" y="4360187"/>
          <a:ext cx="12666593" cy="413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121">
                  <a:extLst>
                    <a:ext uri="{9D8B030D-6E8A-4147-A177-3AD203B41FA5}">
                      <a16:colId xmlns:a16="http://schemas.microsoft.com/office/drawing/2014/main" val="2986506558"/>
                    </a:ext>
                  </a:extLst>
                </a:gridCol>
                <a:gridCol w="5761672">
                  <a:extLst>
                    <a:ext uri="{9D8B030D-6E8A-4147-A177-3AD203B41FA5}">
                      <a16:colId xmlns:a16="http://schemas.microsoft.com/office/drawing/2014/main" val="256155088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604442581"/>
                    </a:ext>
                  </a:extLst>
                </a:gridCol>
              </a:tblGrid>
              <a:tr h="911932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모드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9A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9A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스위치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9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26845"/>
                  </a:ext>
                </a:extLst>
              </a:tr>
              <a:tr h="1623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덧셈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진수로 두 수를 입력 받은 다음 계산결과를 </a:t>
                      </a:r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LCD</a:t>
                      </a: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DIP SWTICH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144845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뺄셈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진수로 두 수를 입력 받은 다음 계산결과를 </a:t>
                      </a:r>
                      <a:endParaRPr lang="en-US" altLang="ko-KR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LCD</a:t>
                      </a: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출력</a:t>
                      </a:r>
                    </a:p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04F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3312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639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51429" y="-1020952"/>
            <a:ext cx="9985352" cy="12327619"/>
            <a:chOff x="-2851429" y="-1020952"/>
            <a:chExt cx="9985352" cy="12327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51429" y="-1020952"/>
              <a:ext cx="9985352" cy="123276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5791" y="3532843"/>
            <a:ext cx="3802035" cy="416832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000" y="5167309"/>
            <a:ext cx="2389198" cy="9582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B7D5BC-CCB4-43A7-BD68-942E828959B7}"/>
              </a:ext>
            </a:extLst>
          </p:cNvPr>
          <p:cNvSpPr txBox="1"/>
          <p:nvPr/>
        </p:nvSpPr>
        <p:spPr>
          <a:xfrm>
            <a:off x="8686800" y="4633750"/>
            <a:ext cx="82586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>
                <a:solidFill>
                  <a:schemeClr val="bg1"/>
                </a:solidFill>
                <a:latin typeface="+mj-ea"/>
                <a:ea typeface="+mj-ea"/>
              </a:rPr>
              <a:t>입력 및 출력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순서도: 수행의 시작/종료 21">
            <a:extLst>
              <a:ext uri="{FF2B5EF4-FFF2-40B4-BE49-F238E27FC236}">
                <a16:creationId xmlns:a16="http://schemas.microsoft.com/office/drawing/2014/main" id="{24DED18A-F56B-44AD-9EDA-BBCAC1F0D229}"/>
              </a:ext>
            </a:extLst>
          </p:cNvPr>
          <p:cNvSpPr/>
          <p:nvPr/>
        </p:nvSpPr>
        <p:spPr>
          <a:xfrm>
            <a:off x="4678015" y="3345868"/>
            <a:ext cx="3198331" cy="1219200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수행의 시작/종료 50">
            <a:extLst>
              <a:ext uri="{FF2B5EF4-FFF2-40B4-BE49-F238E27FC236}">
                <a16:creationId xmlns:a16="http://schemas.microsoft.com/office/drawing/2014/main" id="{8457C541-D25D-4EB5-8B86-699414408AD0}"/>
              </a:ext>
            </a:extLst>
          </p:cNvPr>
          <p:cNvSpPr/>
          <p:nvPr/>
        </p:nvSpPr>
        <p:spPr>
          <a:xfrm>
            <a:off x="12268200" y="3363243"/>
            <a:ext cx="3810000" cy="1219200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904202" y="1136869"/>
            <a:ext cx="17886674" cy="798425"/>
            <a:chOff x="904202" y="1136869"/>
            <a:chExt cx="17886674" cy="7984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4202" y="1136869"/>
            <a:ext cx="2443697" cy="798425"/>
            <a:chOff x="904202" y="1136869"/>
            <a:chExt cx="2443697" cy="7984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4202" y="1136869"/>
              <a:ext cx="2443697" cy="798425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91E5D3A-A899-436A-BD75-61B172ECECA0}"/>
              </a:ext>
            </a:extLst>
          </p:cNvPr>
          <p:cNvSpPr txBox="1"/>
          <p:nvPr/>
        </p:nvSpPr>
        <p:spPr>
          <a:xfrm>
            <a:off x="1669774" y="1284471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입력</a:t>
            </a:r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1A12B1FF-B906-4CF7-ACB6-307B680DBC86}"/>
              </a:ext>
            </a:extLst>
          </p:cNvPr>
          <p:cNvSpPr/>
          <p:nvPr/>
        </p:nvSpPr>
        <p:spPr>
          <a:xfrm>
            <a:off x="2169216" y="3342556"/>
            <a:ext cx="3388416" cy="12192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DEECB47-D519-43C2-8C39-3822C0A62BB2}"/>
              </a:ext>
            </a:extLst>
          </p:cNvPr>
          <p:cNvSpPr/>
          <p:nvPr/>
        </p:nvSpPr>
        <p:spPr>
          <a:xfrm>
            <a:off x="4191000" y="3314700"/>
            <a:ext cx="1329359" cy="12647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수행의 시작/종료 30">
            <a:extLst>
              <a:ext uri="{FF2B5EF4-FFF2-40B4-BE49-F238E27FC236}">
                <a16:creationId xmlns:a16="http://schemas.microsoft.com/office/drawing/2014/main" id="{0D5C7D17-2ACC-48E1-8CCB-2997B8564BC7}"/>
              </a:ext>
            </a:extLst>
          </p:cNvPr>
          <p:cNvSpPr/>
          <p:nvPr/>
        </p:nvSpPr>
        <p:spPr>
          <a:xfrm>
            <a:off x="6901484" y="3365748"/>
            <a:ext cx="3677894" cy="1219200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75DD962-8F14-45FB-8013-412210F69E82}"/>
              </a:ext>
            </a:extLst>
          </p:cNvPr>
          <p:cNvSpPr/>
          <p:nvPr/>
        </p:nvSpPr>
        <p:spPr>
          <a:xfrm>
            <a:off x="9902273" y="3365748"/>
            <a:ext cx="3962400" cy="1219200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4B9358C-AE30-47AE-B269-173D615AAB09}"/>
              </a:ext>
            </a:extLst>
          </p:cNvPr>
          <p:cNvSpPr/>
          <p:nvPr/>
        </p:nvSpPr>
        <p:spPr>
          <a:xfrm>
            <a:off x="9719641" y="3342556"/>
            <a:ext cx="1329359" cy="12647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B0BBFA4-D21D-4FD3-880C-C8FDA0505A85}"/>
              </a:ext>
            </a:extLst>
          </p:cNvPr>
          <p:cNvSpPr/>
          <p:nvPr/>
        </p:nvSpPr>
        <p:spPr>
          <a:xfrm>
            <a:off x="6900241" y="3335083"/>
            <a:ext cx="1329359" cy="12647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8714B0-4B6E-433A-B415-985436D189DC}"/>
              </a:ext>
            </a:extLst>
          </p:cNvPr>
          <p:cNvSpPr txBox="1"/>
          <p:nvPr/>
        </p:nvSpPr>
        <p:spPr>
          <a:xfrm>
            <a:off x="2836376" y="3658450"/>
            <a:ext cx="1329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STEP1</a:t>
            </a:r>
            <a:endParaRPr lang="ko-KR" altLang="en-US" sz="3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6B0C09-14AF-4E5A-85BF-B232AE050188}"/>
              </a:ext>
            </a:extLst>
          </p:cNvPr>
          <p:cNvSpPr txBox="1"/>
          <p:nvPr/>
        </p:nvSpPr>
        <p:spPr>
          <a:xfrm>
            <a:off x="5557632" y="3639859"/>
            <a:ext cx="1329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STEP2</a:t>
            </a:r>
            <a:endParaRPr lang="ko-KR" altLang="en-US" sz="3200" b="1" dirty="0"/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7E3DD63F-4410-46E3-8261-ED6F967FF940}"/>
              </a:ext>
            </a:extLst>
          </p:cNvPr>
          <p:cNvSpPr/>
          <p:nvPr/>
        </p:nvSpPr>
        <p:spPr>
          <a:xfrm>
            <a:off x="7315200" y="3639860"/>
            <a:ext cx="625337" cy="584775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화살표: 갈매기형 수장 36">
            <a:extLst>
              <a:ext uri="{FF2B5EF4-FFF2-40B4-BE49-F238E27FC236}">
                <a16:creationId xmlns:a16="http://schemas.microsoft.com/office/drawing/2014/main" id="{765B22B6-7BC8-4056-BC1E-D52991019BDF}"/>
              </a:ext>
            </a:extLst>
          </p:cNvPr>
          <p:cNvSpPr/>
          <p:nvPr/>
        </p:nvSpPr>
        <p:spPr>
          <a:xfrm>
            <a:off x="4548809" y="3634385"/>
            <a:ext cx="625337" cy="584775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화살표: 갈매기형 수장 37">
            <a:extLst>
              <a:ext uri="{FF2B5EF4-FFF2-40B4-BE49-F238E27FC236}">
                <a16:creationId xmlns:a16="http://schemas.microsoft.com/office/drawing/2014/main" id="{D5EDA8EE-A33A-4378-9FBC-D00FB06DCAE8}"/>
              </a:ext>
            </a:extLst>
          </p:cNvPr>
          <p:cNvSpPr/>
          <p:nvPr/>
        </p:nvSpPr>
        <p:spPr>
          <a:xfrm>
            <a:off x="10137913" y="3639860"/>
            <a:ext cx="625337" cy="584775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EFF577-CBBA-484C-AF84-5660B86DEB9F}"/>
              </a:ext>
            </a:extLst>
          </p:cNvPr>
          <p:cNvSpPr txBox="1"/>
          <p:nvPr/>
        </p:nvSpPr>
        <p:spPr>
          <a:xfrm>
            <a:off x="8343073" y="3631982"/>
            <a:ext cx="1329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STEP3</a:t>
            </a:r>
            <a:endParaRPr lang="ko-KR" altLang="en-US" sz="3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78BC0E-0816-4B1A-82EB-F3BDF4F674A8}"/>
              </a:ext>
            </a:extLst>
          </p:cNvPr>
          <p:cNvSpPr txBox="1"/>
          <p:nvPr/>
        </p:nvSpPr>
        <p:spPr>
          <a:xfrm>
            <a:off x="11181522" y="3638165"/>
            <a:ext cx="1329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STEP4</a:t>
            </a:r>
            <a:endParaRPr lang="ko-KR" altLang="en-US" sz="3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FF78D8-C8E3-4D3B-A28B-14774C6B7B38}"/>
              </a:ext>
            </a:extLst>
          </p:cNvPr>
          <p:cNvSpPr txBox="1"/>
          <p:nvPr/>
        </p:nvSpPr>
        <p:spPr>
          <a:xfrm>
            <a:off x="2514600" y="5185885"/>
            <a:ext cx="1988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DIP </a:t>
            </a:r>
            <a:r>
              <a:rPr lang="ko-KR" altLang="en-US" sz="2400" b="1" dirty="0"/>
              <a:t>스위치로</a:t>
            </a:r>
            <a:endParaRPr lang="en-US" altLang="ko-KR" sz="2400" b="1" dirty="0"/>
          </a:p>
          <a:p>
            <a:pPr algn="ctr"/>
            <a:r>
              <a:rPr lang="en-US" altLang="ko-KR" sz="2400" b="1" dirty="0"/>
              <a:t>+</a:t>
            </a:r>
            <a:r>
              <a:rPr lang="ko-KR" altLang="en-US" sz="2400" b="1" dirty="0"/>
              <a:t>또는 </a:t>
            </a:r>
            <a:r>
              <a:rPr lang="en-US" altLang="ko-KR" sz="2400" b="1" dirty="0"/>
              <a:t>– </a:t>
            </a:r>
          </a:p>
          <a:p>
            <a:pPr algn="ctr"/>
            <a:r>
              <a:rPr lang="ko-KR" altLang="en-US" sz="2400" b="1" dirty="0"/>
              <a:t>모드 선택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F9C463-A022-40BD-B6BD-CE14C747FBD1}"/>
              </a:ext>
            </a:extLst>
          </p:cNvPr>
          <p:cNvSpPr txBox="1"/>
          <p:nvPr/>
        </p:nvSpPr>
        <p:spPr>
          <a:xfrm>
            <a:off x="7689574" y="5164430"/>
            <a:ext cx="2390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DIP </a:t>
            </a:r>
            <a:r>
              <a:rPr lang="ko-KR" altLang="en-US" sz="2400" b="1" dirty="0"/>
              <a:t>스위치로 설정된 </a:t>
            </a:r>
            <a:r>
              <a:rPr lang="en-US" altLang="ko-KR" sz="2400" b="1" dirty="0"/>
              <a:t>16</a:t>
            </a:r>
            <a:r>
              <a:rPr lang="ko-KR" altLang="en-US" sz="2400" b="1" dirty="0"/>
              <a:t>진수 </a:t>
            </a:r>
            <a:r>
              <a:rPr lang="en-US" altLang="ko-KR" sz="2400" b="1" dirty="0"/>
              <a:t>OP2</a:t>
            </a:r>
            <a:r>
              <a:rPr lang="ko-KR" altLang="en-US" sz="2400" b="1" dirty="0"/>
              <a:t>로 설정</a:t>
            </a:r>
            <a:endParaRPr lang="en-US" altLang="ko-KR" sz="2400" b="1" dirty="0"/>
          </a:p>
          <a:p>
            <a:pPr algn="ctr"/>
            <a:r>
              <a:rPr lang="en-US" altLang="ko-KR" sz="2400" b="1" dirty="0"/>
              <a:t>(LCD</a:t>
            </a:r>
            <a:r>
              <a:rPr lang="ko-KR" altLang="en-US" sz="2400" b="1" dirty="0"/>
              <a:t>에 출력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EAFC75-C844-4613-8B2A-B4BEEB3F2E74}"/>
              </a:ext>
            </a:extLst>
          </p:cNvPr>
          <p:cNvSpPr txBox="1"/>
          <p:nvPr/>
        </p:nvSpPr>
        <p:spPr>
          <a:xfrm>
            <a:off x="4430781" y="7581900"/>
            <a:ext cx="9426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RESET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: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LCD</a:t>
            </a:r>
            <a:r>
              <a:rPr lang="ko-KR" altLang="en-US" sz="2400" b="1" dirty="0"/>
              <a:t>의 모든 내용 삭제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새로운 입력 받을 준비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3988C4-06E9-4F68-A062-FD56915A56E1}"/>
              </a:ext>
            </a:extLst>
          </p:cNvPr>
          <p:cNvSpPr txBox="1"/>
          <p:nvPr/>
        </p:nvSpPr>
        <p:spPr>
          <a:xfrm>
            <a:off x="10508146" y="5169575"/>
            <a:ext cx="2293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Operator</a:t>
            </a:r>
            <a:r>
              <a:rPr lang="ko-KR" altLang="en-US" sz="2400" b="1" dirty="0"/>
              <a:t>대로 </a:t>
            </a:r>
            <a:r>
              <a:rPr lang="en-US" altLang="ko-KR" sz="2400" b="1" dirty="0"/>
              <a:t>op1,op2</a:t>
            </a:r>
            <a:r>
              <a:rPr lang="ko-KR" altLang="en-US" sz="2400" b="1" dirty="0"/>
              <a:t>계산</a:t>
            </a:r>
            <a:endParaRPr lang="en-US" altLang="ko-KR" sz="2400" b="1" dirty="0"/>
          </a:p>
          <a:p>
            <a:pPr algn="ctr"/>
            <a:r>
              <a:rPr lang="en-US" altLang="ko-KR" sz="2400" b="1" dirty="0"/>
              <a:t>(LCD </a:t>
            </a:r>
            <a:r>
              <a:rPr lang="ko-KR" altLang="en-US" sz="2400" b="1" dirty="0"/>
              <a:t>에 </a:t>
            </a:r>
            <a:r>
              <a:rPr lang="en-US" altLang="ko-KR" sz="2400" b="1" dirty="0"/>
              <a:t>= </a:t>
            </a:r>
            <a:r>
              <a:rPr lang="ko-KR" altLang="en-US" sz="2400" b="1" dirty="0"/>
              <a:t>표시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D806F8-4366-4C58-83CF-B5ECE1E98493}"/>
              </a:ext>
            </a:extLst>
          </p:cNvPr>
          <p:cNvSpPr txBox="1"/>
          <p:nvPr/>
        </p:nvSpPr>
        <p:spPr>
          <a:xfrm>
            <a:off x="4953000" y="5169575"/>
            <a:ext cx="2390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DIP </a:t>
            </a:r>
            <a:r>
              <a:rPr lang="ko-KR" altLang="en-US" sz="2400" b="1" dirty="0"/>
              <a:t>스위치로 설정된 </a:t>
            </a:r>
            <a:r>
              <a:rPr lang="en-US" altLang="ko-KR" sz="2400" b="1" dirty="0"/>
              <a:t>16</a:t>
            </a:r>
            <a:r>
              <a:rPr lang="ko-KR" altLang="en-US" sz="2400" b="1" dirty="0"/>
              <a:t>진수 </a:t>
            </a:r>
            <a:r>
              <a:rPr lang="en-US" altLang="ko-KR" sz="2400" b="1" dirty="0"/>
              <a:t>OP1</a:t>
            </a:r>
            <a:r>
              <a:rPr lang="ko-KR" altLang="en-US" sz="2400" b="1" dirty="0"/>
              <a:t>로 설정</a:t>
            </a:r>
            <a:endParaRPr lang="en-US" altLang="ko-KR" sz="2400" b="1" dirty="0"/>
          </a:p>
          <a:p>
            <a:pPr algn="ctr"/>
            <a:r>
              <a:rPr lang="en-US" altLang="ko-KR" sz="2400" b="1" dirty="0"/>
              <a:t>(LCD</a:t>
            </a:r>
            <a:r>
              <a:rPr lang="ko-KR" altLang="en-US" sz="2400" b="1" dirty="0"/>
              <a:t>에 출력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4CFEE6-5C0A-4DF6-A3C1-FABA4B1189B6}"/>
              </a:ext>
            </a:extLst>
          </p:cNvPr>
          <p:cNvSpPr txBox="1"/>
          <p:nvPr/>
        </p:nvSpPr>
        <p:spPr>
          <a:xfrm>
            <a:off x="13354050" y="5156147"/>
            <a:ext cx="22934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계산결과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출력하기</a:t>
            </a:r>
            <a:endParaRPr lang="en-US" altLang="ko-KR" sz="2400" b="1" dirty="0"/>
          </a:p>
          <a:p>
            <a:pPr algn="ctr"/>
            <a:r>
              <a:rPr lang="en-US" altLang="ko-KR" sz="2400" b="1" dirty="0"/>
              <a:t>(LCD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=</a:t>
            </a:r>
            <a:r>
              <a:rPr lang="ko-KR" altLang="en-US" sz="2400" b="1" dirty="0"/>
              <a:t>옆에 결과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표시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E96EA60-4B97-4CD8-BD99-1C49EB98B19A}"/>
              </a:ext>
            </a:extLst>
          </p:cNvPr>
          <p:cNvSpPr/>
          <p:nvPr/>
        </p:nvSpPr>
        <p:spPr>
          <a:xfrm>
            <a:off x="12539041" y="3340862"/>
            <a:ext cx="1329359" cy="12647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갈매기형 수장 49">
            <a:extLst>
              <a:ext uri="{FF2B5EF4-FFF2-40B4-BE49-F238E27FC236}">
                <a16:creationId xmlns:a16="http://schemas.microsoft.com/office/drawing/2014/main" id="{E1C5F8C7-88EF-4AEE-927D-F1A7CC0E2B87}"/>
              </a:ext>
            </a:extLst>
          </p:cNvPr>
          <p:cNvSpPr/>
          <p:nvPr/>
        </p:nvSpPr>
        <p:spPr>
          <a:xfrm>
            <a:off x="12957313" y="3638166"/>
            <a:ext cx="625337" cy="584775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CC7D6B-9757-46CA-87F2-630B0B6EEC11}"/>
              </a:ext>
            </a:extLst>
          </p:cNvPr>
          <p:cNvSpPr txBox="1"/>
          <p:nvPr/>
        </p:nvSpPr>
        <p:spPr>
          <a:xfrm>
            <a:off x="14135514" y="3654239"/>
            <a:ext cx="1329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STEP5</a:t>
            </a:r>
            <a:endParaRPr lang="ko-KR" altLang="en-US" sz="3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B52900-CC65-4C33-9ECB-27560DCA652D}"/>
              </a:ext>
            </a:extLst>
          </p:cNvPr>
          <p:cNvSpPr txBox="1"/>
          <p:nvPr/>
        </p:nvSpPr>
        <p:spPr>
          <a:xfrm>
            <a:off x="5892453" y="2109677"/>
            <a:ext cx="9426437" cy="75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marR="0" indent="0" algn="just" fontAlgn="base" latinLnBrk="1">
              <a:lnSpc>
                <a:spcPct val="2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DIP_SW(0:3): 16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진수 한 자리를 표현</a:t>
            </a:r>
          </a:p>
        </p:txBody>
      </p:sp>
    </p:spTree>
    <p:extLst>
      <p:ext uri="{BB962C8B-B14F-4D97-AF65-F5344CB8AC3E}">
        <p14:creationId xmlns:p14="http://schemas.microsoft.com/office/powerpoint/2010/main" val="63694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4202" y="647700"/>
            <a:ext cx="17886674" cy="798425"/>
            <a:chOff x="904202" y="1136869"/>
            <a:chExt cx="17886674" cy="7984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4202" y="647700"/>
            <a:ext cx="2443697" cy="798425"/>
            <a:chOff x="904202" y="1136869"/>
            <a:chExt cx="2443697" cy="7984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4202" y="1136869"/>
              <a:ext cx="2443697" cy="798425"/>
            </a:xfrm>
            <a:prstGeom prst="rect">
              <a:avLst/>
            </a:prstGeom>
          </p:spPr>
        </p:pic>
      </p:grpSp>
      <p:pic>
        <p:nvPicPr>
          <p:cNvPr id="21" name="Picture 2" descr="Arduino-LCD-Set-Up-and-Programming-Guide-LCD-Pinout - Electronics Projects  Hub">
            <a:extLst>
              <a:ext uri="{FF2B5EF4-FFF2-40B4-BE49-F238E27FC236}">
                <a16:creationId xmlns:a16="http://schemas.microsoft.com/office/drawing/2014/main" id="{AEE9C908-EDCD-4A9B-9B61-2BD4C039C7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81" b="39292"/>
          <a:stretch/>
        </p:blipFill>
        <p:spPr bwMode="auto">
          <a:xfrm>
            <a:off x="4999969" y="2442221"/>
            <a:ext cx="11916431" cy="296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3CC2D0C-D886-4516-A872-2438A200F790}"/>
              </a:ext>
            </a:extLst>
          </p:cNvPr>
          <p:cNvSpPr txBox="1"/>
          <p:nvPr/>
        </p:nvSpPr>
        <p:spPr>
          <a:xfrm>
            <a:off x="6429808" y="1810727"/>
            <a:ext cx="78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op1</a:t>
            </a:r>
            <a:endParaRPr lang="ko-KR" altLang="en-US" sz="28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A45822-8B71-46B4-90AA-9F080657DD34}"/>
              </a:ext>
            </a:extLst>
          </p:cNvPr>
          <p:cNvSpPr txBox="1"/>
          <p:nvPr/>
        </p:nvSpPr>
        <p:spPr>
          <a:xfrm>
            <a:off x="7837998" y="1823826"/>
            <a:ext cx="78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op2</a:t>
            </a:r>
            <a:endParaRPr lang="ko-KR" altLang="en-US" sz="28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2A9FB6-D5F0-4259-8024-527679E42883}"/>
              </a:ext>
            </a:extLst>
          </p:cNvPr>
          <p:cNvSpPr txBox="1"/>
          <p:nvPr/>
        </p:nvSpPr>
        <p:spPr>
          <a:xfrm>
            <a:off x="1676400" y="832069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출력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E7CB1-4DA1-4AB0-B3C0-48DDD447158C}"/>
              </a:ext>
            </a:extLst>
          </p:cNvPr>
          <p:cNvSpPr txBox="1"/>
          <p:nvPr/>
        </p:nvSpPr>
        <p:spPr>
          <a:xfrm>
            <a:off x="7249525" y="3509021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+</a:t>
            </a:r>
            <a:endParaRPr lang="ko-KR" alt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1DD93-E60A-41F9-ACD8-6D6F5E4BFAA0}"/>
              </a:ext>
            </a:extLst>
          </p:cNvPr>
          <p:cNvSpPr txBox="1"/>
          <p:nvPr/>
        </p:nvSpPr>
        <p:spPr>
          <a:xfrm>
            <a:off x="8279882" y="3509021"/>
            <a:ext cx="46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=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3A109-BF2E-4FDF-8457-D6123D1BEFD9}"/>
              </a:ext>
            </a:extLst>
          </p:cNvPr>
          <p:cNvSpPr txBox="1"/>
          <p:nvPr/>
        </p:nvSpPr>
        <p:spPr>
          <a:xfrm>
            <a:off x="6709500" y="3522272"/>
            <a:ext cx="304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A</a:t>
            </a:r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720D5-858C-4621-AED2-F8B81FBB2E1A}"/>
              </a:ext>
            </a:extLst>
          </p:cNvPr>
          <p:cNvSpPr txBox="1"/>
          <p:nvPr/>
        </p:nvSpPr>
        <p:spPr>
          <a:xfrm>
            <a:off x="7796178" y="3537012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9</a:t>
            </a:r>
            <a:endParaRPr lang="ko-KR" altLang="en-US" sz="28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8B52B4-FD9F-4A6C-84B6-EAA99DC94001}"/>
              </a:ext>
            </a:extLst>
          </p:cNvPr>
          <p:cNvSpPr txBox="1"/>
          <p:nvPr/>
        </p:nvSpPr>
        <p:spPr>
          <a:xfrm>
            <a:off x="8886170" y="3505033"/>
            <a:ext cx="304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A586CD-1795-4405-95FA-AB24F9EDC172}"/>
              </a:ext>
            </a:extLst>
          </p:cNvPr>
          <p:cNvSpPr txBox="1"/>
          <p:nvPr/>
        </p:nvSpPr>
        <p:spPr>
          <a:xfrm>
            <a:off x="9389753" y="3505033"/>
            <a:ext cx="304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3</a:t>
            </a:r>
            <a:endParaRPr lang="ko-KR" altLang="en-US" sz="28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E2E2C78-F873-4E97-8EB5-DCB0A2AB31FC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6823973" y="2419341"/>
            <a:ext cx="37927" cy="1102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B43372-E367-42C8-9AEC-783F94B18AA4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7986678" y="2419341"/>
            <a:ext cx="190500" cy="11176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80FB2A0-45ED-4DAD-A9E0-F54952A5C1D1}"/>
              </a:ext>
            </a:extLst>
          </p:cNvPr>
          <p:cNvSpPr txBox="1"/>
          <p:nvPr/>
        </p:nvSpPr>
        <p:spPr>
          <a:xfrm>
            <a:off x="6647886" y="5753100"/>
            <a:ext cx="1584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operator</a:t>
            </a:r>
            <a:endParaRPr lang="ko-KR" altLang="en-US" sz="2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E10DB8-2E1F-4944-9BDC-F4C5849BCA32}"/>
              </a:ext>
            </a:extLst>
          </p:cNvPr>
          <p:cNvSpPr txBox="1"/>
          <p:nvPr/>
        </p:nvSpPr>
        <p:spPr>
          <a:xfrm>
            <a:off x="8800617" y="5796290"/>
            <a:ext cx="1233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result</a:t>
            </a:r>
            <a:endParaRPr lang="ko-KR" altLang="en-US" sz="2800" b="1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7225433-949E-4451-A43A-495CFE127AC8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7440025" y="4032241"/>
            <a:ext cx="0" cy="1720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ECCE8CB5-A09E-4F81-8103-60226D9E34A4}"/>
              </a:ext>
            </a:extLst>
          </p:cNvPr>
          <p:cNvCxnSpPr>
            <a:stCxn id="40" idx="2"/>
            <a:endCxn id="41" idx="2"/>
          </p:cNvCxnSpPr>
          <p:nvPr/>
        </p:nvCxnSpPr>
        <p:spPr>
          <a:xfrm rot="16200000" flipH="1">
            <a:off x="9290361" y="3776461"/>
            <a:ext cx="12700" cy="503583"/>
          </a:xfrm>
          <a:prstGeom prst="bentConnector3">
            <a:avLst>
              <a:gd name="adj1" fmla="val 180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4FB2FED-07A9-4805-BB45-C5C1200EFFED}"/>
              </a:ext>
            </a:extLst>
          </p:cNvPr>
          <p:cNvCxnSpPr>
            <a:cxnSpLocks/>
          </p:cNvCxnSpPr>
          <p:nvPr/>
        </p:nvCxnSpPr>
        <p:spPr>
          <a:xfrm flipH="1">
            <a:off x="9296711" y="4244153"/>
            <a:ext cx="20155" cy="15802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0" name="TextBox 969">
            <a:extLst>
              <a:ext uri="{FF2B5EF4-FFF2-40B4-BE49-F238E27FC236}">
                <a16:creationId xmlns:a16="http://schemas.microsoft.com/office/drawing/2014/main" id="{B7172908-473B-4F19-B0B1-E4035628CACF}"/>
              </a:ext>
            </a:extLst>
          </p:cNvPr>
          <p:cNvSpPr txBox="1"/>
          <p:nvPr/>
        </p:nvSpPr>
        <p:spPr>
          <a:xfrm>
            <a:off x="1371600" y="2980474"/>
            <a:ext cx="3372792" cy="169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입출력 범위</a:t>
            </a:r>
            <a:endParaRPr lang="en-US" altLang="ko-KR" sz="2400" b="1" dirty="0"/>
          </a:p>
          <a:p>
            <a:pPr algn="ctr">
              <a:lnSpc>
                <a:spcPct val="150000"/>
              </a:lnSpc>
            </a:pPr>
            <a:r>
              <a:rPr lang="en-US" altLang="ko-KR" sz="2400" b="1" dirty="0"/>
              <a:t>-</a:t>
            </a:r>
            <a:r>
              <a:rPr lang="ko-KR" altLang="en-US" sz="2400" b="1" dirty="0"/>
              <a:t>입력</a:t>
            </a:r>
            <a:r>
              <a:rPr lang="en-US" altLang="ko-KR" sz="2400" b="1" dirty="0"/>
              <a:t>: 0~F(16</a:t>
            </a:r>
            <a:r>
              <a:rPr lang="ko-KR" altLang="en-US" sz="2400" b="1" dirty="0"/>
              <a:t>진수</a:t>
            </a:r>
            <a:r>
              <a:rPr lang="en-US" altLang="ko-KR" sz="2400" b="1" dirty="0"/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/>
              <a:t>-</a:t>
            </a:r>
            <a:r>
              <a:rPr lang="ko-KR" altLang="en-US" sz="2400" b="1" dirty="0"/>
              <a:t>출력</a:t>
            </a:r>
            <a:r>
              <a:rPr lang="en-US" altLang="ko-KR" sz="2400" b="1" dirty="0"/>
              <a:t>:00~FF(16</a:t>
            </a:r>
            <a:r>
              <a:rPr lang="ko-KR" altLang="en-US" sz="2400" b="1" dirty="0"/>
              <a:t>진수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CBBEDEC-3022-4403-AEF6-21297F4CB523}"/>
              </a:ext>
            </a:extLst>
          </p:cNvPr>
          <p:cNvSpPr txBox="1"/>
          <p:nvPr/>
        </p:nvSpPr>
        <p:spPr>
          <a:xfrm>
            <a:off x="1143000" y="7422232"/>
            <a:ext cx="3372792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/>
              <a:t>RESET </a:t>
            </a:r>
            <a:r>
              <a:rPr lang="ko-KR" altLang="en-US" sz="2400" b="1" dirty="0"/>
              <a:t>시</a:t>
            </a:r>
            <a:endParaRPr lang="en-US" altLang="ko-KR" sz="2400" b="1" dirty="0"/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모든 내용 지우기</a:t>
            </a:r>
          </a:p>
        </p:txBody>
      </p:sp>
      <p:pic>
        <p:nvPicPr>
          <p:cNvPr id="80" name="Picture 2" descr="Arduino-LCD-Set-Up-and-Programming-Guide-LCD-Pinout - Electronics Projects  Hub">
            <a:extLst>
              <a:ext uri="{FF2B5EF4-FFF2-40B4-BE49-F238E27FC236}">
                <a16:creationId xmlns:a16="http://schemas.microsoft.com/office/drawing/2014/main" id="{1D2A4CEC-CEC6-4FAC-8B85-6462CED6B8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81" b="39292"/>
          <a:stretch/>
        </p:blipFill>
        <p:spPr bwMode="auto">
          <a:xfrm>
            <a:off x="4923769" y="6509861"/>
            <a:ext cx="11916431" cy="296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" name="그룹 1004">
            <a:extLst>
              <a:ext uri="{FF2B5EF4-FFF2-40B4-BE49-F238E27FC236}">
                <a16:creationId xmlns:a16="http://schemas.microsoft.com/office/drawing/2014/main" id="{5C14AF1E-47D6-47C7-8319-8098182B406A}"/>
              </a:ext>
            </a:extLst>
          </p:cNvPr>
          <p:cNvGrpSpPr/>
          <p:nvPr/>
        </p:nvGrpSpPr>
        <p:grpSpPr>
          <a:xfrm>
            <a:off x="1910612" y="3238500"/>
            <a:ext cx="146788" cy="146788"/>
            <a:chOff x="1679472" y="2517318"/>
            <a:chExt cx="146788" cy="146788"/>
          </a:xfrm>
        </p:grpSpPr>
        <p:pic>
          <p:nvPicPr>
            <p:cNvPr id="84" name="Object 13">
              <a:extLst>
                <a:ext uri="{FF2B5EF4-FFF2-40B4-BE49-F238E27FC236}">
                  <a16:creationId xmlns:a16="http://schemas.microsoft.com/office/drawing/2014/main" id="{DC0F64EE-07F5-49C7-BEF8-D697C4588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grpSp>
        <p:nvGrpSpPr>
          <p:cNvPr id="85" name="그룹 1004">
            <a:extLst>
              <a:ext uri="{FF2B5EF4-FFF2-40B4-BE49-F238E27FC236}">
                <a16:creationId xmlns:a16="http://schemas.microsoft.com/office/drawing/2014/main" id="{3368A02B-5B2F-4083-844A-B3CEEE6830F7}"/>
              </a:ext>
            </a:extLst>
          </p:cNvPr>
          <p:cNvGrpSpPr/>
          <p:nvPr/>
        </p:nvGrpSpPr>
        <p:grpSpPr>
          <a:xfrm>
            <a:off x="1910612" y="7700156"/>
            <a:ext cx="146788" cy="146788"/>
            <a:chOff x="1679472" y="2517318"/>
            <a:chExt cx="146788" cy="146788"/>
          </a:xfrm>
        </p:grpSpPr>
        <p:pic>
          <p:nvPicPr>
            <p:cNvPr id="86" name="Object 13">
              <a:extLst>
                <a:ext uri="{FF2B5EF4-FFF2-40B4-BE49-F238E27FC236}">
                  <a16:creationId xmlns:a16="http://schemas.microsoft.com/office/drawing/2014/main" id="{A5F5229D-9905-468F-9F2A-94A5FF9E4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639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51429" y="-1020952"/>
            <a:ext cx="9985352" cy="12327619"/>
            <a:chOff x="-2851429" y="-1020952"/>
            <a:chExt cx="9985352" cy="12327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851429" y="-1020952"/>
              <a:ext cx="9985352" cy="123276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7191" y="3532843"/>
            <a:ext cx="3802035" cy="416832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600" y="5177545"/>
            <a:ext cx="2389198" cy="958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539D4A-5977-4BDA-87DE-14F131ED78B4}"/>
              </a:ext>
            </a:extLst>
          </p:cNvPr>
          <p:cNvSpPr txBox="1"/>
          <p:nvPr/>
        </p:nvSpPr>
        <p:spPr>
          <a:xfrm>
            <a:off x="8458200" y="3619500"/>
            <a:ext cx="8763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>
                <a:solidFill>
                  <a:schemeClr val="bg1"/>
                </a:solidFill>
                <a:latin typeface="+mj-ea"/>
                <a:ea typeface="+mj-ea"/>
              </a:rPr>
              <a:t>전체적인 </a:t>
            </a:r>
            <a:endParaRPr lang="en-US" altLang="ko-KR" sz="88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8800" b="1" dirty="0">
                <a:solidFill>
                  <a:schemeClr val="bg1"/>
                </a:solidFill>
                <a:latin typeface="+mj-ea"/>
                <a:ea typeface="+mj-ea"/>
              </a:rPr>
              <a:t>기능</a:t>
            </a:r>
            <a:r>
              <a:rPr lang="en-US" altLang="ko-KR" sz="88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8800" b="1" dirty="0">
                <a:solidFill>
                  <a:schemeClr val="bg1"/>
                </a:solidFill>
                <a:latin typeface="+mj-ea"/>
                <a:ea typeface="+mj-ea"/>
              </a:rPr>
              <a:t>구현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1001">
            <a:extLst>
              <a:ext uri="{FF2B5EF4-FFF2-40B4-BE49-F238E27FC236}">
                <a16:creationId xmlns:a16="http://schemas.microsoft.com/office/drawing/2014/main" id="{584C1750-BCEB-4B42-926B-3051F83C2D92}"/>
              </a:ext>
            </a:extLst>
          </p:cNvPr>
          <p:cNvGrpSpPr/>
          <p:nvPr/>
        </p:nvGrpSpPr>
        <p:grpSpPr>
          <a:xfrm>
            <a:off x="904202" y="1144675"/>
            <a:ext cx="17886674" cy="798425"/>
            <a:chOff x="904202" y="1136869"/>
            <a:chExt cx="17886674" cy="798425"/>
          </a:xfrm>
        </p:grpSpPr>
        <p:pic>
          <p:nvPicPr>
            <p:cNvPr id="58" name="Object 2">
              <a:extLst>
                <a:ext uri="{FF2B5EF4-FFF2-40B4-BE49-F238E27FC236}">
                  <a16:creationId xmlns:a16="http://schemas.microsoft.com/office/drawing/2014/main" id="{B8095045-161B-49C4-B919-1E62EBF0F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59" name="그룹 1002">
            <a:extLst>
              <a:ext uri="{FF2B5EF4-FFF2-40B4-BE49-F238E27FC236}">
                <a16:creationId xmlns:a16="http://schemas.microsoft.com/office/drawing/2014/main" id="{84BE3447-DE6C-4D8D-8DA8-96D390887C31}"/>
              </a:ext>
            </a:extLst>
          </p:cNvPr>
          <p:cNvGrpSpPr/>
          <p:nvPr/>
        </p:nvGrpSpPr>
        <p:grpSpPr>
          <a:xfrm>
            <a:off x="904202" y="1144675"/>
            <a:ext cx="2443697" cy="798425"/>
            <a:chOff x="904202" y="1136869"/>
            <a:chExt cx="2443697" cy="798425"/>
          </a:xfrm>
        </p:grpSpPr>
        <p:pic>
          <p:nvPicPr>
            <p:cNvPr id="61" name="Object 5">
              <a:extLst>
                <a:ext uri="{FF2B5EF4-FFF2-40B4-BE49-F238E27FC236}">
                  <a16:creationId xmlns:a16="http://schemas.microsoft.com/office/drawing/2014/main" id="{BB1F61AD-A124-42B5-896A-E51A3F17A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4202" y="1136869"/>
              <a:ext cx="2443697" cy="798425"/>
            </a:xfrm>
            <a:prstGeom prst="rect">
              <a:avLst/>
            </a:prstGeom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9875781B-0A24-4C42-B678-607A4306A05D}"/>
              </a:ext>
            </a:extLst>
          </p:cNvPr>
          <p:cNvSpPr txBox="1"/>
          <p:nvPr/>
        </p:nvSpPr>
        <p:spPr>
          <a:xfrm>
            <a:off x="1600200" y="1328819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구현</a:t>
            </a:r>
          </a:p>
        </p:txBody>
      </p:sp>
      <p:grpSp>
        <p:nvGrpSpPr>
          <p:cNvPr id="71" name="그룹 1004">
            <a:extLst>
              <a:ext uri="{FF2B5EF4-FFF2-40B4-BE49-F238E27FC236}">
                <a16:creationId xmlns:a16="http://schemas.microsoft.com/office/drawing/2014/main" id="{CE73AFB0-8DD6-4405-BB66-CF6BCFA12164}"/>
              </a:ext>
            </a:extLst>
          </p:cNvPr>
          <p:cNvGrpSpPr/>
          <p:nvPr/>
        </p:nvGrpSpPr>
        <p:grpSpPr>
          <a:xfrm>
            <a:off x="1752600" y="2628900"/>
            <a:ext cx="146788" cy="146788"/>
            <a:chOff x="1679472" y="2517318"/>
            <a:chExt cx="146788" cy="146788"/>
          </a:xfrm>
        </p:grpSpPr>
        <p:pic>
          <p:nvPicPr>
            <p:cNvPr id="72" name="Object 13">
              <a:extLst>
                <a:ext uri="{FF2B5EF4-FFF2-40B4-BE49-F238E27FC236}">
                  <a16:creationId xmlns:a16="http://schemas.microsoft.com/office/drawing/2014/main" id="{805EAA24-E37C-4A15-842C-0587A6B97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626906D-F8D9-4495-B08F-20AAE46A1657}"/>
              </a:ext>
            </a:extLst>
          </p:cNvPr>
          <p:cNvSpPr txBox="1"/>
          <p:nvPr/>
        </p:nvSpPr>
        <p:spPr>
          <a:xfrm>
            <a:off x="2305878" y="2324100"/>
            <a:ext cx="8991600" cy="2248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LCD</a:t>
            </a:r>
            <a:r>
              <a:rPr lang="ko-KR" altLang="en-US" sz="2400" b="1" dirty="0"/>
              <a:t>출력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DIP </a:t>
            </a:r>
            <a:r>
              <a:rPr lang="ko-KR" altLang="en-US" sz="2400" b="1" dirty="0"/>
              <a:t>스위치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총 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개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로 들어오는 </a:t>
            </a:r>
            <a:r>
              <a:rPr lang="en-US" altLang="ko-KR" sz="2400" b="1" dirty="0"/>
              <a:t>4bit </a:t>
            </a:r>
            <a:r>
              <a:rPr lang="ko-KR" altLang="en-US" sz="2400" b="1" dirty="0"/>
              <a:t>데이터를 </a:t>
            </a:r>
            <a:r>
              <a:rPr lang="en-US" altLang="ko-KR" sz="2400" b="1" dirty="0"/>
              <a:t>LCD</a:t>
            </a:r>
            <a:r>
              <a:rPr lang="ko-KR" altLang="en-US" sz="2400" b="1" dirty="0"/>
              <a:t>에 출력시켜야 함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0~9(</a:t>
            </a:r>
            <a:r>
              <a:rPr lang="ko-KR" altLang="en-US" sz="2400" b="1" dirty="0"/>
              <a:t>한자리 수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일 때는 </a:t>
            </a:r>
            <a:r>
              <a:rPr lang="en-US" altLang="ko-KR" sz="2400" b="1" dirty="0"/>
              <a:t>Hexa+30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10~15(</a:t>
            </a:r>
            <a:r>
              <a:rPr lang="ko-KR" altLang="en-US" sz="2400" b="1" dirty="0"/>
              <a:t>두 자리 수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일 때는 </a:t>
            </a:r>
            <a:r>
              <a:rPr lang="en-US" altLang="ko-KR" sz="2400" b="1" dirty="0"/>
              <a:t>X+37  </a:t>
            </a:r>
            <a:r>
              <a:rPr lang="ko-KR" altLang="en-US" sz="2400" b="1" dirty="0"/>
              <a:t>해주면 </a:t>
            </a:r>
            <a:r>
              <a:rPr lang="en-US" altLang="ko-KR" sz="2400" b="1" dirty="0"/>
              <a:t>LCD</a:t>
            </a:r>
            <a:r>
              <a:rPr lang="ko-KR" altLang="en-US" sz="2400" b="1" dirty="0"/>
              <a:t>에 출력가능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DAB6690-93AC-439B-8054-86618360C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681987"/>
              </p:ext>
            </p:extLst>
          </p:nvPr>
        </p:nvGraphicFramePr>
        <p:xfrm>
          <a:off x="2286000" y="5143500"/>
          <a:ext cx="14477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647">
                  <a:extLst>
                    <a:ext uri="{9D8B030D-6E8A-4147-A177-3AD203B41FA5}">
                      <a16:colId xmlns:a16="http://schemas.microsoft.com/office/drawing/2014/main" val="260709803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2663864435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3299752216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2504913281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2523838175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130929663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1533405218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1737841251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209417362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4131941429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232404774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2072554641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1291510095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1464680190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3794165334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147432128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324711230"/>
                    </a:ext>
                  </a:extLst>
                </a:gridCol>
              </a:tblGrid>
              <a:tr h="8763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 err="1"/>
                        <a:t>Hexa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/>
                        <a:t>7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/>
                        <a:t>8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/>
                        <a:t>9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/>
                        <a:t>A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/>
                        <a:t>B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/>
                        <a:t>C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/>
                        <a:t>D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/>
                        <a:t>E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/>
                        <a:t>F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645129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/>
                        <a:t>LCD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/>
                        <a:t>30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/>
                        <a:t>31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/>
                        <a:t>32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/>
                        <a:t>33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/>
                        <a:t>34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/>
                        <a:t>35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/>
                        <a:t>36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/>
                        <a:t>37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/>
                        <a:t>38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/>
                        <a:t>39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/>
                        <a:t>41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/>
                        <a:t>42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/>
                        <a:t>43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/>
                        <a:t>44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/>
                        <a:t>45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/>
                        <a:t>46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156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5FE0096-1F70-4718-A4F6-2A3B8A9E054A}"/>
              </a:ext>
            </a:extLst>
          </p:cNvPr>
          <p:cNvSpPr txBox="1"/>
          <p:nvPr/>
        </p:nvSpPr>
        <p:spPr>
          <a:xfrm>
            <a:off x="6400800" y="7067339"/>
            <a:ext cx="4515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[Character font table]</a:t>
            </a:r>
            <a:endParaRPr lang="ko-KR" altLang="en-US" sz="2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413</Words>
  <Application>Microsoft Office PowerPoint</Application>
  <PresentationFormat>사용자 지정</PresentationFormat>
  <Paragraphs>128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?? ??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조소연</cp:lastModifiedBy>
  <cp:revision>10</cp:revision>
  <dcterms:created xsi:type="dcterms:W3CDTF">2021-11-17T19:56:23Z</dcterms:created>
  <dcterms:modified xsi:type="dcterms:W3CDTF">2022-07-17T16:12:46Z</dcterms:modified>
</cp:coreProperties>
</file>