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>
        <p:scale>
          <a:sx n="100" d="100"/>
          <a:sy n="100" d="100"/>
        </p:scale>
        <p:origin x="10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4CF2C-5959-6328-A793-CF6804F0D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658DD-C26C-3969-74C2-8E2BD280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5B42D-A001-BEC7-297E-1945000D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63234-4BFA-FE9C-D32D-B04DCCE9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E006E-D819-62B7-E51F-B687E021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214A-2EB8-AA53-52BD-D31829EF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0D3EE3-DFDD-10AC-8A83-79F85D17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DF7C4-E0F2-33F8-4AF2-57B5D06D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5D737-92D9-6647-EE29-69A6ABE6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99A1C-33AF-97AD-5569-47A8E2B2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6963D8-CEC8-CCCA-5A01-BBDA2AFF9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41B38-049D-0B00-0C2D-778DBD73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F059-A57F-BD0F-60D0-E234C28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40E75-A568-57DB-AA03-734BB941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0EB81-F55A-8AE9-6FFD-F155D177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1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CD193-2EBF-C5B6-146C-E82A9460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90EA7-13FD-5612-B025-2AD848CA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C93C0-90F5-A9D8-B1A6-01082145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853FB-74A1-209F-4685-133D923B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92629-C67E-48C1-D28B-58F2CA86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67D3C-DF37-9756-4C83-6DEFC8D7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CAB12-819F-D2E9-E183-2056C203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52C93-EA89-F571-4569-6246B39F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A2020-C6EA-6AA1-940C-6C708048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8B0C8-E3A2-4612-DFF6-2E070D33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CEB2-34D3-11E8-AFD7-8C2C800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EC023-3843-B908-EECA-F2655A1DE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CB97A-7F38-821A-DD2B-5C010AFB1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A5EE8-A09A-1724-8BBE-58F41D22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C0D1A-6EFE-B14D-9577-79AED3F8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9F851-EB11-30B4-B04F-E08B6DD6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89E1B-AC05-42D1-0402-17C206A9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555C2-51AD-FF81-B3D3-4BDB19EA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26E80-2E07-DA92-14A5-753E8F56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844985-E829-D011-B240-61A3D3215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84C235-112F-922D-B3A8-AF52F1A33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D838C8-6D87-24B9-0644-C2BBA384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0070E0-CF16-48BA-A097-A46F2B81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C1440-E2D0-B4F6-301D-77FC33B8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4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EB991-D46B-883E-B1CB-43F189FA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7A3CDB-8E38-336F-AD69-622394C7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3875F-E69B-546B-CE39-390436F9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630FB-AA13-6488-54C6-FF0EBAE0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6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4EF8EC-644B-5B13-B7FD-2B9B7237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97DDE-2F16-9720-00AD-A4D692BA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3C2E5-4E3F-AA21-AB10-DC2EC9D8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E6F0-63BC-962D-5F99-06CBB626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8057C-7EC0-3C62-8AFB-3229EB58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C41CB-4F03-EF4E-EF01-862C4168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9B16F-C102-0094-B8A4-A02E1DE9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A900D-0FA0-34EF-ACBA-E80633D2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9F344-0DE2-662F-D842-E49586F9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9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6576A-39BD-44B9-3B15-10607E06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9ACEE-C3F5-30BE-FC76-7B27D28C3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67FBF-B724-45DC-1739-673F7ADC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A06C0-84A1-6AA5-7D16-CEE16ADA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E0FF5-DA7A-5F21-7B64-3C529337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16A67-B0C4-4A11-754E-6A83A5E4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7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E9E03D-0A58-DD4B-B467-1889662B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2FB9F-E9AC-3831-0D69-7DA6D3AB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BC4FE-2704-A135-A563-56105392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A7D2-7C99-4F69-A12A-B5F7E92AA0C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BEFAE-38E3-FA7B-B42A-88E95AC8D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F8120-5594-24F4-74C0-347937A6B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C3C1-7257-4606-8F70-257FAFBDD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8;p6">
            <a:extLst>
              <a:ext uri="{FF2B5EF4-FFF2-40B4-BE49-F238E27FC236}">
                <a16:creationId xmlns:a16="http://schemas.microsoft.com/office/drawing/2014/main" id="{71046677-43F8-AFB8-3C42-057F779A501C}"/>
              </a:ext>
            </a:extLst>
          </p:cNvPr>
          <p:cNvGraphicFramePr/>
          <p:nvPr/>
        </p:nvGraphicFramePr>
        <p:xfrm>
          <a:off x="1464531" y="807919"/>
          <a:ext cx="9472475" cy="7811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825"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사례명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신한카드의 고객 라이프 스타일 맞춤형 상품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00"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2C2E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</a:rPr>
                        <a:t>성명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dk1"/>
                          </a:solidFill>
                        </a:rPr>
                        <a:t>조소연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2C2E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</a:rPr>
                        <a:t>활용 데이터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 유동 인구와 지리 정보, 소비 업종과 상품 판매 현황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marR="38100" lvl="0" indent="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 신한카드의 월평균 승인 건수 2억 건과 2,200만 명 고객의 빅데이터 분석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00"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2C2E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데이터분석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2C2E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준비/과정/절차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rgbClr val="222222"/>
                          </a:solidFill>
                        </a:rPr>
                        <a:t>2,200만 고객의 업종을 변수로 클러스터링(</a:t>
                      </a:r>
                      <a:r>
                        <a:rPr lang="ko-KR" sz="1000" b="1" dirty="0" err="1">
                          <a:solidFill>
                            <a:srgbClr val="222222"/>
                          </a:solidFill>
                        </a:rPr>
                        <a:t>Clustering</a:t>
                      </a:r>
                      <a:r>
                        <a:rPr lang="ko-KR" sz="1000" b="1" dirty="0">
                          <a:solidFill>
                            <a:srgbClr val="222222"/>
                          </a:solidFill>
                        </a:rPr>
                        <a:t>) 기법을 활용하여 세그먼트(</a:t>
                      </a:r>
                      <a:r>
                        <a:rPr lang="ko-KR" sz="1000" b="1" dirty="0" err="1">
                          <a:solidFill>
                            <a:srgbClr val="222222"/>
                          </a:solidFill>
                        </a:rPr>
                        <a:t>Segment</a:t>
                      </a:r>
                      <a:r>
                        <a:rPr lang="ko-KR" sz="1000" b="1" dirty="0">
                          <a:solidFill>
                            <a:srgbClr val="222222"/>
                          </a:solidFill>
                        </a:rPr>
                        <a:t>)화</a:t>
                      </a:r>
                      <a:endParaRPr sz="1000" b="1" dirty="0">
                        <a:solidFill>
                          <a:srgbClr val="222222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rgbClr val="222222"/>
                          </a:solidFill>
                        </a:rPr>
                        <a:t>과거 이용패턴으로는 파악하기 힘든 최신 유행, 트렌드 등을 SNS 분석, 언론기사, </a:t>
                      </a:r>
                      <a:r>
                        <a:rPr lang="ko-KR" sz="1000" b="1" dirty="0" err="1">
                          <a:solidFill>
                            <a:srgbClr val="222222"/>
                          </a:solidFill>
                        </a:rPr>
                        <a:t>소비트렌드</a:t>
                      </a:r>
                      <a:r>
                        <a:rPr lang="ko-KR" sz="1000" b="1" dirty="0">
                          <a:solidFill>
                            <a:srgbClr val="222222"/>
                          </a:solidFill>
                        </a:rPr>
                        <a:t> 발표 자료 등을 통해 신속히 포착하고, 이에 대한 요구가 높은 데이터 분석</a:t>
                      </a:r>
                      <a:endParaRPr sz="1000" b="1" dirty="0">
                        <a:solidFill>
                          <a:srgbClr val="222222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Char char="-"/>
                      </a:pPr>
                      <a:r>
                        <a:rPr lang="ko-KR" sz="1000" b="1" dirty="0" err="1">
                          <a:solidFill>
                            <a:srgbClr val="121212"/>
                          </a:solidFill>
                        </a:rPr>
                        <a:t>중·장기적</a:t>
                      </a:r>
                      <a:r>
                        <a:rPr lang="ko-KR" sz="1000" b="1" dirty="0">
                          <a:solidFill>
                            <a:srgbClr val="121212"/>
                          </a:solidFill>
                        </a:rPr>
                        <a:t> 소비패턴을 짚어 내는 ‘매크로 트렌드’ 뿐 아니라 고객의 최신 요구와 선호도, 성향 변화를 알아내는 ‘마이크로 트렌드’ 종합적으로 분석</a:t>
                      </a:r>
                      <a:endParaRPr sz="1000" b="1" dirty="0">
                        <a:solidFill>
                          <a:srgbClr val="121212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1212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rgbClr val="121212"/>
                          </a:solidFill>
                        </a:rPr>
                        <a:t>내부 정형데이터만을 가지고 개발됐던 예측모델의 정확도를 제고하기 위해 필요한 추가적인 데이터 발굴 및 기존 데이터를 결합해 새로운 데이터 창출</a:t>
                      </a:r>
                      <a:endParaRPr sz="1000" b="1" dirty="0">
                        <a:solidFill>
                          <a:srgbClr val="121212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21212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rgbClr val="222222"/>
                          </a:solidFill>
                        </a:rPr>
                        <a:t>SNS 데이터 분석 후, 해당 결과를 기업 내부의 정형/비정형 데이터와 비교하여 검증하고 검증된 가설에 대해서만 실제 개선으로 연계해 그 유용성을 제고</a:t>
                      </a:r>
                      <a:endParaRPr sz="1000" b="1" dirty="0">
                        <a:solidFill>
                          <a:srgbClr val="121212"/>
                        </a:solidFill>
                      </a:endParaRPr>
                    </a:p>
                  </a:txBody>
                  <a:tcPr marL="64775" marR="64775" marT="17900" marB="17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025"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2C2E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</a:rPr>
                        <a:t>데이터분석 결과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'Code 9'이라는 2,200만 신한카드 고객의 소비패턴을 분석해 개발한 빅데이터 기반 상품 출시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카드 이용객의 행동패턴을 분석하여 유사 고객층이 선호하는 인기 가맹점을 예측하고 개인별로 맞춤 혜택 제공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</a:rPr>
                        <a:t>서비스 제공 뿐 아니라 타겟층에 따른 마케팅 전략 수립</a:t>
                      </a:r>
                      <a:endParaRPr sz="1000" b="1">
                        <a:solidFill>
                          <a:srgbClr val="121212"/>
                        </a:solidFill>
                      </a:endParaRPr>
                    </a:p>
                  </a:txBody>
                  <a:tcPr marL="64775" marR="64775" marT="17900" marB="17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975"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2C2E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</a:rPr>
                        <a:t>효과/성과</a:t>
                      </a:r>
                      <a:endParaRPr sz="1000" b="1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기업 입장</a:t>
                      </a:r>
                      <a:endParaRPr sz="1000" b="1" dirty="0">
                        <a:solidFill>
                          <a:srgbClr val="333333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1) 판매량 : 출시 2년만에 </a:t>
                      </a:r>
                      <a:r>
                        <a:rPr lang="ko-KR" sz="1000" b="1" dirty="0">
                          <a:solidFill>
                            <a:srgbClr val="111111"/>
                          </a:solidFill>
                        </a:rPr>
                        <a:t>누적발급 </a:t>
                      </a: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500만매 돌파</a:t>
                      </a:r>
                      <a:endParaRPr sz="1000" b="1" dirty="0">
                        <a:solidFill>
                          <a:srgbClr val="333333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2) 이용금액 : 소비자와 카드 매칭 전후로 신규고객 10.7%, 기존고객 40.8% 증가</a:t>
                      </a:r>
                      <a:endParaRPr sz="1000" b="1" dirty="0">
                        <a:solidFill>
                          <a:srgbClr val="333333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3) 시장 점유율 : 개인신용카드 시장 점유율 23.1% {전년도 22.7%에서 0.4%포인트 상승)</a:t>
                      </a:r>
                      <a:endParaRPr sz="1000" b="1" dirty="0">
                        <a:solidFill>
                          <a:srgbClr val="333333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111111"/>
                          </a:solidFill>
                        </a:rPr>
                        <a:t>4) 데이터 분석 효과 입증 : 기존 상품 대비 신규 고객 유치 비중이 높아, 데이터를 활용한 고객 분석이 얼마나 정확하고 주효했는지 확인 가능</a:t>
                      </a:r>
                      <a:endParaRPr sz="1000" b="1" dirty="0">
                        <a:solidFill>
                          <a:srgbClr val="333333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5) 카드 </a:t>
                      </a:r>
                      <a:r>
                        <a:rPr lang="ko-KR" sz="1000" b="1" dirty="0" err="1">
                          <a:solidFill>
                            <a:srgbClr val="333333"/>
                          </a:solidFill>
                        </a:rPr>
                        <a:t>실적량</a:t>
                      </a: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 증가로  이자와 가맹점 수수료, 이용자 측 수수료로 이익 창출 및 마케팅을 통한 고객 획득</a:t>
                      </a:r>
                      <a:endParaRPr sz="1000" b="1" dirty="0">
                        <a:solidFill>
                          <a:srgbClr val="333333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6) </a:t>
                      </a:r>
                      <a:r>
                        <a:rPr lang="ko-KR" sz="1000" b="1" dirty="0">
                          <a:solidFill>
                            <a:srgbClr val="111111"/>
                          </a:solidFill>
                        </a:rPr>
                        <a:t>자사 상품체계의 효율성을 제고하며 기존의 </a:t>
                      </a:r>
                      <a:r>
                        <a:rPr lang="ko-KR" sz="1000" b="1" dirty="0" err="1">
                          <a:solidFill>
                            <a:srgbClr val="111111"/>
                          </a:solidFill>
                        </a:rPr>
                        <a:t>저효율</a:t>
                      </a:r>
                      <a:r>
                        <a:rPr lang="ko-KR" sz="1000" b="1" dirty="0">
                          <a:solidFill>
                            <a:srgbClr val="111111"/>
                          </a:solidFill>
                        </a:rPr>
                        <a:t> 상품 구조 슬림화</a:t>
                      </a:r>
                      <a:endParaRPr sz="1000" b="1" dirty="0">
                        <a:solidFill>
                          <a:srgbClr val="111111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111111"/>
                          </a:solidFill>
                        </a:rPr>
                        <a:t>7) 향후에도 빅데이터를 기반으로 한 상품구성 및 마케팅 활동 가능</a:t>
                      </a:r>
                      <a:endParaRPr sz="1000" b="1" dirty="0">
                        <a:solidFill>
                          <a:srgbClr val="11111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소비자 입장</a:t>
                      </a:r>
                      <a:endParaRPr sz="1000" b="1" dirty="0">
                        <a:solidFill>
                          <a:srgbClr val="333333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rgbClr val="333333"/>
                          </a:solidFill>
                        </a:rPr>
                        <a:t>1) 본인 소비습관에 맞는 효율적인 카드 맞춤 선택 가능</a:t>
                      </a:r>
                      <a:endParaRPr sz="1000" b="1" dirty="0">
                        <a:solidFill>
                          <a:srgbClr val="111111"/>
                        </a:solidFill>
                      </a:endParaRPr>
                    </a:p>
                  </a:txBody>
                  <a:tcPr marL="64775" marR="64775" marT="17900" marB="17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0450"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2C2E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</a:rPr>
                        <a:t>인사이트</a:t>
                      </a:r>
                      <a:br>
                        <a:rPr lang="ko-KR" sz="1000" b="1" i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 b="1" i="0" u="none" strike="noStrike" cap="none">
                          <a:solidFill>
                            <a:schemeClr val="dk1"/>
                          </a:solidFill>
                        </a:rPr>
                        <a:t>(느낀점, 활용 포인트)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포화 상태에 이른 시장에서도 데이터 분석을 통해 차별화 가능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데이터 분석으로 가치 창출을 위해서는 이를 통해 얻고자 하는 것이 무엇인지, 가설을 잘 수립하는 것이 중요함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데이터 분석이 R&amp;D 활동에서 더 나아가 새로운 상품이나 서비스 개발까지 지원 가능함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사용자의 니즈에 맞는 맞춤형 서비스 제공 뿐 아니라 정교한 마케팅 활동 또한 </a:t>
                      </a:r>
                      <a:r>
                        <a:rPr lang="ko-KR" sz="1000" b="1" dirty="0" err="1">
                          <a:solidFill>
                            <a:schemeClr val="dk1"/>
                          </a:solidFill>
                        </a:rPr>
                        <a:t>뒷받침되어야함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기존보다 혜택이 크지 않고, 연회비가 올랐음에도 분석을 통한 라벨링으로 고객도 미처 인지하지 못한 니즈 충족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과거 데이터를 가지고 미래 패턴을 예측 가능하게 함으로서 빠르게 변화하는 환경에 적용, 대응 가능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군집화를 통해 많은 데이터 양을 </a:t>
                      </a:r>
                      <a:r>
                        <a:rPr lang="ko-KR" sz="1000" b="1" dirty="0" err="1">
                          <a:solidFill>
                            <a:schemeClr val="dk1"/>
                          </a:solidFill>
                        </a:rPr>
                        <a:t>적정히</a:t>
                      </a: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 사용하여 소비자의 니즈를 집중시키는 데이터 스토리텔링 역량 발휘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457200" marR="38100" lvl="0" indent="-292100" algn="l" rtl="0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-"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추후 2차 데이터 활용해 가장 시장성을 가진 제품에 선택과 집중 가능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64775" marR="64775" marT="17900" marB="17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Google Shape;70;p6">
            <a:extLst>
              <a:ext uri="{FF2B5EF4-FFF2-40B4-BE49-F238E27FC236}">
                <a16:creationId xmlns:a16="http://schemas.microsoft.com/office/drawing/2014/main" id="{051A5BB8-53BA-0401-F9BA-04D132AB3A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76650" y="697825"/>
            <a:ext cx="1949256" cy="131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1;p6">
            <a:extLst>
              <a:ext uri="{FF2B5EF4-FFF2-40B4-BE49-F238E27FC236}">
                <a16:creationId xmlns:a16="http://schemas.microsoft.com/office/drawing/2014/main" id="{46A0CE71-3239-6AA7-3358-4F14D76269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694" y="4583031"/>
            <a:ext cx="1571155" cy="9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CBBA82-F377-F90D-634C-429BF87DB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8653"/>
            <a:ext cx="121920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CBBA82-F377-F90D-634C-429BF87D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53"/>
            <a:ext cx="12192000" cy="771525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C551B2-4B45-671A-776F-3C1486129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16498"/>
              </p:ext>
            </p:extLst>
          </p:nvPr>
        </p:nvGraphicFramePr>
        <p:xfrm>
          <a:off x="1258891" y="809857"/>
          <a:ext cx="9472463" cy="6048540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빅데이터를 활용한 코오롱 인더스트리 </a:t>
                      </a:r>
                      <a:r>
                        <a:rPr lang="en-US" altLang="ko-KR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FnC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의 단기 판매예측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68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조소연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807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기존에 보유한 내부 고객 데이터</a:t>
                      </a:r>
                      <a:endParaRPr lang="en-US" altLang="ko-KR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매장에서 축적한 데이터</a:t>
                      </a:r>
                      <a:endParaRPr lang="en-US" altLang="ko-KR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온라인 쇼핑몰에서 수집한 데이터</a:t>
                      </a:r>
                      <a:endParaRPr lang="en-US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36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트렌드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디자인 등의 주관적 영역이 많이 개입되어 정확한 예측이 어려운 부분을 빅데이터 분석으로 해결하고자 함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고객 구매 데이터 및 코오롱 온라인 쇼핑몰 방문 로그 데이터 등 자체 데이터를 활용하여 매출을 기준으로 구매력 등급 세분화 작업을 실시하는 등의 고객 가치를 분석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FNC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코오롱의 브랜드별 판매 시점을 분석하여 연동 프로모션 대상을 설정하고 물류 및 물량 관리 효율화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매장 별 입점 고객을 분석하여 매출 증감 원인 파악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온라인과 오프라인 고객의 관심 상품과 판매 상관관계를 분석하여 단기 판매를 예측하고 판매증가 예상 아이템 추출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과거 판매 패턴 분석을 통해 아이템별 판매량 예측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3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대표적인 사례로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marR="0" lvl="0" indent="-10800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kern="1200" spc="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FnC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코오롱의 주력 브랜드 코오롱 스포츠 웹사이트 하루 평균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만여명의 고객 방문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상품 정보 클릭 데이터와 실제 상품 판매량 사이의 상관관계를 살펴보았을 때 웹사이트 상에서 클릭 빈도가 높은 상품은 평균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5~7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일의 시차를 두고 실제 매장에서 많이 판매된다는 것을 발견함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5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상품판매량과 고객 선호상품을 예측하는데 활용해 적중률을 높이고 있음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소비자 성향 파악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키워드를 통해 얻게 된 제품의 불편한 점이나 좋은 점 수집하여 분석한 결과로 서비스나 상품 개발에 아이디어를 전달</a:t>
                      </a: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제품에 대한 소비자의 관심도가 높은 상품과 매출 과의 상관관계를 분석하여 판매 가능 수량 확보 및 대체 상품 제안에 대한 내용까지 준비 가능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2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고객 개인의 구매 패턴 분석을 통해 비효율적인 무차별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DM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발송을 하지 않고 고객 맞춤 정보를 정확히 제공함으로써 추가 구매를 유도하면 판매량 상승에 도움을 줄 것으로 예상됨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marR="38100" lvl="0" indent="-10800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기존 온라인 분석에서 범위를 넓혀 소셜 미디어 환경에서도 분석을 하게 된다면 제품에 다양한 의견을 수집할 수 있어 신제품 개발 시 도움을 받을 수 있을 것으로 예상됨 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4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CBBA82-F377-F90D-634C-429BF87D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53"/>
            <a:ext cx="12192000" cy="771525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9499B5-4E55-0C71-20C2-8EE9FB8F6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1878"/>
              </p:ext>
            </p:extLst>
          </p:nvPr>
        </p:nvGraphicFramePr>
        <p:xfrm>
          <a:off x="1083544" y="1043424"/>
          <a:ext cx="9472463" cy="5440236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8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/>
                        <a:t>메디사피엔스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200" dirty="0"/>
                        <a:t>) : </a:t>
                      </a:r>
                      <a:r>
                        <a:rPr lang="ko-KR" altLang="en-US" sz="1200" dirty="0"/>
                        <a:t>개인 맞춤형 약물 처방을 위한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대장암 항암제 치료반응 예측 모델 개발</a:t>
                      </a:r>
                      <a:endParaRPr lang="ko-KR" alt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13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조소연</a:t>
                      </a:r>
                      <a:endParaRPr lang="en-US" altLang="ko-KR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2212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100" dirty="0"/>
                        <a:t>대장암 라이브러리 데이터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아주대학교 병원의 헬스케어 빅데이터 플랫폼</a:t>
                      </a:r>
                      <a:r>
                        <a:rPr lang="en-US" altLang="ko-KR" sz="1100" dirty="0"/>
                        <a:t>)</a:t>
                      </a:r>
                      <a:endParaRPr lang="en-US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헬스케어 빅데이터 플랫폼의 대장암 환자 데이터 셋에 국제 유전체연구팀의 공개 데이터를 보강하여 다중 임상데이터를 구축하고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이를 통해 대장암 치료반응 </a:t>
                      </a:r>
                      <a:r>
                        <a:rPr lang="en-US" altLang="ko-KR" sz="1000" dirty="0"/>
                        <a:t>AI </a:t>
                      </a:r>
                      <a:r>
                        <a:rPr lang="ko-KR" altLang="en-US" sz="1000" dirty="0"/>
                        <a:t>예측 모델을 개발</a:t>
                      </a:r>
                      <a:endParaRPr lang="en-US" altLang="ko-KR" sz="1000" dirty="0"/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데이터 분석에 대한 지식 부족 및 대장암 임상데이터 형태에 대한 정보 부족으로 인한 예측모델 성능 개선에 한계 </a:t>
                      </a:r>
                      <a:endParaRPr lang="en-US" altLang="ko-KR" sz="1000" dirty="0"/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아주대학교 병원과 공동연구 수행을 통해 대장암 라이브러리 데이터셋에 쉽게 접근할 수 있었고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이를 통해 모델 개선</a:t>
                      </a:r>
                      <a:endParaRPr lang="en-US" altLang="ko-KR" sz="1000" dirty="0"/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5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defTabSz="91397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헬스케어 빅데이터 플랫폼의 데이터를 활용하여 환자의 항암제부작용 및 예후 결과를 예측할 수 있는 </a:t>
                      </a:r>
                      <a:r>
                        <a:rPr lang="en-US" altLang="ko-KR" sz="1000" dirty="0"/>
                        <a:t>AI </a:t>
                      </a:r>
                      <a:r>
                        <a:rPr lang="ko-KR" altLang="en-US" sz="1000" dirty="0"/>
                        <a:t>예측 모델 기술을 개발</a:t>
                      </a:r>
                      <a:endParaRPr lang="en-US" altLang="ko-KR" sz="1000" dirty="0"/>
                    </a:p>
                    <a:p>
                      <a:pPr marL="171450" indent="-171450" algn="l" defTabSz="913970" rtl="0" eaLnBrk="1" latinLnBrk="1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알고리즘 성능 평가 지표인 </a:t>
                      </a:r>
                      <a:r>
                        <a:rPr lang="en-US" altLang="ko-KR" sz="1000" dirty="0"/>
                        <a:t>AUROC (Area Under Receiver Operating Characteristic Curve : </a:t>
                      </a:r>
                      <a:r>
                        <a:rPr lang="ko-KR" altLang="en-US" sz="1000" dirty="0"/>
                        <a:t>정상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비정상 분류 성능 지표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기준 </a:t>
                      </a:r>
                      <a:r>
                        <a:rPr lang="en-US" altLang="ko-KR" sz="1000" dirty="0"/>
                        <a:t>0.8149</a:t>
                      </a:r>
                      <a:r>
                        <a:rPr lang="ko-KR" altLang="en-US" sz="1000" dirty="0"/>
                        <a:t>로 우수한 성과가 입증</a:t>
                      </a:r>
                      <a:endParaRPr lang="en-US" altLang="ko-KR" sz="1000" dirty="0"/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7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AI </a:t>
                      </a:r>
                      <a:r>
                        <a:rPr lang="ko-KR" altLang="en-US" sz="1000" dirty="0"/>
                        <a:t>예측 모델 개발에 소요되는 시간을 크게 단축</a:t>
                      </a:r>
                      <a:endParaRPr lang="en-US" altLang="ko-KR" sz="1000" dirty="0"/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분석한 데이터들은 향후 신약 개발에도 적극 활용될 수 있을 것으로 기대</a:t>
                      </a:r>
                      <a:endParaRPr lang="en-US" altLang="ko-KR" sz="1000" dirty="0"/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대장암 외 다른 암 치료반응 </a:t>
                      </a:r>
                      <a:r>
                        <a:rPr lang="en-US" altLang="ko-KR" sz="1000" dirty="0"/>
                        <a:t>AI </a:t>
                      </a:r>
                      <a:r>
                        <a:rPr lang="ko-KR" altLang="en-US" sz="1000" dirty="0"/>
                        <a:t>예측모델 개발에도 다양한 암 데이터 셋을 통해 동일한 데이터 분석을 진행 가능</a:t>
                      </a:r>
                      <a:endParaRPr lang="en-US" altLang="ko-KR" sz="1000" dirty="0"/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환자 맞춤형 처방을 통한 의료 비용 감소 및 시장확대를 통한 의료 서비스 산업의 고도화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앞서 데이터를 분석하는 과정을 공부하며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이는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코드를 작성하고 데이터셋을 제공하여 인공지능을 학습시키고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학습 데이터의 양을 늘려 정확도 향상과 동시에 스스로 학습을 하는 단계까지 도달하는 머신 러닝의 과정과 유사하다고 생각 </a:t>
                      </a:r>
                      <a:endParaRPr lang="en-US" altLang="ko-KR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PBL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특징인 자기주도적 학습과 협동 학습을 적절히 조절하여 실질적이고 복잡한 문제를 다루어 볼 것</a:t>
                      </a:r>
                      <a:endParaRPr lang="en-US" altLang="ko-KR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강의에서 언급된 통합 의료데이터 사업을 하는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회사의 사례에서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의료기관별로 존재하는 의료데이터가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개인정보이기 때문에 공유하기 꺼려하는 문제를 차트를 만들어 준다는 새로운 가치를 제시하여 의료기관 종사자를 설득하는 모습과 유사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데이터로 비전을 명쾌하게 보여주는 것의 힘을 체감하였고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데이터를 분석하기 위해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CoNVO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 (Context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Need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를 명확히 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Vision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을 상상하고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Outcome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을 예측하여 문제해결의 범위를 요약하는 기술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와 같은 데이터 분석 능력을 배양해야 함을 느낌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구체적인 수치적 데이터를 얻고 싶어 본사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재무재표를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 열람하려 하였으나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 재무정보를 확인할 수가 없어 데이터를 추가적으로 얻기가 힘들었고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사실성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 정확도를 확보하지 않더라도 결론을 도출할 수 있게끔 데이터를 직관적으로 보는 힘을 길러야 함을 느낌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7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1073</Words>
  <Application>Microsoft Office PowerPoint</Application>
  <PresentationFormat>와이드스크린</PresentationFormat>
  <Paragraphs>90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Noto Sans Symbols</vt:lpstr>
      <vt:lpstr>나눔바른고딕</vt:lpstr>
      <vt:lpstr>나눔바른고딕OTF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조소연</dc:creator>
  <cp:lastModifiedBy>조소연</cp:lastModifiedBy>
  <cp:revision>1</cp:revision>
  <dcterms:created xsi:type="dcterms:W3CDTF">2022-07-06T18:46:57Z</dcterms:created>
  <dcterms:modified xsi:type="dcterms:W3CDTF">2022-07-06T18:50:46Z</dcterms:modified>
</cp:coreProperties>
</file>