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258" r:id="rId2"/>
    <p:sldId id="274" r:id="rId3"/>
    <p:sldId id="275" r:id="rId4"/>
    <p:sldId id="282" r:id="rId5"/>
    <p:sldId id="269" r:id="rId6"/>
    <p:sldId id="286" r:id="rId7"/>
    <p:sldId id="294" r:id="rId8"/>
    <p:sldId id="295" r:id="rId9"/>
    <p:sldId id="296" r:id="rId10"/>
    <p:sldId id="293" r:id="rId11"/>
    <p:sldId id="315" r:id="rId12"/>
    <p:sldId id="297" r:id="rId13"/>
    <p:sldId id="309" r:id="rId14"/>
    <p:sldId id="310" r:id="rId15"/>
    <p:sldId id="311" r:id="rId16"/>
    <p:sldId id="312" r:id="rId17"/>
    <p:sldId id="313" r:id="rId18"/>
    <p:sldId id="314" r:id="rId19"/>
    <p:sldId id="287" r:id="rId20"/>
    <p:sldId id="289" r:id="rId21"/>
    <p:sldId id="291" r:id="rId22"/>
    <p:sldId id="327" r:id="rId23"/>
    <p:sldId id="290" r:id="rId24"/>
    <p:sldId id="292" r:id="rId25"/>
    <p:sldId id="330" r:id="rId26"/>
    <p:sldId id="283" r:id="rId27"/>
    <p:sldId id="270" r:id="rId28"/>
    <p:sldId id="316" r:id="rId29"/>
    <p:sldId id="317" r:id="rId30"/>
    <p:sldId id="318" r:id="rId31"/>
    <p:sldId id="319" r:id="rId32"/>
    <p:sldId id="284" r:id="rId33"/>
    <p:sldId id="276" r:id="rId34"/>
    <p:sldId id="285" r:id="rId35"/>
    <p:sldId id="277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288" r:id="rId44"/>
    <p:sldId id="266" r:id="rId45"/>
  </p:sldIdLst>
  <p:sldSz cx="12192000" cy="6858000"/>
  <p:notesSz cx="6858000" cy="9144000"/>
  <p:embeddedFontLst>
    <p:embeddedFont>
      <p:font typeface="맑은 고딕" pitchFamily="50" charset="-127"/>
      <p:regular r:id="rId47"/>
      <p:bold r:id="rId48"/>
    </p:embeddedFont>
    <p:embeddedFont>
      <p:font typeface="나눔고딕 ExtraBold" pitchFamily="50" charset="-127"/>
      <p:bold r:id="rId49"/>
    </p:embeddedFont>
    <p:embeddedFont>
      <p:font typeface="a파도소리" pitchFamily="18" charset="-127"/>
      <p:regular r:id="rId50"/>
    </p:embeddedFont>
    <p:embeddedFont>
      <p:font typeface="나눔스퀘어" pitchFamily="50" charset="-127"/>
      <p:regular r:id="rId51"/>
    </p:embeddedFont>
    <p:embeddedFont>
      <p:font typeface="MD이솝체" charset="-127"/>
      <p:regular r:id="rId52"/>
    </p:embeddedFont>
    <p:embeddedFont>
      <p:font typeface="나눔스퀘어 Bold" pitchFamily="50" charset="-127"/>
      <p:bold r:id="rId53"/>
    </p:embeddedFont>
    <p:embeddedFont>
      <p:font typeface="배달의민족 주아" pitchFamily="18" charset="-127"/>
      <p:regular r:id="rId54"/>
    </p:embeddedFont>
    <p:embeddedFont>
      <p:font typeface="1훈프로방스 R" pitchFamily="18" charset="-127"/>
      <p:regular r:id="rId55"/>
    </p:embeddedFont>
    <p:embeddedFont>
      <p:font typeface="210 맨발의청춘 L" pitchFamily="18" charset="-127"/>
      <p:regular r:id="rId56"/>
    </p:embeddedFont>
    <p:embeddedFont>
      <p:font typeface="210 시골밥상 B" pitchFamily="18" charset="-127"/>
      <p:regular r:id="rId57"/>
    </p:embeddedFont>
    <p:embeddedFont>
      <p:font typeface="나눔스퀘어 ExtraBold" pitchFamily="50" charset="-127"/>
      <p:bold r:id="rId58"/>
    </p:embeddedFont>
    <p:embeddedFont>
      <p:font typeface="배달의민족 한나는 열한살" pitchFamily="50" charset="-127"/>
      <p:regular r:id="rId59"/>
    </p:embeddedFont>
    <p:embeddedFont>
      <p:font typeface="HY헤드라인M" pitchFamily="18" charset="-127"/>
      <p:regular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25D"/>
    <a:srgbClr val="F7CB4F"/>
    <a:srgbClr val="0D0D0D"/>
    <a:srgbClr val="E85B3B"/>
    <a:srgbClr val="A9D18E"/>
    <a:srgbClr val="507FE8"/>
    <a:srgbClr val="F9B937"/>
    <a:srgbClr val="5545FF"/>
    <a:srgbClr val="B87A36"/>
    <a:srgbClr val="3BC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2" autoAdjust="0"/>
    <p:restoredTop sz="86855" autoAdjust="0"/>
  </p:normalViewPr>
  <p:slideViewPr>
    <p:cSldViewPr snapToGrid="0">
      <p:cViewPr>
        <p:scale>
          <a:sx n="79" d="100"/>
          <a:sy n="79" d="100"/>
        </p:scale>
        <p:origin x="-13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FA04-9828-441B-845D-F7CA40D454FF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94C77-D905-4BBA-A690-271138CD8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938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아우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용어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용액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잉어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영웅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94C77-D905-4BBA-A690-271138CD8E5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송정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소지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94C77-D905-4BBA-A690-271138CD8E5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긴장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굴절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94C77-D905-4BBA-A690-271138CD8E5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스파게티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2. </a:t>
            </a:r>
            <a:r>
              <a:rPr lang="ko-KR" altLang="en-US" baseline="0" dirty="0" err="1" smtClean="0"/>
              <a:t>초코송이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3. </a:t>
            </a:r>
            <a:r>
              <a:rPr lang="ko-KR" altLang="en-US" baseline="0" dirty="0" err="1" smtClean="0"/>
              <a:t>계란말이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4. </a:t>
            </a:r>
            <a:r>
              <a:rPr lang="ko-KR" altLang="en-US" baseline="0" dirty="0" smtClean="0"/>
              <a:t>부대찌개 </a:t>
            </a:r>
            <a:r>
              <a:rPr lang="en-US" altLang="ko-KR" baseline="0" dirty="0" smtClean="0"/>
              <a:t>/  5. </a:t>
            </a:r>
            <a:r>
              <a:rPr lang="ko-KR" altLang="en-US" baseline="0" dirty="0" smtClean="0"/>
              <a:t>김치찌개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김치만두 </a:t>
            </a:r>
            <a:r>
              <a:rPr lang="en-US" altLang="ko-KR" baseline="0" dirty="0" smtClean="0"/>
              <a:t>/ 6. </a:t>
            </a:r>
            <a:r>
              <a:rPr lang="ko-KR" altLang="en-US" baseline="0" dirty="0" smtClean="0"/>
              <a:t>갈비만두 </a:t>
            </a:r>
            <a:r>
              <a:rPr lang="en-US" altLang="ko-KR" baseline="0" dirty="0" smtClean="0"/>
              <a:t>/ 7. </a:t>
            </a:r>
            <a:r>
              <a:rPr lang="ko-KR" altLang="en-US" baseline="0" dirty="0" smtClean="0"/>
              <a:t>양념치킨 </a:t>
            </a:r>
            <a:r>
              <a:rPr lang="en-US" altLang="ko-KR" baseline="0" dirty="0" smtClean="0"/>
              <a:t>/ 8. </a:t>
            </a:r>
            <a:r>
              <a:rPr lang="ko-KR" altLang="en-US" baseline="0" dirty="0" err="1" smtClean="0"/>
              <a:t>닭볶음탕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9. </a:t>
            </a:r>
            <a:r>
              <a:rPr lang="ko-KR" altLang="en-US" baseline="0" dirty="0" smtClean="0"/>
              <a:t>돼지국밥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돼지고기 </a:t>
            </a:r>
            <a:r>
              <a:rPr lang="en-US" altLang="ko-KR" baseline="0" dirty="0" smtClean="0"/>
              <a:t>/ 10. </a:t>
            </a:r>
            <a:r>
              <a:rPr lang="ko-KR" altLang="en-US" baseline="0" dirty="0" err="1" smtClean="0"/>
              <a:t>브로콜리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11. </a:t>
            </a:r>
            <a:r>
              <a:rPr lang="ko-KR" altLang="en-US" baseline="0" dirty="0" smtClean="0"/>
              <a:t>슈팅스타 </a:t>
            </a:r>
            <a:r>
              <a:rPr lang="en-US" altLang="ko-KR" baseline="0" dirty="0" smtClean="0"/>
              <a:t>/ 12. </a:t>
            </a:r>
            <a:r>
              <a:rPr lang="ko-KR" altLang="en-US" baseline="0" dirty="0" smtClean="0"/>
              <a:t>무말랭이 </a:t>
            </a:r>
            <a:r>
              <a:rPr lang="en-US" altLang="ko-KR" baseline="0" dirty="0" smtClean="0"/>
              <a:t>/ 13. </a:t>
            </a:r>
            <a:r>
              <a:rPr lang="ko-KR" altLang="en-US" baseline="0" dirty="0" smtClean="0"/>
              <a:t>샌드위치 </a:t>
            </a:r>
            <a:r>
              <a:rPr lang="en-US" altLang="ko-KR" baseline="0" dirty="0" smtClean="0"/>
              <a:t>/14, </a:t>
            </a:r>
            <a:r>
              <a:rPr lang="ko-KR" altLang="en-US" baseline="0" dirty="0" smtClean="0"/>
              <a:t>유부초밥 </a:t>
            </a:r>
            <a:r>
              <a:rPr lang="en-US" altLang="ko-KR" baseline="0" dirty="0" smtClean="0"/>
              <a:t>/ 15. </a:t>
            </a:r>
            <a:r>
              <a:rPr lang="ko-KR" altLang="en-US" baseline="0" dirty="0" smtClean="0"/>
              <a:t>숙주나물 </a:t>
            </a:r>
            <a:r>
              <a:rPr lang="en-US" altLang="ko-KR" baseline="0" dirty="0" smtClean="0"/>
              <a:t>/ 16. </a:t>
            </a:r>
            <a:r>
              <a:rPr lang="ko-KR" altLang="en-US" baseline="0" dirty="0" smtClean="0"/>
              <a:t>파인애플 </a:t>
            </a:r>
            <a:r>
              <a:rPr lang="en-US" altLang="ko-KR" baseline="0" dirty="0" smtClean="0"/>
              <a:t>/ 17. </a:t>
            </a:r>
            <a:r>
              <a:rPr lang="ko-KR" altLang="en-US" baseline="0" dirty="0" err="1" smtClean="0"/>
              <a:t>홍어삼합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18. </a:t>
            </a:r>
            <a:r>
              <a:rPr lang="ko-KR" altLang="en-US" baseline="0" dirty="0" err="1" smtClean="0"/>
              <a:t>치킨마요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19. </a:t>
            </a:r>
            <a:r>
              <a:rPr lang="ko-KR" altLang="en-US" baseline="0" dirty="0" smtClean="0"/>
              <a:t>훈제오리 </a:t>
            </a:r>
            <a:r>
              <a:rPr lang="en-US" altLang="ko-KR" baseline="0" dirty="0" smtClean="0"/>
              <a:t>/ 20. </a:t>
            </a:r>
            <a:r>
              <a:rPr lang="ko-KR" altLang="en-US" baseline="0" dirty="0" smtClean="0"/>
              <a:t>마카로니 </a:t>
            </a:r>
            <a:r>
              <a:rPr lang="en-US" altLang="ko-KR" baseline="0" dirty="0" smtClean="0"/>
              <a:t>/ 21. </a:t>
            </a:r>
            <a:r>
              <a:rPr lang="ko-KR" altLang="en-US" baseline="0" dirty="0" smtClean="0"/>
              <a:t>비빔국수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연근조림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멸치볶음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소고기국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콩나물국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감자튀김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싸이버거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배추김치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총각김치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제육볶음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갈치구이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떡만둣국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94C77-D905-4BBA-A690-271138CD8E5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ko-KR" altLang="en-US" dirty="0" smtClean="0"/>
              <a:t>동물 </a:t>
            </a:r>
            <a:r>
              <a:rPr lang="en-US" altLang="ko-KR" dirty="0" smtClean="0"/>
              <a:t>_____________</a:t>
            </a:r>
            <a:r>
              <a:rPr lang="ko-KR" altLang="en-US" dirty="0" smtClean="0"/>
              <a:t>나무늘보 </a:t>
            </a:r>
            <a:r>
              <a:rPr lang="en-US" altLang="ko-KR" dirty="0" smtClean="0"/>
              <a:t>/ 2. </a:t>
            </a:r>
            <a:r>
              <a:rPr lang="ko-KR" altLang="en-US" dirty="0" smtClean="0"/>
              <a:t>고슴도치 </a:t>
            </a:r>
            <a:r>
              <a:rPr lang="en-US" altLang="ko-KR" dirty="0" smtClean="0"/>
              <a:t>/ 3. </a:t>
            </a:r>
            <a:r>
              <a:rPr lang="ko-KR" altLang="en-US" dirty="0" smtClean="0"/>
              <a:t>이구아나 </a:t>
            </a:r>
            <a:r>
              <a:rPr lang="en-US" altLang="ko-KR" dirty="0" smtClean="0"/>
              <a:t>/ 4. </a:t>
            </a:r>
            <a:r>
              <a:rPr lang="ko-KR" altLang="en-US" dirty="0" err="1" smtClean="0"/>
              <a:t>직박구리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/ 5. </a:t>
            </a:r>
            <a:r>
              <a:rPr lang="ko-KR" altLang="en-US" dirty="0" smtClean="0"/>
              <a:t>딱따구리 </a:t>
            </a:r>
            <a:r>
              <a:rPr lang="en-US" altLang="ko-KR" dirty="0" smtClean="0"/>
              <a:t>/ 6. </a:t>
            </a:r>
            <a:r>
              <a:rPr lang="ko-KR" altLang="en-US" dirty="0" smtClean="0"/>
              <a:t>바다사자 </a:t>
            </a:r>
            <a:r>
              <a:rPr lang="en-US" altLang="ko-KR" dirty="0" smtClean="0"/>
              <a:t>/7. </a:t>
            </a:r>
            <a:r>
              <a:rPr lang="ko-KR" altLang="en-US" dirty="0" smtClean="0"/>
              <a:t>날다람쥐 </a:t>
            </a:r>
            <a:r>
              <a:rPr lang="en-US" altLang="ko-KR" dirty="0" smtClean="0"/>
              <a:t>/ 8. </a:t>
            </a:r>
            <a:r>
              <a:rPr lang="ko-KR" altLang="en-US" dirty="0" smtClean="0"/>
              <a:t>미꾸라지 </a:t>
            </a:r>
            <a:r>
              <a:rPr lang="en-US" altLang="ko-KR" dirty="0" smtClean="0"/>
              <a:t>/9.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바퀴벌레 </a:t>
            </a:r>
            <a:r>
              <a:rPr lang="en-US" altLang="ko-KR" baseline="0" dirty="0" smtClean="0"/>
              <a:t>/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94C77-D905-4BBA-A690-271138CD8E5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어벤져스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겨울왕국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신과함께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맘마미아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스윙키즈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극한직업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캡틴마블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블랙팬서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슈퍼배드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쿵푸팬더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94C77-D905-4BBA-A690-271138CD8E5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그룹이름</a:t>
            </a:r>
            <a:r>
              <a:rPr lang="en-US" altLang="ko-KR" baseline="0" dirty="0" smtClean="0"/>
              <a:t> _ </a:t>
            </a:r>
            <a:r>
              <a:rPr lang="ko-KR" altLang="en-US" baseline="0" dirty="0" err="1" smtClean="0"/>
              <a:t>멜로망스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소녀시대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동방신기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투애니원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러블리즈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엔플라잉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여자친구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오마이걸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트와이스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뉴이스트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아이즈원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인피니트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레드벨벳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블랙핑크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모모랜드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에이핑크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에이프릴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우주소녀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프리스틴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레인보우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위키미키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아스트로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데이식스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길구봉구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키드밀리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에픽하이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젝스키스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원더걸스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옥상달빛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제이레빗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체리블렛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자이언티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걸스데이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온앤오프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94C77-D905-4BBA-A690-271138CD8E5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하이마트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와이파이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회전목마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억만장자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신용카드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백설공주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장화홍련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콩쥐팥쥐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신데렐라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에버랜드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롯데월드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뚜레쥬르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카푸치노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교통카드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94C77-D905-4BBA-A690-271138CD8E5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1820 ~ 1910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영국 왕립 통계학회 최초의 여성회원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미국통계학회 명예회원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94C77-D905-4BBA-A690-271138CD8E5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87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320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02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48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07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8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68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449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27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664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5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7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7EAB3-1E82-4143-9422-7C90BD84C355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E93B-9245-4C20-BF89-EEC588EB1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662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7.png"/><Relationship Id="rId7" Type="http://schemas.openxmlformats.org/officeDocument/2006/relationships/slide" Target="slide15.xml"/><Relationship Id="rId12" Type="http://schemas.openxmlformats.org/officeDocument/2006/relationships/slide" Target="slide1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8.xml"/><Relationship Id="rId5" Type="http://schemas.openxmlformats.org/officeDocument/2006/relationships/image" Target="../media/image12.png"/><Relationship Id="rId10" Type="http://schemas.openxmlformats.org/officeDocument/2006/relationships/slide" Target="slide16.xml"/><Relationship Id="rId4" Type="http://schemas.openxmlformats.org/officeDocument/2006/relationships/image" Target="../media/image11.png"/><Relationship Id="rId9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slide" Target="slide39.xml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12" Type="http://schemas.openxmlformats.org/officeDocument/2006/relationships/slide" Target="slide4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slide" Target="slide38.xml"/><Relationship Id="rId5" Type="http://schemas.openxmlformats.org/officeDocument/2006/relationships/image" Target="../media/image36.png"/><Relationship Id="rId15" Type="http://schemas.openxmlformats.org/officeDocument/2006/relationships/slide" Target="slide42.xml"/><Relationship Id="rId10" Type="http://schemas.openxmlformats.org/officeDocument/2006/relationships/slide" Target="slide37.xml"/><Relationship Id="rId4" Type="http://schemas.openxmlformats.org/officeDocument/2006/relationships/image" Target="../media/image11.png"/><Relationship Id="rId9" Type="http://schemas.openxmlformats.org/officeDocument/2006/relationships/slide" Target="slide36.xml"/><Relationship Id="rId14" Type="http://schemas.openxmlformats.org/officeDocument/2006/relationships/slide" Target="slide4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slide" Target="slide3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slide" Target="slide3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slide" Target="slide3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slide" Target="slide3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slide" Target="slide3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slide" Target="slide3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모서리가 둥근 직사각형 97"/>
          <p:cNvSpPr/>
          <p:nvPr/>
        </p:nvSpPr>
        <p:spPr>
          <a:xfrm>
            <a:off x="269033" y="233266"/>
            <a:ext cx="11653935" cy="63914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307188" y="3308586"/>
            <a:ext cx="1300563" cy="589893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98832" y="4387328"/>
            <a:ext cx="1416712" cy="3148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878846" y="5223004"/>
            <a:ext cx="1078623" cy="15802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8584246" y="3321516"/>
            <a:ext cx="1550124" cy="455809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9183232" y="4230287"/>
            <a:ext cx="1416712" cy="10566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288440" y="5173658"/>
            <a:ext cx="962435" cy="41473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4483"/>
          <a:stretch/>
        </p:blipFill>
        <p:spPr>
          <a:xfrm>
            <a:off x="3607759" y="3581359"/>
            <a:ext cx="4976495" cy="3755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22250" y="1194482"/>
            <a:ext cx="3020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함께하는 </a:t>
            </a:r>
            <a:endParaRPr lang="ko-KR" altLang="en-US" sz="4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15392" y="942949"/>
            <a:ext cx="393421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PNUSTAT</a:t>
            </a:r>
            <a:endParaRPr lang="en-US" altLang="ko-KR" sz="6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29993" y="940140"/>
            <a:ext cx="21196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STAT</a:t>
            </a:r>
            <a:endParaRPr lang="en-US" altLang="ko-KR" sz="6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1011" y="950773"/>
            <a:ext cx="7056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</a:t>
            </a:r>
            <a:endParaRPr lang="ko-KR" altLang="en-US" sz="6600" dirty="0"/>
          </a:p>
        </p:txBody>
      </p:sp>
      <p:sp>
        <p:nvSpPr>
          <p:cNvPr id="6" name="직사각형 5"/>
          <p:cNvSpPr/>
          <p:nvPr/>
        </p:nvSpPr>
        <p:spPr>
          <a:xfrm>
            <a:off x="3237707" y="940140"/>
            <a:ext cx="8595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ko-KR" altLang="en-US" sz="6600" dirty="0"/>
          </a:p>
        </p:txBody>
      </p:sp>
      <p:sp>
        <p:nvSpPr>
          <p:cNvPr id="16" name="직사각형 15"/>
          <p:cNvSpPr/>
          <p:nvPr/>
        </p:nvSpPr>
        <p:spPr>
          <a:xfrm>
            <a:off x="3909576" y="940140"/>
            <a:ext cx="8034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</a:t>
            </a:r>
            <a:endParaRPr lang="ko-KR" altLang="en-US" sz="6600" dirty="0"/>
          </a:p>
        </p:txBody>
      </p:sp>
      <p:sp>
        <p:nvSpPr>
          <p:cNvPr id="23" name="직사각형 22"/>
          <p:cNvSpPr/>
          <p:nvPr/>
        </p:nvSpPr>
        <p:spPr>
          <a:xfrm>
            <a:off x="4236910" y="2026870"/>
            <a:ext cx="62869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274666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8399E-6 1.85185E-6 C 0.00326 0.00416 0.00573 0.00856 0.00963 0.01088 C 0.01471 0.01991 0.02005 0.02315 0.02617 0.0294 C 0.03007 0.03333 0.03333 0.03727 0.03749 0.04028 C 0.04478 0.05324 0.05194 0.06805 0.06014 0.07916 C 0.06366 0.08403 0.0673 0.08819 0.07069 0.09305 C 0.07472 0.09907 0.07954 0.10879 0.08461 0.11157 C 0.08865 0.11643 0.09295 0.12338 0.09763 0.12569 C 0.10024 0.12986 0.1031 0.13449 0.10635 0.13657 C 0.10935 0.14166 0.11299 0.14791 0.1169 0.15046 C 0.12015 0.15926 0.11677 0.15208 0.12119 0.15671 C 0.12184 0.15741 0.12302 0.15972 0.12302 0.15995 " pathEditMode="relative" rAng="0" ptsTypes="fffffffffffA">
                                      <p:cBhvr>
                                        <p:cTn id="2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4" y="798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74304E-7 3.7037E-6 C 0.00326 0.00416 0.00573 0.00856 0.00963 0.01088 C 0.01471 0.0199 0.02005 0.02314 0.02617 0.02939 C 0.03007 0.03333 0.03333 0.03726 0.03749 0.04027 C 0.04478 0.05324 0.05194 0.06805 0.06014 0.07916 C 0.06366 0.08402 0.0673 0.08819 0.07069 0.09305 C 0.07472 0.09907 0.07954 0.10879 0.08461 0.11157 C 0.08865 0.11643 0.09295 0.12338 0.09763 0.12569 C 0.10023 0.12986 0.1031 0.13449 0.10635 0.13657 C 0.10935 0.14166 0.11299 0.14791 0.1169 0.15046 C 0.12015 0.15926 0.11677 0.15208 0.12119 0.15671 C 0.12184 0.1574 0.12302 0.15972 0.12302 0.15995 " pathEditMode="relative" rAng="0" ptsTypes="fffffffffffA">
                                      <p:cBhvr>
                                        <p:cTn id="2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4" y="798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18146E-6 -3.7037E-6 C 0.00326 0.00417 0.00573 0.00857 0.00964 0.01088 C 0.01471 0.01991 0.02005 0.02315 0.02617 0.0294 C 0.03007 0.03334 0.03333 0.03727 0.03749 0.04028 C 0.04478 0.05324 0.05194 0.06806 0.06014 0.07917 C 0.06366 0.08403 0.0673 0.0882 0.07069 0.09306 C 0.07472 0.09908 0.07954 0.1088 0.08462 0.11158 C 0.08865 0.11644 0.09295 0.12338 0.09763 0.1257 C 0.10024 0.12986 0.1031 0.13449 0.10636 0.13658 C 0.10935 0.14167 0.11299 0.14792 0.1169 0.15047 C 0.12015 0.15926 0.11677 0.15209 0.1212 0.15672 C 0.12185 0.15741 0.12302 0.15973 0.12302 0.15996 " pathEditMode="relative" rAng="0" ptsTypes="fffffffffffA">
                                      <p:cBhvr>
                                        <p:cTn id="30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4" y="79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3306E-6 5.55556E-6 C 0.00326 0.00418 0.00573 0.00857 0.00963 0.01089 C 0.01471 0.01992 0.02005 0.02316 0.02617 0.02941 C 0.03007 0.03334 0.03333 0.03728 0.03749 0.04029 C 0.04478 0.05325 0.05194 0.06806 0.06014 0.07918 C 0.06366 0.08404 0.0673 0.0882 0.07069 0.09306 C 0.07472 0.09908 0.07954 0.1088 0.08461 0.11158 C 0.08865 0.11644 0.09295 0.12339 0.09763 0.1257 C 0.10024 0.12987 0.1031 0.1345 0.10635 0.13658 C 0.10935 0.14168 0.11299 0.14793 0.1169 0.15047 C 0.12015 0.15927 0.11677 0.15209 0.12119 0.15672 C 0.12184 0.15742 0.12302 0.15973 0.12302 0.15973 " pathEditMode="relative" ptsTypes="fffffffffffA">
                                      <p:cBhvr>
                                        <p:cTn id="3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2302 0.15996 C 0.13799 0.15996 0.15309 0.15996 0.16832 0.15996 " pathEditMode="relative" rAng="0" ptsTypes="fA">
                                      <p:cBhvr>
                                        <p:cTn id="3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" y="30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2302 0.15996 C 0.10297 0.15996 0.08345 0.15996 0.06366 0.15996 " pathEditMode="relative" rAng="0" ptsTypes="fA">
                                      <p:cBhvr>
                                        <p:cTn id="3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8" y="30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4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1" nodeType="withEffect">
                                  <p:stCondLst>
                                    <p:cond delay="4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8" grpId="0"/>
      <p:bldP spid="18" grpId="1"/>
      <p:bldP spid="5" grpId="0"/>
      <p:bldP spid="5" grpId="1"/>
      <p:bldP spid="5" grpId="2"/>
      <p:bldP spid="6" grpId="0"/>
      <p:bldP spid="6" grpId="1"/>
      <p:bldP spid="6" grpId="2"/>
      <p:bldP spid="16" grpId="0"/>
      <p:bldP spid="16" grpId="1"/>
      <p:bldP spid="16" grpId="2"/>
      <p:bldP spid="23" grpId="0"/>
      <p:bldP spid="2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6" name="순서도: 처리 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4029075" y="418911"/>
            <a:ext cx="5448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&lt;ICE BREAKING</a:t>
            </a:r>
          </a:p>
          <a:p>
            <a:pPr algn="ctr"/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미니게임을 통한 어색함 허물기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모서리가 접힌 도형 10"/>
          <p:cNvSpPr/>
          <p:nvPr/>
        </p:nvSpPr>
        <p:spPr>
          <a:xfrm>
            <a:off x="3646921" y="2975043"/>
            <a:ext cx="822325" cy="571500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프로방스 R" pitchFamily="18" charset="-127"/>
                <a:ea typeface="1훈프로방스 R" pitchFamily="18" charset="-127"/>
              </a:rPr>
              <a:t>과자</a:t>
            </a:r>
            <a:endParaRPr lang="ko-KR" altLang="en-US" sz="24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4500596" y="3094189"/>
            <a:ext cx="822325" cy="571500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프로방스 R" pitchFamily="18" charset="-127"/>
                <a:ea typeface="1훈프로방스 R" pitchFamily="18" charset="-127"/>
              </a:rPr>
              <a:t>속담</a:t>
            </a:r>
            <a:endParaRPr lang="ko-KR" altLang="en-US" sz="24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3794509" y="3137804"/>
            <a:ext cx="822325" cy="571500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프로방스 R" pitchFamily="18" charset="-127"/>
                <a:ea typeface="1훈프로방스 R" pitchFamily="18" charset="-127"/>
              </a:rPr>
              <a:t>영화</a:t>
            </a:r>
            <a:endParaRPr lang="ko-KR" altLang="en-US" sz="24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4" name="모서리가 접힌 도형 13"/>
          <p:cNvSpPr/>
          <p:nvPr/>
        </p:nvSpPr>
        <p:spPr>
          <a:xfrm>
            <a:off x="4340375" y="3241275"/>
            <a:ext cx="822325" cy="571500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프로방스 R" pitchFamily="18" charset="-127"/>
                <a:ea typeface="1훈프로방스 R" pitchFamily="18" charset="-127"/>
              </a:rPr>
              <a:t>게임</a:t>
            </a:r>
            <a:endParaRPr lang="ko-KR" altLang="en-US" sz="2400" dirty="0">
              <a:latin typeface="1훈프로방스 R" pitchFamily="18" charset="-127"/>
              <a:ea typeface="1훈프로방스 R" pitchFamily="18" charset="-127"/>
            </a:endParaRPr>
          </a:p>
        </p:txBody>
      </p:sp>
      <p:pic>
        <p:nvPicPr>
          <p:cNvPr id="20486" name="Picture 6" descr="Wicker baske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20730" y="1807778"/>
            <a:ext cx="2263710" cy="226371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529940" y="4839302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 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47385" y="5342018"/>
            <a:ext cx="117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2400" dirty="0" err="1" smtClean="0">
                <a:latin typeface="210 맨발의청춘 L" pitchFamily="18" charset="-127"/>
                <a:ea typeface="210 맨발의청춘 L" pitchFamily="18" charset="-127"/>
              </a:rPr>
              <a:t>포테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?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0585" y="5340411"/>
            <a:ext cx="129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2400" dirty="0" err="1" smtClean="0">
                <a:latin typeface="210 맨발의청춘 L" pitchFamily="18" charset="-127"/>
                <a:ea typeface="210 맨발의청춘 L" pitchFamily="18" charset="-127"/>
              </a:rPr>
              <a:t>쿠크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? 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8035" y="5282661"/>
            <a:ext cx="1416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85B3B"/>
                </a:solidFill>
                <a:latin typeface="210 맨발의청춘 L" pitchFamily="18" charset="-127"/>
                <a:ea typeface="210 맨발의청춘 L" pitchFamily="18" charset="-127"/>
              </a:rPr>
              <a:t>다스</a:t>
            </a:r>
            <a:endParaRPr lang="ko-KR" altLang="en-US" sz="3200" dirty="0">
              <a:solidFill>
                <a:srgbClr val="E85B3B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1352" y="5281058"/>
            <a:ext cx="936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rgbClr val="E85B3B"/>
                </a:solidFill>
                <a:latin typeface="210 맨발의청춘 L" pitchFamily="18" charset="-127"/>
                <a:ea typeface="210 맨발의청춘 L" pitchFamily="18" charset="-127"/>
              </a:rPr>
              <a:t>토칩</a:t>
            </a:r>
            <a:endParaRPr lang="ko-KR" altLang="en-US" sz="3200" dirty="0">
              <a:solidFill>
                <a:srgbClr val="E85B3B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826" y="1781175"/>
            <a:ext cx="204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1훈프로방스 R" pitchFamily="18" charset="-127"/>
                <a:ea typeface="1훈프로방스 R" pitchFamily="18" charset="-127"/>
              </a:rPr>
              <a:t>GAME2. </a:t>
            </a:r>
          </a:p>
          <a:p>
            <a:r>
              <a:rPr lang="en-US" altLang="ko-KR" sz="3600" dirty="0" smtClean="0">
                <a:latin typeface="1훈프로방스 R" pitchFamily="18" charset="-127"/>
                <a:ea typeface="1훈프로방스 R" pitchFamily="18" charset="-127"/>
              </a:rPr>
              <a:t> 4</a:t>
            </a:r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글자</a:t>
            </a:r>
            <a:endParaRPr lang="en-US" altLang="ko-KR" sz="3600" dirty="0" smtClean="0">
              <a:latin typeface="1훈프로방스 R" pitchFamily="18" charset="-127"/>
              <a:ea typeface="1훈프로방스 R" pitchFamily="18" charset="-127"/>
            </a:endParaRPr>
          </a:p>
          <a:p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 단어 </a:t>
            </a:r>
            <a:endParaRPr lang="en-US" altLang="ko-KR" sz="3600" dirty="0" smtClean="0">
              <a:latin typeface="1훈프로방스 R" pitchFamily="18" charset="-127"/>
              <a:ea typeface="1훈프로방스 R" pitchFamily="18" charset="-127"/>
            </a:endParaRPr>
          </a:p>
          <a:p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 이어 </a:t>
            </a:r>
            <a:endParaRPr lang="en-US" altLang="ko-KR" sz="3600" dirty="0" smtClean="0">
              <a:latin typeface="1훈프로방스 R" pitchFamily="18" charset="-127"/>
              <a:ea typeface="1훈프로방스 R" pitchFamily="18" charset="-127"/>
            </a:endParaRPr>
          </a:p>
          <a:p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말하기</a:t>
            </a:r>
            <a:endParaRPr lang="ko-KR" altLang="en-US" sz="3600" dirty="0">
              <a:latin typeface="1훈프로방스 R" pitchFamily="18" charset="-127"/>
              <a:ea typeface="1훈프로방스 R" pitchFamily="18" charset="-127"/>
            </a:endParaRPr>
          </a:p>
        </p:txBody>
      </p:sp>
      <p:pic>
        <p:nvPicPr>
          <p:cNvPr id="23" name="Picture 2" descr="Ed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90609" y="778392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604E-6 -0.04488 C 0.0004 -0.05482 0.00013 -0.05436 0.00469 -0.06061 C 0.00599 -0.06546 0.00834 -0.06616 0.01159 -0.07032 C 0.01732 -0.07772 0.02656 -0.08744 0.03476 -0.0916 C 0.03658 -0.09461 0.03893 -0.096 0.04192 -0.09669 C 0.04726 -0.10109 0.05299 -0.10525 0.0591 -0.10757 C 0.06158 -0.10826 0.06652 -0.10895 0.06652 -0.10849 C 0.07512 -0.11358 0.08345 -0.11543 0.09321 -0.11612 C 0.13747 -0.11612 0.17847 -0.11474 0.22169 -0.11289 C 0.22833 -0.1115 0.23458 -0.10895 0.24122 -0.10826 C 0.24577 -0.1034 0.24057 -0.10803 0.25124 -0.10548 C 0.25267 -0.10525 0.25358 -0.1034 0.25515 -0.10294 C 0.25723 -0.10248 0.2597 -0.10201 0.26205 -0.10155 C 0.27897 -0.08975 0.26009 -0.10178 0.2735 -0.09531 C 0.27832 -0.09345 0.28743 -0.0879 0.28743 -0.0879 C 0.2916 -0.08212 0.28717 -0.08721 0.29667 -0.08212 C 0.29941 -0.08027 0.30162 -0.07726 0.30461 -0.07587 C 0.3106 -0.0724 0.30396 -0.07611 0.31034 -0.07102 C 0.31164 -0.07009 0.31516 -0.06801 0.31516 -0.06778 " pathEditMode="relative" rAng="0" ptsTypes="ffffffffffffffffff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0" y="-36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4861E-6 -0.03933 C 0.00156 -0.04303 0.00403 -0.04603 0.00508 -0.05043 C 0.00794 -0.06408 0.01354 -0.08328 0.02252 -0.08999 C 0.02434 -0.09577 0.02694 -0.1004 0.03124 -0.10201 C 0.03489 -0.10733 0.03814 -0.11474 0.04296 -0.11751 C 0.04738 -0.12445 0.06105 -0.13648 0.06691 -0.13833 C 0.07146 -0.13972 0.07615 -0.13972 0.08084 -0.14041 C 0.08904 -0.14527 0.09906 -0.14712 0.10778 -0.14805 C 0.11637 -0.15059 0.12471 -0.15175 0.1333 -0.15267 C 0.13616 -0.15221 0.13916 -0.15244 0.14202 -0.15129 C 0.14527 -0.15013 0.14671 -0.14435 0.14996 -0.14273 C 0.15413 -0.13741 0.16115 -0.13116 0.16402 -0.12399 C 0.16662 -0.11728 0.16506 -0.12006 0.16818 -0.1152 C 0.17196 -0.10178 0.17443 -0.0886 0.17704 -0.07449 C 0.17573 -0.06107 0.17586 -0.05621 0.16818 -0.05043 C 0.1661 -0.05089 0.16389 -0.05043 0.16168 -0.05159 C 0.15465 -0.05506 0.15543 -0.06894 0.15074 -0.07564 C 0.14918 -0.08189 0.14749 -0.08814 0.14566 -0.09438 C 0.1454 -0.10109 0.1441 -0.11659 0.14566 -0.12399 C 0.14605 -0.12607 0.14762 -0.127 0.14866 -0.12838 C 0.15256 -0.13509 0.15569 -0.13949 0.16089 -0.14365 C 0.16831 -0.1499 0.17586 -0.15707 0.1842 -0.16031 C 0.19214 -0.16308 0.18706 -0.15892 0.19591 -0.16355 C 0.20815 -0.16956 0.20737 -0.17049 0.21986 -0.17234 C 0.23418 -0.18113 0.22689 -0.17789 0.25657 -0.17349 C 0.26022 -0.1728 0.26438 -0.16702 0.26816 -0.16563 C 0.27727 -0.15452 0.28599 -0.14365 0.2951 -0.13278 C 0.29862 -0.12838 0.30252 -0.12538 0.30604 -0.12075 C 0.30773 -0.11844 0.30864 -0.11497 0.31033 -0.11289 C 0.3119 -0.11127 0.31398 -0.11034 0.31554 -0.10872 C 0.32036 -0.10294 0.32153 -0.09716 0.32726 -0.09438 C 0.32895 -0.09068 0.32986 -0.08721 0.33155 -0.08351 C 0.33259 -0.07865 0.33233 -0.0812 0.33233 -0.07564 " pathEditMode="relative" rAng="0" ptsTypes="ffffffffffffffffffffffffffffffff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0" y="-71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838E-6 -4.16146E-6 C 0.00026 -0.02243 0.00091 -0.05852 0.00703 -0.08073 C 0.00781 -0.09252 0.00872 -0.1071 0.01159 -0.11774 C 0.01211 -0.12005 0.01419 -0.13648 0.01484 -0.13925 C 0.01549 -0.14295 0.01757 -0.1448 0.01875 -0.14804 C 0.02226 -0.15776 0.02617 -0.16701 0.03059 -0.17534 C 0.03294 -0.17973 0.03528 -0.1832 0.0384 -0.18667 C 0.04062 -0.18898 0.04465 -0.19407 0.04465 -0.19384 C 0.04725 -0.20101 0.05168 -0.2031 0.05572 -0.2068 C 0.05845 -0.20934 0.06079 -0.21304 0.06353 -0.21559 C 0.07082 -0.2216 0.0798 -0.2253 0.08787 -0.22669 C 0.09867 -0.22646 0.10948 -0.22669 0.12015 -0.22553 C 0.12562 -0.22484 0.13096 -0.21836 0.13655 -0.21697 C 0.14397 -0.21235 0.15113 -0.20888 0.15855 -0.20541 C 0.16038 -0.2031 0.1622 -0.20009 0.16415 -0.19824 C 0.16675 -0.19592 0.16962 -0.19546 0.17196 -0.19245 C 0.17769 -0.18528 0.18251 -0.17927 0.18914 -0.17534 C 0.19006 -0.17372 0.19084 -0.17233 0.19162 -0.17094 C 0.19539 -0.16678 0.19982 -0.16446 0.20333 -0.15938 C 0.2101 -0.15012 0.2157 -0.14365 0.22377 -0.13925 C 0.22742 -0.13254 0.23184 -0.12977 0.23562 -0.12352 C 0.23705 -0.12098 0.23809 -0.11774 0.23939 -0.11496 C 0.24108 -0.11172 0.24278 -0.10918 0.24421 -0.1064 C 0.24538 -0.10455 0.24746 -0.10062 0.24746 -0.10039 C 0.24981 -0.0916 0.25228 -0.08605 0.25605 -0.07911 C 0.25736 -0.06939 0.26087 -0.065 0.26465 -0.05759 C 0.26959 -0.04788 0.27428 -0.03747 0.27883 -0.02729 C 0.28144 -0.02151 0.28717 -0.01596 0.29055 -0.01156 C 0.29341 -0.00786 0.29498 -0.0037 0.29849 -0.00138 C 0.30331 0.00509 0.30838 0.01504 0.31411 0.01874 C 0.31632 0.02267 0.31502 0.02152 0.31828 0.02152 " pathEditMode="relative" rAng="0" ptsTypes="ffffffffffffffffffffffffffffff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00" y="-102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59151E-7 4.51307E-6 C 0.00026 -0.01041 -0.00039 -0.02406 0.00247 -0.03424 C 0.00365 -0.0391 0.00716 -0.04835 0.00716 -0.04812 C 0.00781 -0.05367 0.01302 -0.06848 0.01523 -0.07403 C 0.0177 -0.07958 0.01836 -0.07703 0.02096 -0.0812 C 0.02512 -0.0886 0.02825 -0.09739 0.03385 -0.10132 C 0.03905 -0.10988 0.04478 -0.12006 0.05077 -0.127 C 0.0548 -0.13139 0.06261 -0.13556 0.06613 -0.1381 C 0.07329 -0.14342 0.0785 -0.14967 0.08631 -0.15244 C 0.09529 -0.16193 0.11208 -0.16656 0.12263 -0.16817 C 0.13135 -0.17164 0.1402 -0.17581 0.14905 -0.17789 C 0.17443 -0.17511 0.19761 -0.16725 0.2226 -0.161 C 0.23314 -0.14967 0.24577 -0.14065 0.25801 -0.1381 C 0.26139 -0.13579 0.26425 -0.13394 0.26764 -0.13255 C 0.27272 -0.12677 0.26933 -0.1307 0.2774 -0.1196 C 0.28001 -0.1159 0.28404 -0.1152 0.28704 -0.11266 C 0.29198 -0.10826 0.29459 -0.10317 0.30005 -0.10132 C 0.30305 -0.09577 0.30617 -0.093 0.31047 -0.09138 C 0.31255 -0.08744 0.31333 -0.08582 0.31606 -0.08259 C 0.31841 -0.08027 0.32335 -0.07542 0.32335 -0.07518 C 0.32687 -0.0657 0.33377 -0.06431 0.33871 -0.05714 C 0.33989 -0.05529 0.34054 -0.05275 0.34184 -0.05113 C 0.3434 -0.04928 0.34679 -0.04557 0.34679 -0.04534 C 0.349 -0.03956 0.35251 -0.03586 0.35551 -0.03123 C 0.35733 -0.02869 0.36045 -0.02291 0.36045 -0.02267 C 0.36241 -0.01226 0.35954 -0.02476 0.36371 -0.01573 C 0.36423 -0.01458 0.3641 -0.01273 0.36449 -0.01157 C 0.36631 -0.00602 0.3697 -0.00301 0.37269 0.00161 " pathEditMode="relative" rAng="0" ptsTypes="fffffffffffffffffffffffffffA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00" y="-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15 -0.06777 C 0.30929 -0.06546 0.31046 -0.06153 0.3063 -0.05482 C 0.30135 -0.0377 0.29406 -0.01873 0.28612 -0.00532 C 0.27987 0.00532 0.27219 0.01365 0.26594 0.02429 C 0.2649 0.02637 0.26438 0.02938 0.26308 0.03077 C 0.25943 0.03563 0.25488 0.03863 0.25149 0.04419 C 0.24446 0.05598 0.23952 0.06963 0.23119 0.07865 C 0.22598 0.09068 0.21609 0.10294 0.20814 0.10988 C 0.20541 0.11659 0.20164 0.1189 0.19851 0.12468 C 0.19304 0.13509 0.18875 0.14527 0.18107 0.14967 C 0.1769 0.15429 0.17078 0.15638 0.16857 0.16424 C 0.16792 0.16632 0.16766 0.1691 0.16675 0.17095 C 0.16454 0.17488 0.16141 0.17627 0.15907 0.17928 C 0.15764 0.18622 0.15412 0.19177 0.15035 0.1957 C 0.13941 0.20657 0.12653 0.21837 0.11468 0.22531 C 0.11116 0.2341 0.10622 0.23988 0.10036 0.24335 C 0.09698 0.24775 0.09294 0.25052 0.08969 0.25492 C 0.08318 0.26325 0.07745 0.27157 0.06951 0.27643 C 0.06456 0.28337 0.06131 0.2873 0.05493 0.28939 C 0.04998 0.29355 0.04829 0.29956 0.04243 0.3028 C 0.03918 0.31113 0.0423 0.30581 0.03579 0.30928 C 0.03033 0.31229 0.03358 0.31182 0.02889 0.31576 C 0.02395 0.31992 0.01809 0.32293 0.01262 0.3257 C 0.00872 0.32755 0.00572 0.33311 0.00195 0.33565 C -0.00026 0.33704 -0.00456 0.33866 -0.00456 0.33935 " pathEditMode="relative" rAng="0" ptsTypes="ffffffffffffffffffffffff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0" y="204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8" grpId="0"/>
      <p:bldP spid="19" grpId="0"/>
      <p:bldP spid="20" grpId="0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접힌 도형 2"/>
          <p:cNvSpPr/>
          <p:nvPr/>
        </p:nvSpPr>
        <p:spPr>
          <a:xfrm>
            <a:off x="355074" y="270343"/>
            <a:ext cx="2436251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smtClean="0">
                <a:latin typeface="1훈프로방스 R" pitchFamily="18" charset="-127"/>
                <a:ea typeface="1훈프로방스 R" pitchFamily="18" charset="-127"/>
              </a:rPr>
              <a:t>연습문제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3125" y="1896183"/>
            <a:ext cx="4754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atin typeface="210 시골밥상 B" pitchFamily="18" charset="-127"/>
                <a:ea typeface="210 시골밥상 B" pitchFamily="18" charset="-127"/>
              </a:rPr>
              <a:t>READY ? </a:t>
            </a:r>
            <a:endParaRPr lang="ko-KR" altLang="en-US" sz="13800" dirty="0">
              <a:latin typeface="210 시골밥상 B" pitchFamily="18" charset="-127"/>
              <a:ea typeface="210 시골밥상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0437" y="1894580"/>
            <a:ext cx="198440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atin typeface="210 맨발의청춘 L" pitchFamily="18" charset="-127"/>
                <a:ea typeface="210 맨발의청춘 L" pitchFamily="18" charset="-127"/>
              </a:rPr>
              <a:t>3 </a:t>
            </a:r>
            <a:endParaRPr lang="ko-KR" altLang="en-US" sz="199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8458" y="1969977"/>
            <a:ext cx="198440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atin typeface="210 맨발의청춘 L" pitchFamily="18" charset="-127"/>
                <a:ea typeface="210 맨발의청춘 L" pitchFamily="18" charset="-127"/>
              </a:rPr>
              <a:t>2 </a:t>
            </a:r>
            <a:endParaRPr lang="ko-KR" altLang="en-US" sz="199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4235" y="1968378"/>
            <a:ext cx="198440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atin typeface="210 맨발의청춘 L" pitchFamily="18" charset="-127"/>
                <a:ea typeface="210 맨발의청춘 L" pitchFamily="18" charset="-127"/>
              </a:rPr>
              <a:t>1 </a:t>
            </a:r>
            <a:endParaRPr lang="ko-KR" altLang="en-US" sz="199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7025" y="1884954"/>
            <a:ext cx="4754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atin typeface="210 시골밥상 B" pitchFamily="18" charset="-127"/>
                <a:ea typeface="210 시골밥상 B" pitchFamily="18" charset="-127"/>
              </a:rPr>
              <a:t>START !</a:t>
            </a:r>
            <a:endParaRPr lang="ko-KR" altLang="en-US" sz="13800" dirty="0">
              <a:latin typeface="210 시골밥상 B" pitchFamily="18" charset="-127"/>
              <a:ea typeface="210 시골밥상 B" pitchFamily="18" charset="-127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3927105" y="1963553"/>
            <a:ext cx="5553778" cy="3465093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모 나 </a:t>
            </a:r>
            <a:r>
              <a:rPr lang="en-US" altLang="ko-KR" sz="11500" dirty="0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_ _</a:t>
            </a:r>
            <a:endParaRPr lang="ko-KR" altLang="en-US" sz="11500" dirty="0">
              <a:solidFill>
                <a:schemeClr val="tx1"/>
              </a:solidFill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3732996" y="2125578"/>
            <a:ext cx="5553778" cy="3465093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코 </a:t>
            </a:r>
            <a:r>
              <a:rPr lang="ko-KR" altLang="en-US" sz="11500" dirty="0" err="1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스</a:t>
            </a:r>
            <a:r>
              <a:rPr lang="en-US" altLang="ko-KR" sz="11500" dirty="0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_ _</a:t>
            </a:r>
            <a:endParaRPr lang="ko-KR" altLang="en-US" sz="11500" dirty="0">
              <a:solidFill>
                <a:schemeClr val="tx1"/>
              </a:solidFill>
              <a:latin typeface="1훈프로방스 R" pitchFamily="18" charset="-127"/>
              <a:ea typeface="1훈프로방스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5" name="순서도: 처리 4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6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4029075" y="370786"/>
            <a:ext cx="5448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&lt;ICE BREAKING</a:t>
            </a:r>
          </a:p>
          <a:p>
            <a:pPr algn="ctr"/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미니게임을 통한 어색함 허물기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Picture 2" descr="Ed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03781" y="641342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4826" y="1781175"/>
            <a:ext cx="204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1훈프로방스 R" pitchFamily="18" charset="-127"/>
                <a:ea typeface="1훈프로방스 R" pitchFamily="18" charset="-127"/>
              </a:rPr>
              <a:t>GAME2. </a:t>
            </a:r>
          </a:p>
          <a:p>
            <a:r>
              <a:rPr lang="en-US" altLang="ko-KR" sz="3600" dirty="0" smtClean="0">
                <a:latin typeface="1훈프로방스 R" pitchFamily="18" charset="-127"/>
                <a:ea typeface="1훈프로방스 R" pitchFamily="18" charset="-127"/>
              </a:rPr>
              <a:t> 4</a:t>
            </a:r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글자</a:t>
            </a:r>
            <a:endParaRPr lang="en-US" altLang="ko-KR" sz="3600" dirty="0" smtClean="0">
              <a:latin typeface="1훈프로방스 R" pitchFamily="18" charset="-127"/>
              <a:ea typeface="1훈프로방스 R" pitchFamily="18" charset="-127"/>
            </a:endParaRPr>
          </a:p>
          <a:p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 단어 </a:t>
            </a:r>
            <a:endParaRPr lang="en-US" altLang="ko-KR" sz="3600" dirty="0" smtClean="0">
              <a:latin typeface="1훈프로방스 R" pitchFamily="18" charset="-127"/>
              <a:ea typeface="1훈프로방스 R" pitchFamily="18" charset="-127"/>
            </a:endParaRPr>
          </a:p>
          <a:p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 이어 </a:t>
            </a:r>
            <a:endParaRPr lang="en-US" altLang="ko-KR" sz="3600" dirty="0" smtClean="0">
              <a:latin typeface="1훈프로방스 R" pitchFamily="18" charset="-127"/>
              <a:ea typeface="1훈프로방스 R" pitchFamily="18" charset="-127"/>
            </a:endParaRPr>
          </a:p>
          <a:p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말하기</a:t>
            </a:r>
            <a:endParaRPr lang="ko-KR" altLang="en-US" sz="36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0" name="모서리가 접힌 도형 9">
            <a:hlinkClick r:id="rId6" action="ppaction://hlinksldjump"/>
          </p:cNvPr>
          <p:cNvSpPr/>
          <p:nvPr/>
        </p:nvSpPr>
        <p:spPr>
          <a:xfrm>
            <a:off x="2761391" y="2041391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프로방스 R" pitchFamily="18" charset="-127"/>
                <a:ea typeface="1훈프로방스 R" pitchFamily="18" charset="-127"/>
              </a:rPr>
              <a:t>음식</a:t>
            </a:r>
            <a:r>
              <a:rPr lang="en-US" altLang="ko-KR" sz="6000" dirty="0" smtClean="0">
                <a:latin typeface="1훈프로방스 R" pitchFamily="18" charset="-127"/>
                <a:ea typeface="1훈프로방스 R" pitchFamily="18" charset="-127"/>
              </a:rPr>
              <a:t>_1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34" name="모서리가 접힌 도형 33">
            <a:hlinkClick r:id="rId7" action="ppaction://hlinksldjump"/>
          </p:cNvPr>
          <p:cNvSpPr/>
          <p:nvPr/>
        </p:nvSpPr>
        <p:spPr>
          <a:xfrm>
            <a:off x="5830246" y="2078288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latin typeface="1훈프로방스 R" pitchFamily="18" charset="-127"/>
                <a:ea typeface="1훈프로방스 R" pitchFamily="18" charset="-127"/>
              </a:rPr>
              <a:t>_1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35" name="모서리가 접힌 도형 34">
            <a:hlinkClick r:id="rId8" action="ppaction://hlinksldjump"/>
          </p:cNvPr>
          <p:cNvSpPr/>
          <p:nvPr/>
        </p:nvSpPr>
        <p:spPr>
          <a:xfrm>
            <a:off x="8966478" y="2076684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프로방스 R" pitchFamily="18" charset="-127"/>
                <a:ea typeface="1훈프로방스 R" pitchFamily="18" charset="-127"/>
              </a:rPr>
              <a:t>가수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36" name="모서리가 접힌 도형 35">
            <a:hlinkClick r:id="rId9" action="ppaction://hlinksldjump"/>
          </p:cNvPr>
          <p:cNvSpPr/>
          <p:nvPr/>
        </p:nvSpPr>
        <p:spPr>
          <a:xfrm>
            <a:off x="2798290" y="4147719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프로방스 R" pitchFamily="18" charset="-127"/>
                <a:ea typeface="1훈프로방스 R" pitchFamily="18" charset="-127"/>
              </a:rPr>
              <a:t>음식</a:t>
            </a:r>
            <a:r>
              <a:rPr lang="en-US" altLang="ko-KR" sz="6000" dirty="0" smtClean="0">
                <a:latin typeface="1훈프로방스 R" pitchFamily="18" charset="-127"/>
                <a:ea typeface="1훈프로방스 R" pitchFamily="18" charset="-127"/>
              </a:rPr>
              <a:t>_2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37" name="모서리가 접힌 도형 36">
            <a:hlinkClick r:id="rId10" action="ppaction://hlinksldjump"/>
          </p:cNvPr>
          <p:cNvSpPr/>
          <p:nvPr/>
        </p:nvSpPr>
        <p:spPr>
          <a:xfrm>
            <a:off x="5838269" y="4146115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latin typeface="1훈프로방스 R" pitchFamily="18" charset="-127"/>
                <a:ea typeface="1훈프로방스 R" pitchFamily="18" charset="-127"/>
              </a:rPr>
              <a:t>_2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38" name="모서리가 접힌 도형 37">
            <a:hlinkClick r:id="rId11" action="ppaction://hlinksldjump"/>
          </p:cNvPr>
          <p:cNvSpPr/>
          <p:nvPr/>
        </p:nvSpPr>
        <p:spPr>
          <a:xfrm>
            <a:off x="8974501" y="4144511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프로방스 R" pitchFamily="18" charset="-127"/>
                <a:ea typeface="1훈프로방스 R" pitchFamily="18" charset="-127"/>
              </a:rPr>
              <a:t>기타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6" name="실행 단추: 앞으로 또는 다음 15">
            <a:hlinkClick r:id="rId12" action="ppaction://hlinksldjump" highlightClick="1"/>
          </p:cNvPr>
          <p:cNvSpPr/>
          <p:nvPr/>
        </p:nvSpPr>
        <p:spPr>
          <a:xfrm>
            <a:off x="10039149" y="5813659"/>
            <a:ext cx="606392" cy="59676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접힌 도형 2"/>
          <p:cNvSpPr/>
          <p:nvPr/>
        </p:nvSpPr>
        <p:spPr>
          <a:xfrm>
            <a:off x="355075" y="270343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프로방스 R" pitchFamily="18" charset="-127"/>
                <a:ea typeface="1훈프로방스 R" pitchFamily="18" charset="-127"/>
              </a:rPr>
              <a:t>음식</a:t>
            </a:r>
            <a:r>
              <a:rPr lang="en-US" altLang="ko-KR" sz="6000" dirty="0" smtClean="0">
                <a:latin typeface="1훈프로방스 R" pitchFamily="18" charset="-127"/>
                <a:ea typeface="1훈프로방스 R" pitchFamily="18" charset="-127"/>
              </a:rPr>
              <a:t>_1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3125" y="1896183"/>
            <a:ext cx="4754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atin typeface="210 시골밥상 B" pitchFamily="18" charset="-127"/>
                <a:ea typeface="210 시골밥상 B" pitchFamily="18" charset="-127"/>
              </a:rPr>
              <a:t>READY ? </a:t>
            </a:r>
            <a:endParaRPr lang="ko-KR" altLang="en-US" sz="13800" dirty="0">
              <a:latin typeface="210 시골밥상 B" pitchFamily="18" charset="-127"/>
              <a:ea typeface="210 시골밥상 B" pitchFamily="18" charset="-127"/>
            </a:endParaRPr>
          </a:p>
        </p:txBody>
      </p:sp>
      <p:sp>
        <p:nvSpPr>
          <p:cNvPr id="5" name="실행 단추: 홈 4">
            <a:hlinkClick r:id="rId4" action="ppaction://hlinksldjump" highlightClick="1"/>
          </p:cNvPr>
          <p:cNvSpPr/>
          <p:nvPr/>
        </p:nvSpPr>
        <p:spPr>
          <a:xfrm>
            <a:off x="11126805" y="5871409"/>
            <a:ext cx="644893" cy="644893"/>
          </a:xfrm>
          <a:prstGeom prst="actionButtonHome">
            <a:avLst/>
          </a:prstGeom>
          <a:solidFill>
            <a:srgbClr val="FFC25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0437" y="1894580"/>
            <a:ext cx="198440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atin typeface="210 맨발의청춘 L" pitchFamily="18" charset="-127"/>
                <a:ea typeface="210 맨발의청춘 L" pitchFamily="18" charset="-127"/>
              </a:rPr>
              <a:t>3 </a:t>
            </a:r>
            <a:endParaRPr lang="ko-KR" altLang="en-US" sz="199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8458" y="1969977"/>
            <a:ext cx="198440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atin typeface="210 맨발의청춘 L" pitchFamily="18" charset="-127"/>
                <a:ea typeface="210 맨발의청춘 L" pitchFamily="18" charset="-127"/>
              </a:rPr>
              <a:t>2 </a:t>
            </a:r>
            <a:endParaRPr lang="ko-KR" altLang="en-US" sz="199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4235" y="1968378"/>
            <a:ext cx="198440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atin typeface="210 맨발의청춘 L" pitchFamily="18" charset="-127"/>
                <a:ea typeface="210 맨발의청춘 L" pitchFamily="18" charset="-127"/>
              </a:rPr>
              <a:t>1 </a:t>
            </a:r>
            <a:endParaRPr lang="ko-KR" altLang="en-US" sz="19900" b="1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7025" y="1884954"/>
            <a:ext cx="4754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atin typeface="210 시골밥상 B" pitchFamily="18" charset="-127"/>
                <a:ea typeface="210 시골밥상 B" pitchFamily="18" charset="-127"/>
              </a:rPr>
              <a:t>START !</a:t>
            </a:r>
            <a:endParaRPr lang="ko-KR" altLang="en-US" sz="13800" dirty="0">
              <a:latin typeface="210 시골밥상 B" pitchFamily="18" charset="-127"/>
              <a:ea typeface="210 시골밥상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접힌 도형 3"/>
          <p:cNvSpPr/>
          <p:nvPr/>
        </p:nvSpPr>
        <p:spPr>
          <a:xfrm>
            <a:off x="355075" y="270343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프로방스 R" pitchFamily="18" charset="-127"/>
                <a:ea typeface="1훈프로방스 R" pitchFamily="18" charset="-127"/>
              </a:rPr>
              <a:t>음식</a:t>
            </a:r>
            <a:r>
              <a:rPr lang="en-US" altLang="ko-KR" sz="6000" dirty="0" smtClean="0">
                <a:latin typeface="1훈프로방스 R" pitchFamily="18" charset="-127"/>
                <a:ea typeface="1훈프로방스 R" pitchFamily="18" charset="-127"/>
              </a:rPr>
              <a:t>_2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5" name="실행 단추: 홈 4">
            <a:hlinkClick r:id="rId3" action="ppaction://hlinksldjump" highlightClick="1"/>
          </p:cNvPr>
          <p:cNvSpPr/>
          <p:nvPr/>
        </p:nvSpPr>
        <p:spPr>
          <a:xfrm>
            <a:off x="11126805" y="5871409"/>
            <a:ext cx="644893" cy="644893"/>
          </a:xfrm>
          <a:prstGeom prst="actionButtonHome">
            <a:avLst/>
          </a:prstGeom>
          <a:solidFill>
            <a:srgbClr val="FFC25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접힌 도형 2"/>
          <p:cNvSpPr/>
          <p:nvPr/>
        </p:nvSpPr>
        <p:spPr>
          <a:xfrm>
            <a:off x="355075" y="270343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프로방스 R" pitchFamily="18" charset="-127"/>
                <a:ea typeface="1훈프로방스 R" pitchFamily="18" charset="-127"/>
              </a:rPr>
              <a:t>영화</a:t>
            </a:r>
            <a:r>
              <a:rPr lang="en-US" altLang="ko-KR" sz="6000" dirty="0" smtClean="0">
                <a:latin typeface="1훈프로방스 R" pitchFamily="18" charset="-127"/>
                <a:ea typeface="1훈프로방스 R" pitchFamily="18" charset="-127"/>
              </a:rPr>
              <a:t>_1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4" name="실행 단추: 홈 3">
            <a:hlinkClick r:id="rId4" action="ppaction://hlinksldjump" highlightClick="1"/>
          </p:cNvPr>
          <p:cNvSpPr/>
          <p:nvPr/>
        </p:nvSpPr>
        <p:spPr>
          <a:xfrm>
            <a:off x="11126805" y="5871409"/>
            <a:ext cx="644893" cy="644893"/>
          </a:xfrm>
          <a:prstGeom prst="actionButtonHome">
            <a:avLst/>
          </a:prstGeom>
          <a:solidFill>
            <a:srgbClr val="FFC25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접힌 도형 2"/>
          <p:cNvSpPr/>
          <p:nvPr/>
        </p:nvSpPr>
        <p:spPr>
          <a:xfrm>
            <a:off x="355075" y="270343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프로방스 R" pitchFamily="18" charset="-127"/>
                <a:ea typeface="1훈프로방스 R" pitchFamily="18" charset="-127"/>
              </a:rPr>
              <a:t>영화</a:t>
            </a:r>
            <a:r>
              <a:rPr lang="en-US" altLang="ko-KR" sz="6000" dirty="0" smtClean="0">
                <a:latin typeface="1훈프로방스 R" pitchFamily="18" charset="-127"/>
                <a:ea typeface="1훈프로방스 R" pitchFamily="18" charset="-127"/>
              </a:rPr>
              <a:t>_2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4" name="실행 단추: 홈 3">
            <a:hlinkClick r:id="rId4" action="ppaction://hlinksldjump" highlightClick="1"/>
          </p:cNvPr>
          <p:cNvSpPr/>
          <p:nvPr/>
        </p:nvSpPr>
        <p:spPr>
          <a:xfrm>
            <a:off x="11126805" y="5871409"/>
            <a:ext cx="644893" cy="644893"/>
          </a:xfrm>
          <a:prstGeom prst="actionButtonHome">
            <a:avLst/>
          </a:prstGeom>
          <a:solidFill>
            <a:srgbClr val="FFC25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접힌 도형 3"/>
          <p:cNvSpPr/>
          <p:nvPr/>
        </p:nvSpPr>
        <p:spPr>
          <a:xfrm>
            <a:off x="355075" y="270343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프로방스 R" pitchFamily="18" charset="-127"/>
                <a:ea typeface="1훈프로방스 R" pitchFamily="18" charset="-127"/>
              </a:rPr>
              <a:t>기타</a:t>
            </a:r>
            <a:r>
              <a:rPr lang="en-US" altLang="ko-KR" sz="6000" dirty="0" smtClean="0">
                <a:latin typeface="1훈프로방스 R" pitchFamily="18" charset="-127"/>
                <a:ea typeface="1훈프로방스 R" pitchFamily="18" charset="-127"/>
              </a:rPr>
              <a:t>_1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5" name="실행 단추: 홈 4">
            <a:hlinkClick r:id="rId4" action="ppaction://hlinksldjump" highlightClick="1"/>
          </p:cNvPr>
          <p:cNvSpPr/>
          <p:nvPr/>
        </p:nvSpPr>
        <p:spPr>
          <a:xfrm>
            <a:off x="11126805" y="5871409"/>
            <a:ext cx="644893" cy="644893"/>
          </a:xfrm>
          <a:prstGeom prst="actionButtonHome">
            <a:avLst/>
          </a:prstGeom>
          <a:solidFill>
            <a:srgbClr val="FFC25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접힌 도형 2"/>
          <p:cNvSpPr/>
          <p:nvPr/>
        </p:nvSpPr>
        <p:spPr>
          <a:xfrm>
            <a:off x="355075" y="270343"/>
            <a:ext cx="2291866" cy="1385201"/>
          </a:xfrm>
          <a:prstGeom prst="foldedCorner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1훈프로방스 R" pitchFamily="18" charset="-127"/>
                <a:ea typeface="1훈프로방스 R" pitchFamily="18" charset="-127"/>
              </a:rPr>
              <a:t>기타</a:t>
            </a:r>
            <a:r>
              <a:rPr lang="en-US" altLang="ko-KR" sz="6000" dirty="0" smtClean="0">
                <a:latin typeface="1훈프로방스 R" pitchFamily="18" charset="-127"/>
                <a:ea typeface="1훈프로방스 R" pitchFamily="18" charset="-127"/>
              </a:rPr>
              <a:t>_2</a:t>
            </a:r>
            <a:endParaRPr lang="ko-KR" altLang="en-US" sz="6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4" name="실행 단추: 홈 3">
            <a:hlinkClick r:id="rId4" action="ppaction://hlinksldjump" highlightClick="1"/>
          </p:cNvPr>
          <p:cNvSpPr/>
          <p:nvPr/>
        </p:nvSpPr>
        <p:spPr>
          <a:xfrm>
            <a:off x="11126805" y="5871409"/>
            <a:ext cx="644893" cy="644893"/>
          </a:xfrm>
          <a:prstGeom prst="actionButtonHome">
            <a:avLst/>
          </a:prstGeom>
          <a:solidFill>
            <a:srgbClr val="FFC25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6" name="순서도: 처리 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286374" y="800097"/>
            <a:ext cx="286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 알아보기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Picture 2" descr="Ed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374" y="795336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92825" y="1498168"/>
            <a:ext cx="684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STEP1     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통계의 정의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8175" y="3088243"/>
            <a:ext cx="471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현상을 보기 쉽게 일정체계에 의해 숫자로 나타내는 것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56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0972 C 0.00312 0.00417 0.00755 0.00162 0.01158 1.11111E-6 C 0.01367 0.00046 0.01601 0.00023 0.01822 0.00139 C 0.02083 0.00255 0.02239 0.0118 0.025 0.01389 C 0.02695 0.01551 0.03112 0.01805 0.03112 0.01829 C 0.03437 0.01713 0.03802 0.01667 0.04114 0.01528 C 0.04557 0.01342 0.04869 0.00717 0.05299 0.00555 C 0.05664 0.00092 0.05963 -0.00162 0.06367 -0.00417 C 0.06888 -0.00324 0.07226 -0.00232 0.07708 1.11111E-6 C 0.07916 0.00347 0.08138 0.00393 0.08385 0.00555 C 0.08724 0.01065 0.09075 0.01481 0.0944 0.01667 C 0.097 0.01991 0.09934 0.0206 0.10221 0.02222 C 0.10416 0.02176 0.10599 0.02176 0.10794 0.02083 C 0.11211 0.01875 0.10963 0.01875 0.11237 0.01389 C 0.11471 0.01042 0.11718 0.00602 0.11966 0.00278 C 0.12226 -0.00093 0.12552 -0.00394 0.12825 -0.00833 C 0.13333 -0.00764 0.13789 -0.00718 0.1427 -0.00278 C 0.14479 -0.0007 0.14648 0.00347 0.14882 0.00555 C 0.15156 0.00833 0.15481 0.01065 0.15781 0.0125 C 0.16497 0.01157 0.17044 0.00903 0.17747 0.00555 C 0.18216 0.00046 0.18815 -0.00394 0.19309 -0.00695 C 0.19778 -0.00533 0.20221 0.00023 0.20651 0.00555 C 0.20807 0.00741 0.20911 0.01065 0.21054 0.0125 C 0.21145 0.01389 0.2138 0.01528 0.2138 0.01551 C 0.21849 0.01389 0.22161 0.00972 0.22617 0.00833 C 0.22734 0.0037 0.22682 0.00532 0.22812 0.00278 " pathEditMode="relative" rAng="0" ptsTypes="fffffffffffffffffffffffff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684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69033" y="233266"/>
            <a:ext cx="11653935" cy="63914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63377" y="977946"/>
            <a:ext cx="5937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재능기부단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지켜야 할 사항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모서리가 접힌 도형 2"/>
          <p:cNvSpPr/>
          <p:nvPr/>
        </p:nvSpPr>
        <p:spPr>
          <a:xfrm>
            <a:off x="1555113" y="2220099"/>
            <a:ext cx="4105275" cy="3923526"/>
          </a:xfrm>
          <a:prstGeom prst="foldedCorner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접힌 도형 6"/>
          <p:cNvSpPr/>
          <p:nvPr/>
        </p:nvSpPr>
        <p:spPr>
          <a:xfrm>
            <a:off x="6617333" y="2220098"/>
            <a:ext cx="4105275" cy="3923526"/>
          </a:xfrm>
          <a:prstGeom prst="foldedCorner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4483"/>
          <a:stretch/>
        </p:blipFill>
        <p:spPr>
          <a:xfrm>
            <a:off x="3607751" y="3581359"/>
            <a:ext cx="4976495" cy="3755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2775" y="4319809"/>
            <a:ext cx="62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송</a:t>
            </a:r>
            <a:endParaRPr lang="en-US" altLang="ko-KR" sz="3600" dirty="0" smtClean="0"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3074" name="Picture 2" descr="Cl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1123" y="4057445"/>
            <a:ext cx="324177" cy="3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l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6226" y="4057444"/>
            <a:ext cx="324177" cy="3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l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63060" y="4053189"/>
            <a:ext cx="324177" cy="3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l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8648" y="4057650"/>
            <a:ext cx="324177" cy="3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01506" y="4329795"/>
            <a:ext cx="62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정</a:t>
            </a:r>
            <a:endParaRPr lang="en-US" altLang="ko-KR" sz="3600" dirty="0" smtClean="0"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00300" y="4319808"/>
            <a:ext cx="62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14712" y="4319807"/>
            <a:ext cx="62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조</a:t>
            </a:r>
            <a:endParaRPr lang="en-US" altLang="ko-KR" sz="3600" dirty="0" smtClean="0"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3076" name="Picture 4" descr="Promo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6824" y="3289375"/>
            <a:ext cx="498475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18040" y="3353947"/>
            <a:ext cx="2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집중의 박수를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7293" y="2429648"/>
            <a:ext cx="414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수업방식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 대항전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</a:t>
            </a:r>
            <a:r>
              <a:rPr lang="ko-KR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점수 합산해서 상품 증정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26344" y="5344298"/>
            <a:ext cx="36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도움이 필요할 땐 손을 들어주세요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4965" y="2870522"/>
            <a:ext cx="3273406" cy="2461874"/>
          </a:xfrm>
          <a:prstGeom prst="rect">
            <a:avLst/>
          </a:prstGeom>
        </p:spPr>
      </p:pic>
      <p:pic>
        <p:nvPicPr>
          <p:cNvPr id="56322" name="Picture 2" descr="Grou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694" y="2404544"/>
            <a:ext cx="609600" cy="60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396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6 0.01945 L -0.30781 -0.61805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73" y="-3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7" grpId="0" animBg="1"/>
      <p:bldP spid="9" grpId="0"/>
      <p:bldP spid="14" grpId="0"/>
      <p:bldP spid="15" grpId="0"/>
      <p:bldP spid="16" grpId="0"/>
      <p:bldP spid="10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6" name="순서도: 처리 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2992825" y="1317193"/>
            <a:ext cx="684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STEP2     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통계와 실생활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566986" y="2476498"/>
            <a:ext cx="8501063" cy="3476627"/>
            <a:chOff x="3743325" y="2533650"/>
            <a:chExt cx="6962775" cy="34861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743325" y="2533650"/>
              <a:ext cx="0" cy="34861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706100" y="2533650"/>
              <a:ext cx="0" cy="34861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743325" y="6019800"/>
              <a:ext cx="69627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743325" y="2533650"/>
              <a:ext cx="23526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353425" y="2533650"/>
              <a:ext cx="23526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109622" y="2276443"/>
            <a:ext cx="1415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통계의 과정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4428382" y="3619500"/>
            <a:ext cx="386134" cy="76197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6598111" y="3619500"/>
            <a:ext cx="386134" cy="76197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8729291" y="3619500"/>
            <a:ext cx="386134" cy="76197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2823" y="5076825"/>
            <a:ext cx="135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① 수집한다</a:t>
            </a:r>
            <a:endParaRPr lang="ko-KR" altLang="en-US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6557" y="5076825"/>
            <a:ext cx="150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맑은 고딕"/>
                <a:ea typeface="맑은 고딕"/>
              </a:rPr>
              <a:t>② </a:t>
            </a:r>
            <a:r>
              <a:rPr lang="ko-KR" altLang="en-US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요약한다</a:t>
            </a:r>
            <a:endParaRPr lang="ko-KR" altLang="en-US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64773" y="5076825"/>
            <a:ext cx="135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맑은 고딕"/>
                <a:ea typeface="맑은 고딕"/>
              </a:rPr>
              <a:t>③</a:t>
            </a:r>
            <a:r>
              <a:rPr lang="ko-KR" altLang="en-US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표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ko-KR" altLang="en-US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endParaRPr lang="ko-KR" altLang="en-US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53166" y="5076825"/>
            <a:ext cx="146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맑은 고딕"/>
                <a:ea typeface="맑은 고딕"/>
              </a:rPr>
              <a:t>④</a:t>
            </a:r>
            <a:r>
              <a:rPr lang="ko-KR" altLang="en-US" sz="2000" b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판단한다</a:t>
            </a:r>
            <a:endParaRPr lang="ko-KR" altLang="en-US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18960" y="3971799"/>
            <a:ext cx="27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7CB4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000" b="1" dirty="0">
              <a:solidFill>
                <a:srgbClr val="F7CB4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60813" y="2990700"/>
            <a:ext cx="27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7CB4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000" b="1" dirty="0">
              <a:solidFill>
                <a:srgbClr val="F7CB4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2656" y="3581160"/>
            <a:ext cx="27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98925" y="3438405"/>
            <a:ext cx="27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507FE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000" b="1" dirty="0">
              <a:solidFill>
                <a:srgbClr val="507FE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4238" y="3943260"/>
            <a:ext cx="27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E85B3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sz="2000" b="1" dirty="0">
              <a:solidFill>
                <a:srgbClr val="E85B3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4935" y="4381460"/>
            <a:ext cx="2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507FE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000" b="1" dirty="0">
              <a:solidFill>
                <a:srgbClr val="507FE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91660" y="2971500"/>
            <a:ext cx="27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8925" y="3828750"/>
            <a:ext cx="27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507FE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endParaRPr lang="ko-KR" altLang="en-US" sz="2000" b="1" dirty="0">
              <a:solidFill>
                <a:srgbClr val="507FE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32350" y="3438405"/>
            <a:ext cx="27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507FE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endParaRPr lang="ko-KR" altLang="en-US" sz="2000" b="1" dirty="0">
              <a:solidFill>
                <a:srgbClr val="507FE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8521" y="4467075"/>
            <a:ext cx="50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46474" y="3276330"/>
            <a:ext cx="552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E85B3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endParaRPr lang="ko-KR" altLang="en-US" sz="2000" b="1" dirty="0">
              <a:solidFill>
                <a:srgbClr val="E85B3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TextBox 45"/>
              <p:cNvSpPr txBox="1"/>
              <p:nvPr/>
            </p:nvSpPr>
            <p:spPr>
              <a:xfrm>
                <a:off x="4920967" y="3044891"/>
                <a:ext cx="1798920" cy="187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평균 </a:t>
                </a:r>
                <a:endPara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  : 77/11=7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분산 </a:t>
                </a:r>
                <a:endPara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en-US" altLang="ko-KR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 : 142/11=12.91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표준편차</a:t>
                </a:r>
                <a:endPara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 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𝟏𝟐</m:t>
                        </m:r>
                        <m:r>
                          <a:rPr lang="en-US" altLang="ko-KR" sz="16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.</m:t>
                        </m:r>
                        <m:r>
                          <a:rPr lang="en-US" altLang="ko-KR" sz="16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𝟗𝟏</m:t>
                        </m:r>
                      </m:e>
                    </m:rad>
                    <m:r>
                      <a:rPr lang="en-US" altLang="ko-KR" sz="16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=</m:t>
                    </m:r>
                  </m:oMath>
                </a14:m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3.6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967" y="3044891"/>
                <a:ext cx="1798920" cy="1872757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017" t="-1299" b="-1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Pie ch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449" y="2990550"/>
            <a:ext cx="686502" cy="68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9095" y="4229100"/>
            <a:ext cx="686502" cy="68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rap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8371" y="3528309"/>
            <a:ext cx="686502" cy="68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ear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4395" y="3009510"/>
            <a:ext cx="904605" cy="90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e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223" y="4009779"/>
            <a:ext cx="885916" cy="8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286374" y="438147"/>
            <a:ext cx="286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 알아보기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8" name="Picture 2" descr="Ed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1565" y="438403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25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4" grpId="1"/>
      <p:bldP spid="25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6" name="순서도: 처리 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Picture 16" descr="Star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286374" y="438147"/>
            <a:ext cx="286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 알아보기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2825" y="1073290"/>
            <a:ext cx="6847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STEP2     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통계와 실생활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            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초기 통계학의 재미있는 적용 사례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11" name="Picture 2" descr="Ed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1565" y="438403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784" t="35719" r="39805" b="23497"/>
          <a:stretch/>
        </p:blipFill>
        <p:spPr bwMode="auto">
          <a:xfrm>
            <a:off x="2128932" y="2350820"/>
            <a:ext cx="2452593" cy="262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사각형 설명선 11"/>
          <p:cNvSpPr/>
          <p:nvPr/>
        </p:nvSpPr>
        <p:spPr>
          <a:xfrm>
            <a:off x="5085327" y="2033201"/>
            <a:ext cx="6122061" cy="3635522"/>
          </a:xfrm>
          <a:prstGeom prst="wedgeRoundRectCallout">
            <a:avLst>
              <a:gd name="adj1" fmla="val -56752"/>
              <a:gd name="adj2" fmla="val -22132"/>
              <a:gd name="adj3" fmla="val 16667"/>
            </a:avLst>
          </a:prstGeom>
          <a:solidFill>
            <a:srgbClr val="507F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86374" y="2240777"/>
            <a:ext cx="578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사망자를 연도별로 질병원인으로 체계적으로 분류하여 수집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6591" y="3041224"/>
            <a:ext cx="2019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수집한 자료를 요약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2386" y="3879537"/>
            <a:ext cx="545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요약한 자료를 시각화하여 많은 사람들이 보기 쉽게 표현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11197" y="4747416"/>
            <a:ext cx="494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자료가 의미하는 것을 이용하여 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사람들의 생각을 바꾸고 정책을 결정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 rot="5400000">
            <a:off x="8026987" y="2621837"/>
            <a:ext cx="304800" cy="393304"/>
          </a:xfrm>
          <a:prstGeom prst="chevron">
            <a:avLst/>
          </a:prstGeom>
          <a:solidFill>
            <a:srgbClr val="507FE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 rot="5400000">
            <a:off x="8026987" y="3443815"/>
            <a:ext cx="304800" cy="393304"/>
          </a:xfrm>
          <a:prstGeom prst="chevron">
            <a:avLst/>
          </a:prstGeom>
          <a:solidFill>
            <a:srgbClr val="507FE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 rot="5400000">
            <a:off x="8026987" y="4279184"/>
            <a:ext cx="304800" cy="393304"/>
          </a:xfrm>
          <a:prstGeom prst="chevron">
            <a:avLst/>
          </a:prstGeom>
          <a:solidFill>
            <a:srgbClr val="507FE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4758" y="5036292"/>
            <a:ext cx="2572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위대한 통계학자</a:t>
            </a:r>
            <a:endParaRPr lang="en-US" altLang="ko-KR" sz="2400" b="1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플로렌스 나이팅게일</a:t>
            </a:r>
            <a:endParaRPr lang="ko-KR" altLang="en-US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901870" y="5936972"/>
            <a:ext cx="501405" cy="438150"/>
          </a:xfrm>
          <a:prstGeom prst="rightArrow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40380" y="5887798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통계의 과정 </a:t>
            </a:r>
            <a:r>
              <a:rPr lang="en-US" altLang="ko-KR" sz="2800" b="1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!</a:t>
            </a:r>
            <a:endParaRPr lang="ko-KR" altLang="en-US" sz="2800" b="1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19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" presetID="34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1"/>
      <p:bldP spid="15" grpId="0"/>
      <p:bldP spid="16" grpId="0"/>
      <p:bldP spid="17" grpId="0"/>
      <p:bldP spid="14" grpId="0" animBg="1"/>
      <p:bldP spid="19" grpId="0" animBg="1"/>
      <p:bldP spid="20" grpId="0" animBg="1"/>
      <p:bldP spid="21" grpId="0"/>
      <p:bldP spid="18" grpId="1" animBg="1"/>
      <p:bldP spid="2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3833" y="189793"/>
            <a:ext cx="5725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STARTING &amp; LEARNING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6" name="순서도: 처리 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286374" y="800097"/>
            <a:ext cx="286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 알아보기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2825" y="1498168"/>
            <a:ext cx="684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STEP3     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통계 개념 알아보기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10" name="Picture 2" descr="Ed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1565" y="800353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접힌 도형 10"/>
          <p:cNvSpPr/>
          <p:nvPr/>
        </p:nvSpPr>
        <p:spPr>
          <a:xfrm>
            <a:off x="2313833" y="2886075"/>
            <a:ext cx="4250596" cy="3052712"/>
          </a:xfrm>
          <a:prstGeom prst="foldedCorner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53050" y="2171700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 </a:t>
            </a:r>
            <a:r>
              <a:rPr lang="ko-KR" altLang="en-US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요약 방법 </a:t>
            </a:r>
            <a:r>
              <a:rPr lang="en-US" altLang="ko-KR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sz="28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6" name="Picture 2" descr="평균 본문 이미지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9765" y="3456271"/>
            <a:ext cx="2234762" cy="20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118983" y="2976961"/>
            <a:ext cx="88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평균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sp>
        <p:nvSpPr>
          <p:cNvPr id="22" name="모서리가 접힌 도형 21"/>
          <p:cNvSpPr/>
          <p:nvPr/>
        </p:nvSpPr>
        <p:spPr>
          <a:xfrm>
            <a:off x="6790583" y="2886075"/>
            <a:ext cx="4085964" cy="3004586"/>
          </a:xfrm>
          <a:prstGeom prst="foldedCorner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63786" y="3044337"/>
            <a:ext cx="88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분산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7" cstate="print"/>
          <a:srcRect l="14605" t="35368" r="50184" b="23509"/>
          <a:stretch>
            <a:fillRect/>
          </a:stretch>
        </p:blipFill>
        <p:spPr bwMode="auto">
          <a:xfrm>
            <a:off x="7276700" y="3513220"/>
            <a:ext cx="3205212" cy="2105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3833" y="189793"/>
            <a:ext cx="5725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STARTING &amp; LEARNING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6" name="순서도: 처리 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286374" y="800097"/>
            <a:ext cx="286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 알아보기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2825" y="1498168"/>
            <a:ext cx="684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STEP3     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통계 개념 알아보기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11" name="Picture 2" descr="Ed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1565" y="800353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접힌 도형 15"/>
          <p:cNvSpPr/>
          <p:nvPr/>
        </p:nvSpPr>
        <p:spPr>
          <a:xfrm>
            <a:off x="6790583" y="2886075"/>
            <a:ext cx="4085964" cy="3004586"/>
          </a:xfrm>
          <a:prstGeom prst="foldedCorner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53050" y="2171700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 </a:t>
            </a:r>
            <a:r>
              <a:rPr lang="ko-KR" altLang="en-US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요약 방법 </a:t>
            </a:r>
            <a:r>
              <a:rPr lang="en-US" altLang="ko-KR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sz="28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모서리가 접힌 도형 22"/>
          <p:cNvSpPr/>
          <p:nvPr/>
        </p:nvSpPr>
        <p:spPr>
          <a:xfrm>
            <a:off x="2313833" y="2886075"/>
            <a:ext cx="4250596" cy="3052712"/>
          </a:xfrm>
          <a:prstGeom prst="foldedCorner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55545" y="3071609"/>
            <a:ext cx="121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중앙값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17916" y="3044334"/>
            <a:ext cx="13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</a:t>
            </a:r>
            <a:r>
              <a:rPr lang="ko-KR" altLang="en-US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빈</a:t>
            </a:r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3833" y="189793"/>
            <a:ext cx="5725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STARTING &amp; LEARNING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6" name="순서도: 처리 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286374" y="800097"/>
            <a:ext cx="286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 알아보기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2825" y="1498168"/>
            <a:ext cx="684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STEP3     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통계 개념 알아보기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10" name="Picture 2" descr="Ed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1565" y="800353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32741" y="2171700"/>
            <a:ext cx="317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 </a:t>
            </a:r>
            <a:r>
              <a:rPr lang="ko-KR" altLang="en-US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시각화 방법</a:t>
            </a:r>
            <a:r>
              <a:rPr lang="en-US" altLang="ko-KR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sz="28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28433" y="1781976"/>
            <a:ext cx="171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→단순비교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모서리가 접힌 도형 21"/>
          <p:cNvSpPr/>
          <p:nvPr/>
        </p:nvSpPr>
        <p:spPr>
          <a:xfrm>
            <a:off x="6619133" y="2886075"/>
            <a:ext cx="4141912" cy="3062338"/>
          </a:xfrm>
          <a:prstGeom prst="foldedCorner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접힌 도형 22"/>
          <p:cNvSpPr/>
          <p:nvPr/>
        </p:nvSpPr>
        <p:spPr>
          <a:xfrm>
            <a:off x="2257285" y="2894096"/>
            <a:ext cx="4141912" cy="3062338"/>
          </a:xfrm>
          <a:prstGeom prst="foldedCorner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58986" y="3114374"/>
            <a:ext cx="1628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[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막대그래프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]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8751" y="3105150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[</a:t>
            </a:r>
            <a:r>
              <a:rPr lang="ko-KR" altLang="en-US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원그래프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]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25603" name="Picture 3" descr="ìê·¸ë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 t="16740" r="62146"/>
          <a:stretch>
            <a:fillRect/>
          </a:stretch>
        </p:blipFill>
        <p:spPr bwMode="auto">
          <a:xfrm>
            <a:off x="3248359" y="3522847"/>
            <a:ext cx="2104396" cy="2098308"/>
          </a:xfrm>
          <a:prstGeom prst="rect">
            <a:avLst/>
          </a:prstGeom>
          <a:noFill/>
        </p:spPr>
      </p:pic>
      <p:sp>
        <p:nvSpPr>
          <p:cNvPr id="25605" name="AutoShape 5" descr="ë§ëê·¸ëí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07" name="AutoShape 7" descr="ë§ëê·¸ëí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609" name="Picture 9" descr="ë§ëê·¸ë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/>
          <a:srcRect l="7543" t="9130" r="17678" b="19539"/>
          <a:stretch>
            <a:fillRect/>
          </a:stretch>
        </p:blipFill>
        <p:spPr bwMode="auto">
          <a:xfrm>
            <a:off x="7257449" y="3503595"/>
            <a:ext cx="2926080" cy="2116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83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3833" y="189793"/>
            <a:ext cx="5725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STARTING &amp; LEARNING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6" name="순서도: 처리 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286374" y="800097"/>
            <a:ext cx="286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 알아보기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2825" y="1498168"/>
            <a:ext cx="684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STEP3     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통계 개념 알아보기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10" name="Picture 2" descr="Ed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1565" y="800353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32741" y="2171700"/>
            <a:ext cx="317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 </a:t>
            </a:r>
            <a:r>
              <a:rPr lang="ko-KR" altLang="en-US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시각화 방법</a:t>
            </a:r>
            <a:r>
              <a:rPr lang="en-US" altLang="ko-KR" sz="28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sz="28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모서리가 접힌 도형 20"/>
          <p:cNvSpPr/>
          <p:nvPr/>
        </p:nvSpPr>
        <p:spPr>
          <a:xfrm>
            <a:off x="2313833" y="2886075"/>
            <a:ext cx="4048868" cy="3049348"/>
          </a:xfrm>
          <a:prstGeom prst="foldedCorner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접힌 도형 21"/>
          <p:cNvSpPr/>
          <p:nvPr/>
        </p:nvSpPr>
        <p:spPr>
          <a:xfrm>
            <a:off x="6619133" y="2886075"/>
            <a:ext cx="4141912" cy="3062338"/>
          </a:xfrm>
          <a:prstGeom prst="foldedCorner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07752" y="3008900"/>
            <a:ext cx="183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[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꺾은선 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그래프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]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15714" y="3018124"/>
            <a:ext cx="1772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[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줄기 잎 그림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]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098" name="AutoShape 2" descr="êº¾ìì  ê·¸ëí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 descr="ê´ë ¨ ì´ë¯¸ì§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7846" y="3561350"/>
            <a:ext cx="3253338" cy="2002054"/>
          </a:xfrm>
          <a:prstGeom prst="rect">
            <a:avLst/>
          </a:prstGeom>
          <a:noFill/>
        </p:spPr>
      </p:pic>
      <p:pic>
        <p:nvPicPr>
          <p:cNvPr id="4102" name="Picture 6" descr="ì¤ê¸°ìê·¸ë¦¼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67973" y="3404686"/>
            <a:ext cx="2705100" cy="2343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5B3B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1650" y="1957323"/>
            <a:ext cx="415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8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교시</a:t>
            </a:r>
            <a:endParaRPr lang="ko-KR" altLang="en-US" sz="8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2369" y="4213290"/>
            <a:ext cx="578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MD이솝체" panose="02020603020101020101" pitchFamily="18" charset="-127"/>
                <a:ea typeface="MD이솝체" panose="02020603020101020101" pitchFamily="18" charset="-127"/>
              </a:rPr>
              <a:t>통계 </a:t>
            </a:r>
            <a:r>
              <a:rPr lang="en-US" altLang="ko-KR" sz="3600" dirty="0">
                <a:latin typeface="MD이솝체" panose="02020603020101020101" pitchFamily="18" charset="-127"/>
                <a:ea typeface="MD이솝체" panose="02020603020101020101" pitchFamily="18" charset="-127"/>
              </a:rPr>
              <a:t>FIGHTING</a:t>
            </a:r>
            <a:endParaRPr lang="ko-KR" altLang="en-US" sz="3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6" name="Picture 2" descr="Number one in a cir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5674" y="4326162"/>
            <a:ext cx="420585" cy="4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Analy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3246" y="1797596"/>
            <a:ext cx="1766004" cy="17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7889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16" name="순서도: 처리 1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7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순서도: 처리 18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13833" y="189793"/>
            <a:ext cx="390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FIGHTING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Picture 2" descr="Number one in a circ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61000" contras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8275" y="281448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33925" y="819149"/>
            <a:ext cx="3590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 포스터 만들기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2" descr="Edi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1524" y="795336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nalys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순서도: 카드 4"/>
          <p:cNvSpPr/>
          <p:nvPr/>
        </p:nvSpPr>
        <p:spPr>
          <a:xfrm>
            <a:off x="4549190" y="1576983"/>
            <a:ext cx="3717758" cy="4872789"/>
          </a:xfrm>
          <a:prstGeom prst="flowChartPunchedCard">
            <a:avLst/>
          </a:prstGeom>
          <a:solidFill>
            <a:srgbClr val="A9D1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2384" y="2136747"/>
            <a:ext cx="394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+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주제선정이유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2385" y="3047636"/>
            <a:ext cx="319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설문조사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6449" y="3739933"/>
            <a:ext cx="363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수집한 정보의 요약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6449" y="4626261"/>
            <a:ext cx="363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2596" y="5396456"/>
            <a:ext cx="363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느낀점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오른쪽 화살표 설명선 8"/>
          <p:cNvSpPr/>
          <p:nvPr/>
        </p:nvSpPr>
        <p:spPr>
          <a:xfrm>
            <a:off x="2442412" y="2100652"/>
            <a:ext cx="1836450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64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가설설정</a:t>
            </a:r>
            <a:endParaRPr lang="ko-KR" altLang="en-US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5" name="오른쪽 화살표 설명선 24"/>
          <p:cNvSpPr/>
          <p:nvPr/>
        </p:nvSpPr>
        <p:spPr>
          <a:xfrm>
            <a:off x="2442411" y="2977040"/>
            <a:ext cx="1836450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64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통계의 과정</a:t>
            </a:r>
            <a:r>
              <a:rPr lang="en-US" altLang="ko-KR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_1 </a:t>
            </a:r>
            <a:r>
              <a:rPr lang="ko-KR" altLang="en-US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자료 수집</a:t>
            </a:r>
            <a:endParaRPr lang="ko-KR" altLang="en-US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6" name="오른쪽 화살표 설명선 25"/>
          <p:cNvSpPr/>
          <p:nvPr/>
        </p:nvSpPr>
        <p:spPr>
          <a:xfrm>
            <a:off x="2442411" y="3762403"/>
            <a:ext cx="1836451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64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통계의 과정</a:t>
            </a:r>
            <a:r>
              <a:rPr lang="en-US" altLang="ko-KR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_2,3 </a:t>
            </a:r>
            <a:r>
              <a:rPr lang="ko-KR" altLang="en-US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요약 </a:t>
            </a:r>
            <a:r>
              <a:rPr lang="en-US" altLang="ko-KR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&amp; </a:t>
            </a:r>
            <a:r>
              <a:rPr lang="ko-KR" altLang="en-US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표현</a:t>
            </a:r>
            <a:endParaRPr lang="ko-KR" altLang="en-US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7" name="오른쪽 화살표 설명선 26"/>
          <p:cNvSpPr/>
          <p:nvPr/>
        </p:nvSpPr>
        <p:spPr>
          <a:xfrm>
            <a:off x="2442412" y="4577703"/>
            <a:ext cx="1836451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64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통계의 과정</a:t>
            </a:r>
            <a:r>
              <a:rPr lang="en-US" altLang="ko-KR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_4 </a:t>
            </a:r>
            <a:r>
              <a:rPr lang="ko-KR" altLang="en-US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판단</a:t>
            </a:r>
            <a:endParaRPr lang="ko-KR" altLang="en-US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0487" y="2100652"/>
            <a:ext cx="30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주제 예시 </a:t>
            </a:r>
            <a:r>
              <a:rPr lang="en-US" altLang="ko-KR" dirty="0" smtClean="0"/>
              <a:t>_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70487" y="2977040"/>
            <a:ext cx="30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복합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26634" y="3771940"/>
            <a:ext cx="35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원그래프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히스토그램 등 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70487" y="4641650"/>
            <a:ext cx="35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결론이 맞다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틀리다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39532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125 C 0.00664 0.00856 0.01224 0.00671 0.01732 0.00555 C 0.02019 0.00579 0.02318 0.00555 0.02604 0.00648 C 0.0293 0.00741 0.03151 0.01412 0.0349 0.01551 C 0.0375 0.01667 0.04284 0.01852 0.04284 0.01875 C 0.04714 0.01805 0.0517 0.01759 0.05599 0.01667 C 0.06159 0.01528 0.06563 0.01065 0.0711 0.00949 C 0.07591 0.00625 0.07982 0.0044 0.08503 0.00255 C 0.09193 0.00324 0.09623 0.0037 0.10248 0.00555 C 0.10534 0.0081 0.10808 0.00833 0.11133 0.00949 C 0.11563 0.01319 0.12006 0.0162 0.125 0.01759 C 0.12826 0.01991 0.13164 0.02037 0.13516 0.02176 C 0.13763 0.0213 0.13998 0.0213 0.14258 0.0206 C 0.14792 0.01921 0.14453 0.01921 0.14831 0.01551 C 0.15118 0.01296 0.15469 0.00995 0.15769 0.00741 C 0.16133 0.00486 0.16524 0.00255 0.16862 -0.00046 C 0.17552 1.11111E-6 0.18151 0.00023 0.1875 0.00347 C 0.19063 0.00509 0.19271 0.0081 0.19558 0.00949 C 0.19935 0.01157 0.20339 0.01319 0.20716 0.01458 C 0.2168 0.01389 0.2237 0.01204 0.23269 0.00949 C 0.23881 0.00579 0.24649 0.00255 0.25313 0.00046 C 0.25925 0.00162 0.26498 0.00555 0.27058 0.00949 C 0.2724 0.01088 0.27383 0.01319 0.27565 0.01458 C 0.27696 0.01551 0.28008 0.01667 0.28008 0.0169 C 0.28594 0.01551 0.28998 0.0125 0.29597 0.01157 C 0.29766 0.0081 0.29675 0.00926 0.29844 0.00741 " pathEditMode="relative" rAng="0" ptsTypes="fffffffffffffffffffffffff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778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4" name="순서도: 처리 3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순서도: 처리 5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Picture 2" descr="Analys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13833" y="189793"/>
            <a:ext cx="390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FIGHTING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2" descr="Number one in a circ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61000" contras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8275" y="281448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37338" y="1568926"/>
            <a:ext cx="855685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1. </a:t>
            </a:r>
            <a:r>
              <a:rPr lang="ko-KR" altLang="en-US" sz="11500" dirty="0" smtClean="0">
                <a:solidFill>
                  <a:srgbClr val="507FE8"/>
                </a:solidFill>
                <a:latin typeface="1훈프로방스 R" pitchFamily="18" charset="-127"/>
                <a:ea typeface="1훈프로방스 R" pitchFamily="18" charset="-127"/>
              </a:rPr>
              <a:t>주제</a:t>
            </a:r>
            <a:r>
              <a:rPr lang="ko-KR" altLang="en-US" sz="11500" dirty="0" smtClean="0">
                <a:latin typeface="1훈프로방스 R" pitchFamily="18" charset="-127"/>
                <a:ea typeface="1훈프로방스 R" pitchFamily="18" charset="-127"/>
              </a:rPr>
              <a:t> 정하기</a:t>
            </a:r>
            <a:endParaRPr lang="en-US" altLang="ko-KR" sz="11500" dirty="0" smtClean="0"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(</a:t>
            </a:r>
            <a:r>
              <a:rPr lang="ko-KR" altLang="en-US" sz="11500" dirty="0" smtClean="0">
                <a:latin typeface="1훈프로방스 R" pitchFamily="18" charset="-127"/>
                <a:ea typeface="1훈프로방스 R" pitchFamily="18" charset="-127"/>
              </a:rPr>
              <a:t>제한시간 </a:t>
            </a:r>
            <a:r>
              <a:rPr lang="en-US" altLang="ko-KR" sz="11500" dirty="0" smtClean="0">
                <a:solidFill>
                  <a:srgbClr val="E85B3B"/>
                </a:solidFill>
                <a:latin typeface="1훈프로방스 R" pitchFamily="18" charset="-127"/>
                <a:ea typeface="1훈프로방스 R" pitchFamily="18" charset="-127"/>
              </a:rPr>
              <a:t>5</a:t>
            </a:r>
            <a:r>
              <a:rPr lang="ko-KR" altLang="en-US" sz="11500" dirty="0" smtClean="0">
                <a:solidFill>
                  <a:srgbClr val="E85B3B"/>
                </a:solidFill>
                <a:latin typeface="1훈프로방스 R" pitchFamily="18" charset="-127"/>
                <a:ea typeface="1훈프로방스 R" pitchFamily="18" charset="-127"/>
              </a:rPr>
              <a:t>분</a:t>
            </a:r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)</a:t>
            </a:r>
            <a:endParaRPr lang="ko-KR" altLang="en-US" sz="115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4" name="순서도: 처리 3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순서도: 처리 5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Picture 2" descr="Analys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13833" y="189793"/>
            <a:ext cx="390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FIGHTING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2" descr="Number one in a circ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61000" contras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8275" y="281448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37338" y="1568926"/>
            <a:ext cx="855685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2. </a:t>
            </a:r>
            <a:r>
              <a:rPr lang="ko-KR" altLang="en-US" sz="11500" dirty="0" smtClean="0">
                <a:solidFill>
                  <a:srgbClr val="507FE8"/>
                </a:solidFill>
                <a:latin typeface="1훈프로방스 R" pitchFamily="18" charset="-127"/>
                <a:ea typeface="1훈프로방스 R" pitchFamily="18" charset="-127"/>
              </a:rPr>
              <a:t>포스터</a:t>
            </a:r>
            <a:r>
              <a:rPr lang="ko-KR" altLang="en-US" sz="11500" dirty="0" smtClean="0">
                <a:latin typeface="1훈프로방스 R" pitchFamily="18" charset="-127"/>
                <a:ea typeface="1훈프로방스 R" pitchFamily="18" charset="-127"/>
              </a:rPr>
              <a:t> 제작</a:t>
            </a:r>
            <a:endParaRPr lang="en-US" altLang="ko-KR" sz="11500" dirty="0" smtClean="0"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(</a:t>
            </a:r>
            <a:r>
              <a:rPr lang="ko-KR" altLang="en-US" sz="11500" dirty="0" smtClean="0">
                <a:latin typeface="1훈프로방스 R" pitchFamily="18" charset="-127"/>
                <a:ea typeface="1훈프로방스 R" pitchFamily="18" charset="-127"/>
              </a:rPr>
              <a:t>제한시간 </a:t>
            </a:r>
            <a:r>
              <a:rPr lang="en-US" altLang="ko-KR" sz="11500" dirty="0" smtClean="0">
                <a:solidFill>
                  <a:srgbClr val="E85B3B"/>
                </a:solidFill>
                <a:latin typeface="1훈프로방스 R" pitchFamily="18" charset="-127"/>
                <a:ea typeface="1훈프로방스 R" pitchFamily="18" charset="-127"/>
              </a:rPr>
              <a:t>10</a:t>
            </a:r>
            <a:r>
              <a:rPr lang="ko-KR" altLang="en-US" sz="11500" dirty="0" smtClean="0">
                <a:solidFill>
                  <a:srgbClr val="E85B3B"/>
                </a:solidFill>
                <a:latin typeface="1훈프로방스 R" pitchFamily="18" charset="-127"/>
                <a:ea typeface="1훈프로방스 R" pitchFamily="18" charset="-127"/>
              </a:rPr>
              <a:t>분</a:t>
            </a:r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)</a:t>
            </a:r>
            <a:endParaRPr lang="ko-KR" altLang="en-US" sz="115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1958" y="224471"/>
            <a:ext cx="755970" cy="1268078"/>
          </a:xfrm>
          <a:prstGeom prst="rect">
            <a:avLst/>
          </a:prstGeom>
        </p:spPr>
      </p:pic>
      <p:sp>
        <p:nvSpPr>
          <p:cNvPr id="16" name="순서도: 처리 15"/>
          <p:cNvSpPr/>
          <p:nvPr/>
        </p:nvSpPr>
        <p:spPr>
          <a:xfrm>
            <a:off x="2705795" y="1817320"/>
            <a:ext cx="3818830" cy="2087644"/>
          </a:xfrm>
          <a:prstGeom prst="flowChartProcess">
            <a:avLst/>
          </a:prstGeom>
          <a:solidFill>
            <a:srgbClr val="F7CB4F">
              <a:alpha val="4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443537" y="399338"/>
            <a:ext cx="4543425" cy="918344"/>
          </a:xfrm>
          <a:prstGeom prst="wedgeRoundRectCallout">
            <a:avLst>
              <a:gd name="adj1" fmla="val -66117"/>
              <a:gd name="adj2" fmla="val 28943"/>
              <a:gd name="adj3" fmla="val 16667"/>
            </a:avLst>
          </a:prstGeom>
          <a:solidFill>
            <a:srgbClr val="E85B3B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554093" y="1683970"/>
            <a:ext cx="1683835" cy="476823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7401620" y="1817320"/>
            <a:ext cx="3818830" cy="2087644"/>
          </a:xfrm>
          <a:prstGeom prst="flowChartProcess">
            <a:avLst/>
          </a:prstGeom>
          <a:solidFill>
            <a:srgbClr val="E85B3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2705796" y="4376543"/>
            <a:ext cx="3818830" cy="2087644"/>
          </a:xfrm>
          <a:prstGeom prst="flowChartProcess">
            <a:avLst/>
          </a:prstGeom>
          <a:solidFill>
            <a:srgbClr val="507FE8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254331" y="1683970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554093" y="4257389"/>
            <a:ext cx="1683835" cy="476823"/>
          </a:xfrm>
          <a:prstGeom prst="flowChartProcess">
            <a:avLst/>
          </a:prstGeom>
          <a:solidFill>
            <a:srgbClr val="538B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7401620" y="4376543"/>
            <a:ext cx="3818830" cy="2087644"/>
          </a:xfrm>
          <a:prstGeom prst="flowChartProcess">
            <a:avLst/>
          </a:prstGeom>
          <a:solidFill>
            <a:srgbClr val="A9D18E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7254331" y="4255537"/>
            <a:ext cx="1683835" cy="47682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62449" y="1818081"/>
            <a:ext cx="216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통계 </a:t>
            </a:r>
            <a:r>
              <a:rPr lang="en-US" altLang="ko-KR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STARTING</a:t>
            </a:r>
          </a:p>
          <a:p>
            <a:r>
              <a:rPr lang="en-US" altLang="ko-KR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   &amp;LEARNING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20174" y="1822533"/>
            <a:ext cx="21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통계 </a:t>
            </a:r>
            <a:r>
              <a:rPr lang="en-US" altLang="ko-KR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FIGHTING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05300" y="4394861"/>
            <a:ext cx="21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통계 </a:t>
            </a:r>
            <a:r>
              <a:rPr lang="en-US" altLang="ko-KR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FIGHTING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58274" y="4389934"/>
            <a:ext cx="21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통계 </a:t>
            </a:r>
            <a:r>
              <a:rPr lang="en-US" altLang="ko-KR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FUNNING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026" name="Picture 2" descr="Number one in a cir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892897"/>
            <a:ext cx="208763" cy="2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ber two in a circ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5150" y="4479725"/>
            <a:ext cx="208800" cy="2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200748" y="2404969"/>
            <a:ext cx="280987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정하기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팀소개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간단한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미니 게임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알아보기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11058" y="2705051"/>
            <a:ext cx="239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포스터 만들기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8865" y="5273799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통그라미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코딩 교육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53550" y="5044425"/>
            <a:ext cx="2314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통계 게임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소감편지쓰기</a:t>
            </a:r>
          </a:p>
        </p:txBody>
      </p:sp>
    </p:spTree>
    <p:extLst>
      <p:ext uri="{BB962C8B-B14F-4D97-AF65-F5344CB8AC3E}">
        <p14:creationId xmlns:p14="http://schemas.microsoft.com/office/powerpoint/2010/main" xmlns="" val="3528236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18" grpId="0" animBg="1"/>
      <p:bldP spid="19" grpId="0" animBg="1"/>
      <p:bldP spid="7" grpId="0" animBg="1"/>
      <p:bldP spid="9" grpId="0" animBg="1"/>
      <p:bldP spid="20" grpId="0" animBg="1"/>
      <p:bldP spid="11" grpId="0" animBg="1"/>
      <p:bldP spid="21" grpId="0"/>
      <p:bldP spid="22" grpId="0"/>
      <p:bldP spid="23" grpId="0"/>
      <p:bldP spid="24" grpId="0"/>
      <p:bldP spid="25" grpId="0"/>
      <p:bldP spid="28" grpId="0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4" name="순서도: 처리 3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순서도: 처리 5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Picture 2" descr="Analys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13833" y="189793"/>
            <a:ext cx="390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FIGHTING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2" descr="Number one in a circ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61000" contras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8275" y="281448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37338" y="1568926"/>
            <a:ext cx="855685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3. </a:t>
            </a:r>
            <a:r>
              <a:rPr lang="ko-KR" altLang="en-US" sz="11500" dirty="0" smtClean="0">
                <a:solidFill>
                  <a:srgbClr val="507FE8"/>
                </a:solidFill>
                <a:latin typeface="1훈프로방스 R" pitchFamily="18" charset="-127"/>
                <a:ea typeface="1훈프로방스 R" pitchFamily="18" charset="-127"/>
              </a:rPr>
              <a:t>설문조사</a:t>
            </a:r>
            <a:r>
              <a:rPr lang="ko-KR" altLang="en-US" sz="11500" dirty="0" smtClean="0">
                <a:latin typeface="1훈프로방스 R" pitchFamily="18" charset="-127"/>
                <a:ea typeface="1훈프로방스 R" pitchFamily="18" charset="-127"/>
              </a:rPr>
              <a:t> 실시</a:t>
            </a:r>
            <a:endParaRPr lang="en-US" altLang="ko-KR" sz="11500" dirty="0" smtClean="0"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(</a:t>
            </a:r>
            <a:r>
              <a:rPr lang="ko-KR" altLang="en-US" sz="11500" dirty="0" smtClean="0">
                <a:latin typeface="1훈프로방스 R" pitchFamily="18" charset="-127"/>
                <a:ea typeface="1훈프로방스 R" pitchFamily="18" charset="-127"/>
              </a:rPr>
              <a:t>제한시간 </a:t>
            </a:r>
            <a:r>
              <a:rPr lang="en-US" altLang="ko-KR" sz="11500" dirty="0" smtClean="0">
                <a:solidFill>
                  <a:srgbClr val="E85B3B"/>
                </a:solidFill>
                <a:latin typeface="1훈프로방스 R" pitchFamily="18" charset="-127"/>
                <a:ea typeface="1훈프로방스 R" pitchFamily="18" charset="-127"/>
              </a:rPr>
              <a:t>10</a:t>
            </a:r>
            <a:r>
              <a:rPr lang="ko-KR" altLang="en-US" sz="11500" dirty="0" smtClean="0">
                <a:solidFill>
                  <a:srgbClr val="E85B3B"/>
                </a:solidFill>
                <a:latin typeface="1훈프로방스 R" pitchFamily="18" charset="-127"/>
                <a:ea typeface="1훈프로방스 R" pitchFamily="18" charset="-127"/>
              </a:rPr>
              <a:t>분</a:t>
            </a:r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)</a:t>
            </a:r>
            <a:endParaRPr lang="ko-KR" altLang="en-US" sz="115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4" name="순서도: 처리 3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순서도: 처리 5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Picture 2" descr="Analys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13833" y="189793"/>
            <a:ext cx="390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FIGHTING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2" descr="Number one in a circ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61000" contras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8275" y="281448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37338" y="1568926"/>
            <a:ext cx="87685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4. </a:t>
            </a:r>
            <a:r>
              <a:rPr lang="ko-KR" altLang="en-US" sz="11500" dirty="0" smtClean="0">
                <a:solidFill>
                  <a:srgbClr val="507FE8"/>
                </a:solidFill>
                <a:latin typeface="1훈프로방스 R" pitchFamily="18" charset="-127"/>
                <a:ea typeface="1훈프로방스 R" pitchFamily="18" charset="-127"/>
              </a:rPr>
              <a:t>발표 </a:t>
            </a:r>
            <a:r>
              <a:rPr lang="en-US" altLang="ko-KR" sz="11500" dirty="0" smtClean="0">
                <a:solidFill>
                  <a:srgbClr val="507FE8"/>
                </a:solidFill>
                <a:latin typeface="1훈프로방스 R" pitchFamily="18" charset="-127"/>
                <a:ea typeface="1훈프로방스 R" pitchFamily="18" charset="-127"/>
              </a:rPr>
              <a:t>&amp; </a:t>
            </a:r>
            <a:r>
              <a:rPr lang="ko-KR" altLang="en-US" sz="11500" dirty="0" smtClean="0">
                <a:solidFill>
                  <a:srgbClr val="507FE8"/>
                </a:solidFill>
                <a:latin typeface="1훈프로방스 R" pitchFamily="18" charset="-127"/>
                <a:ea typeface="1훈프로방스 R" pitchFamily="18" charset="-127"/>
              </a:rPr>
              <a:t>마무리</a:t>
            </a:r>
            <a:endParaRPr lang="en-US" altLang="ko-KR" sz="11500" dirty="0" smtClean="0"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(</a:t>
            </a:r>
            <a:r>
              <a:rPr lang="ko-KR" altLang="en-US" sz="11500" dirty="0" err="1" smtClean="0">
                <a:latin typeface="1훈프로방스 R" pitchFamily="18" charset="-127"/>
                <a:ea typeface="1훈프로방스 R" pitchFamily="18" charset="-127"/>
              </a:rPr>
              <a:t>팀별</a:t>
            </a:r>
            <a:r>
              <a:rPr lang="ko-KR" altLang="en-US" sz="11500" dirty="0" smtClean="0">
                <a:latin typeface="1훈프로방스 R" pitchFamily="18" charset="-127"/>
                <a:ea typeface="1훈프로방스 R" pitchFamily="18" charset="-127"/>
              </a:rPr>
              <a:t> 발표 </a:t>
            </a:r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2</a:t>
            </a:r>
            <a:r>
              <a:rPr lang="ko-KR" altLang="en-US" sz="11500" dirty="0" smtClean="0">
                <a:latin typeface="1훈프로방스 R" pitchFamily="18" charset="-127"/>
                <a:ea typeface="1훈프로방스 R" pitchFamily="18" charset="-127"/>
              </a:rPr>
              <a:t>분</a:t>
            </a:r>
            <a:r>
              <a:rPr lang="en-US" altLang="ko-KR" sz="11500" dirty="0" smtClean="0">
                <a:latin typeface="1훈프로방스 R" pitchFamily="18" charset="-127"/>
                <a:ea typeface="1훈프로방스 R" pitchFamily="18" charset="-127"/>
              </a:rPr>
              <a:t>)</a:t>
            </a:r>
            <a:endParaRPr lang="ko-KR" altLang="en-US" sz="115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7FE8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81650" y="1957323"/>
            <a:ext cx="415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8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교시</a:t>
            </a:r>
            <a:endParaRPr lang="ko-KR" altLang="en-US" sz="8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2369" y="4213290"/>
            <a:ext cx="578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MD이솝체" panose="02020603020101020101" pitchFamily="18" charset="-127"/>
                <a:ea typeface="MD이솝체" panose="02020603020101020101" pitchFamily="18" charset="-127"/>
              </a:rPr>
              <a:t>통계 </a:t>
            </a:r>
            <a:r>
              <a:rPr lang="en-US" altLang="ko-KR" sz="3600" dirty="0">
                <a:latin typeface="MD이솝체" panose="02020603020101020101" pitchFamily="18" charset="-127"/>
                <a:ea typeface="MD이솝체" panose="02020603020101020101" pitchFamily="18" charset="-127"/>
              </a:rPr>
              <a:t>FIGHTING</a:t>
            </a:r>
            <a:endParaRPr lang="ko-KR" altLang="en-US" sz="3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7" name="Picture 4" descr="Number two in a cir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5673" y="4315210"/>
            <a:ext cx="420586" cy="42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3246" y="1811819"/>
            <a:ext cx="1766004" cy="17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73123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6" name="순서도: 처리 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순서도: 처리 7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401443" y="1659541"/>
            <a:ext cx="1683835" cy="476823"/>
          </a:xfrm>
          <a:prstGeom prst="flowChartProcess">
            <a:avLst/>
          </a:prstGeom>
          <a:solidFill>
            <a:srgbClr val="507F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3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3833" y="189793"/>
            <a:ext cx="390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FIGHTING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Picture 4" descr="Number two in a circ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61000" contras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9740" y="289740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10137" y="790572"/>
            <a:ext cx="3590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통그라미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코딩 교육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Picture 2" descr="Edi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1524" y="795336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nalys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m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6" y="1705512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466124" y="1819175"/>
            <a:ext cx="349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설문 항목 만들기 </a:t>
            </a:r>
            <a:endParaRPr lang="ko-KR" altLang="en-US" sz="36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176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417 C 0.00131 -0.00255 0.00729 -0.00556 0.01276 -0.00764 C 0.01576 -0.00718 0.01901 -0.00764 0.02201 -0.00602 C 0.02552 -0.0044 0.02787 0.00694 0.03151 0.00926 C 0.03425 0.01111 0.03985 0.01435 0.03985 0.01481 C 0.04453 0.01366 0.04948 0.01273 0.05391 0.01111 C 0.0599 0.0088 0.0642 0.00116 0.07006 -0.00093 C 0.07513 -0.00648 0.0793 -0.00949 0.0849 -0.01273 C 0.09219 -0.01134 0.09688 -0.01065 0.10352 -0.00764 C 0.10651 -0.00324 0.10951 -0.00278 0.11289 -0.00093 C 0.11758 0.00532 0.12227 0.01042 0.12748 0.01273 C 0.13099 0.01667 0.13451 0.01736 0.13828 0.01991 C 0.14089 0.01898 0.14349 0.01898 0.14623 0.01782 C 0.15196 0.01551 0.14831 0.01551 0.15235 0.00926 C 0.15547 0.00486 0.15912 -0.00023 0.16237 -0.0044 C 0.16615 -0.0088 0.17045 -0.01273 0.17396 -0.01759 C 0.18138 -0.0169 0.18776 -0.01644 0.19414 -0.01111 C 0.1974 -0.00833 0.19961 -0.00324 0.20274 -0.00093 C 0.20664 0.00255 0.21107 0.00532 0.21511 0.00764 C 0.22526 0.00648 0.23269 0.00347 0.24232 -0.00093 C 0.24883 -0.00718 0.25703 -0.01273 0.26407 -0.0162 C 0.27058 -0.01412 0.2767 -0.00764 0.28269 -0.00093 C 0.28464 0.00139 0.2862 0.00532 0.28815 0.00764 C 0.28946 0.00926 0.29284 0.01111 0.29284 0.01157 C 0.29896 0.00926 0.30339 0.00417 0.30977 0.00255 C 0.31146 -0.00324 0.31055 -0.00139 0.3125 -0.0044 " pathEditMode="relative" rAng="0" ptsTypes="fffffffffffffffffffffffff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-3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778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81650" y="1957323"/>
            <a:ext cx="415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8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교시</a:t>
            </a:r>
            <a:endParaRPr lang="ko-KR" altLang="en-US" sz="8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9069" y="4213290"/>
            <a:ext cx="369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MD이솝체" panose="02020603020101020101" pitchFamily="18" charset="-127"/>
                <a:ea typeface="MD이솝체" panose="02020603020101020101" pitchFamily="18" charset="-127"/>
              </a:rPr>
              <a:t>통계 </a:t>
            </a:r>
            <a:r>
              <a:rPr lang="en-US" altLang="ko-KR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FUNNING</a:t>
            </a:r>
            <a:endParaRPr lang="ko-KR" altLang="en-US" sz="3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7" name="Picture 12" descr="Laug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3246" y="1797596"/>
            <a:ext cx="1766004" cy="17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2605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6" name="순서도: 처리 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순서도: 처리 7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401443" y="1659541"/>
            <a:ext cx="1683835" cy="476823"/>
          </a:xfrm>
          <a:prstGeom prst="flowChartProcess">
            <a:avLst/>
          </a:prstGeom>
          <a:solidFill>
            <a:srgbClr val="507F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3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01443" y="2367425"/>
            <a:ext cx="1683835" cy="476823"/>
          </a:xfrm>
          <a:prstGeom prst="flowChartProcess">
            <a:avLst/>
          </a:prstGeom>
          <a:solidFill>
            <a:srgbClr val="A9D18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4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Picture 12" descr="Laug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2403871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653088" y="442354"/>
            <a:ext cx="207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 게임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Picture 2" descr="Ed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49" y="491853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nalysi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m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6" y="1705512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25"/>
          <p:cNvSpPr/>
          <p:nvPr/>
        </p:nvSpPr>
        <p:spPr>
          <a:xfrm>
            <a:off x="2631840" y="1207299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1/4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20" name="직사각형 125"/>
          <p:cNvSpPr/>
          <p:nvPr/>
        </p:nvSpPr>
        <p:spPr>
          <a:xfrm>
            <a:off x="3930696" y="1207299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0.5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28" name="직사각형 125"/>
          <p:cNvSpPr/>
          <p:nvPr/>
        </p:nvSpPr>
        <p:spPr>
          <a:xfrm>
            <a:off x="5229060" y="1205697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4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29" name="직사각형 125"/>
          <p:cNvSpPr/>
          <p:nvPr/>
        </p:nvSpPr>
        <p:spPr>
          <a:xfrm>
            <a:off x="6527916" y="1205697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2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30" name="직사각형 125"/>
          <p:cNvSpPr/>
          <p:nvPr/>
        </p:nvSpPr>
        <p:spPr>
          <a:xfrm>
            <a:off x="7818254" y="1196068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/>
                <a:ea typeface="HY헤드라인M"/>
              </a:rPr>
              <a:t>40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31" name="직사각형 125"/>
          <p:cNvSpPr/>
          <p:nvPr/>
        </p:nvSpPr>
        <p:spPr>
          <a:xfrm>
            <a:off x="9107485" y="1196068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6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32" name="직사각형 125"/>
          <p:cNvSpPr/>
          <p:nvPr/>
        </p:nvSpPr>
        <p:spPr>
          <a:xfrm>
            <a:off x="2639860" y="2514731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7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33" name="직사각형 125"/>
          <p:cNvSpPr/>
          <p:nvPr/>
        </p:nvSpPr>
        <p:spPr>
          <a:xfrm>
            <a:off x="3929091" y="2514731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12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34" name="직사각형 125"/>
          <p:cNvSpPr/>
          <p:nvPr/>
        </p:nvSpPr>
        <p:spPr>
          <a:xfrm>
            <a:off x="5227455" y="2513129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1/3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35" name="직사각형 125"/>
          <p:cNvSpPr/>
          <p:nvPr/>
        </p:nvSpPr>
        <p:spPr>
          <a:xfrm>
            <a:off x="6526311" y="2513129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15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36" name="직사각형 125"/>
          <p:cNvSpPr/>
          <p:nvPr/>
        </p:nvSpPr>
        <p:spPr>
          <a:xfrm>
            <a:off x="7816649" y="2503500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100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37" name="직사각형 125"/>
          <p:cNvSpPr/>
          <p:nvPr/>
        </p:nvSpPr>
        <p:spPr>
          <a:xfrm>
            <a:off x="9105880" y="2503500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50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38" name="직사각형 125"/>
          <p:cNvSpPr/>
          <p:nvPr/>
        </p:nvSpPr>
        <p:spPr>
          <a:xfrm>
            <a:off x="2639860" y="3814141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1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39" name="직사각형 125"/>
          <p:cNvSpPr/>
          <p:nvPr/>
        </p:nvSpPr>
        <p:spPr>
          <a:xfrm>
            <a:off x="3929091" y="3814141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16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40" name="직사각형 125"/>
          <p:cNvSpPr/>
          <p:nvPr/>
        </p:nvSpPr>
        <p:spPr>
          <a:xfrm>
            <a:off x="5227455" y="3812539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0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41" name="직사각형 125"/>
          <p:cNvSpPr/>
          <p:nvPr/>
        </p:nvSpPr>
        <p:spPr>
          <a:xfrm>
            <a:off x="6526311" y="3812539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24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42" name="직사각형 125"/>
          <p:cNvSpPr/>
          <p:nvPr/>
        </p:nvSpPr>
        <p:spPr>
          <a:xfrm>
            <a:off x="7816649" y="3802910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5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43" name="직사각형 125"/>
          <p:cNvSpPr/>
          <p:nvPr/>
        </p:nvSpPr>
        <p:spPr>
          <a:xfrm>
            <a:off x="9105880" y="3802910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8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44" name="직사각형 125"/>
          <p:cNvSpPr/>
          <p:nvPr/>
        </p:nvSpPr>
        <p:spPr>
          <a:xfrm>
            <a:off x="2638255" y="5131198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10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45" name="직사각형 125"/>
          <p:cNvSpPr/>
          <p:nvPr/>
        </p:nvSpPr>
        <p:spPr>
          <a:xfrm>
            <a:off x="3927486" y="5121573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3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46" name="직사각형 125"/>
          <p:cNvSpPr/>
          <p:nvPr/>
        </p:nvSpPr>
        <p:spPr>
          <a:xfrm>
            <a:off x="5216225" y="5119971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/>
                <a:ea typeface="HY헤드라인M"/>
              </a:rPr>
              <a:t>36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47" name="직사각형 125"/>
          <p:cNvSpPr/>
          <p:nvPr/>
        </p:nvSpPr>
        <p:spPr>
          <a:xfrm>
            <a:off x="6515081" y="5119971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/>
                <a:ea typeface="HY헤드라인M"/>
              </a:rPr>
              <a:t>9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48" name="직사각형 125"/>
          <p:cNvSpPr/>
          <p:nvPr/>
        </p:nvSpPr>
        <p:spPr>
          <a:xfrm>
            <a:off x="7805419" y="5110342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/>
                <a:ea typeface="HY헤드라인M"/>
              </a:rPr>
              <a:t>30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49" name="직사각형 125"/>
          <p:cNvSpPr/>
          <p:nvPr/>
        </p:nvSpPr>
        <p:spPr>
          <a:xfrm>
            <a:off x="9094650" y="5110342"/>
            <a:ext cx="1291418" cy="1304905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20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809175" y="2829828"/>
            <a:ext cx="452388" cy="433137"/>
          </a:xfrm>
          <a:prstGeom prst="rect">
            <a:avLst/>
          </a:prstGeom>
          <a:solidFill>
            <a:srgbClr val="A9D18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807572" y="3501993"/>
            <a:ext cx="452388" cy="433137"/>
          </a:xfrm>
          <a:prstGeom prst="rect">
            <a:avLst/>
          </a:prstGeom>
          <a:solidFill>
            <a:srgbClr val="507F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797947" y="4185385"/>
            <a:ext cx="452388" cy="433137"/>
          </a:xfrm>
          <a:prstGeom prst="rect">
            <a:avLst/>
          </a:prstGeom>
          <a:solidFill>
            <a:srgbClr val="E85B3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80808" y="2839453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1269579" y="3511618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288829" y="4185385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2505" y="3272589"/>
            <a:ext cx="181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1훈프로방스 R" pitchFamily="18" charset="-127"/>
                <a:ea typeface="1훈프로방스 R" pitchFamily="18" charset="-127"/>
              </a:rPr>
              <a:t>&lt;3</a:t>
            </a:r>
            <a:r>
              <a:rPr lang="ko-KR" altLang="en-US" sz="2800" dirty="0" smtClean="0">
                <a:latin typeface="1훈프로방스 R" pitchFamily="18" charset="-127"/>
                <a:ea typeface="1훈프로방스 R" pitchFamily="18" charset="-127"/>
              </a:rPr>
              <a:t>점 </a:t>
            </a:r>
            <a:r>
              <a:rPr lang="en-US" altLang="ko-KR" sz="2800" dirty="0" smtClean="0">
                <a:latin typeface="1훈프로방스 R" pitchFamily="18" charset="-127"/>
                <a:ea typeface="1훈프로방스 R" pitchFamily="18" charset="-127"/>
              </a:rPr>
              <a:t>QUIZ&gt;</a:t>
            </a:r>
            <a:endParaRPr lang="ko-KR" altLang="en-US" sz="28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78" name="직사각형 125">
            <a:hlinkClick r:id="rId9" action="ppaction://hlinksldjump"/>
          </p:cNvPr>
          <p:cNvSpPr/>
          <p:nvPr/>
        </p:nvSpPr>
        <p:spPr>
          <a:xfrm>
            <a:off x="512678" y="3920020"/>
            <a:ext cx="359468" cy="363222"/>
          </a:xfrm>
          <a:prstGeom prst="rect">
            <a:avLst/>
          </a:prstGeom>
          <a:solidFill>
            <a:srgbClr val="E85B3B">
              <a:alpha val="86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1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79" name="직사각형 125">
            <a:hlinkClick r:id="rId10" action="ppaction://hlinksldjump"/>
          </p:cNvPr>
          <p:cNvSpPr/>
          <p:nvPr/>
        </p:nvSpPr>
        <p:spPr>
          <a:xfrm>
            <a:off x="1078964" y="4168673"/>
            <a:ext cx="359468" cy="363222"/>
          </a:xfrm>
          <a:prstGeom prst="rect">
            <a:avLst/>
          </a:prstGeom>
          <a:solidFill>
            <a:srgbClr val="E85B3B">
              <a:alpha val="86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2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80" name="직사각형 125">
            <a:hlinkClick r:id="rId11" action="ppaction://hlinksldjump"/>
          </p:cNvPr>
          <p:cNvSpPr/>
          <p:nvPr/>
        </p:nvSpPr>
        <p:spPr>
          <a:xfrm>
            <a:off x="597703" y="4572934"/>
            <a:ext cx="359468" cy="363222"/>
          </a:xfrm>
          <a:prstGeom prst="rect">
            <a:avLst/>
          </a:prstGeom>
          <a:solidFill>
            <a:srgbClr val="E85B3B">
              <a:alpha val="86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3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81" name="직사각형 125">
            <a:hlinkClick r:id="rId12" action="ppaction://hlinksldjump"/>
          </p:cNvPr>
          <p:cNvSpPr/>
          <p:nvPr/>
        </p:nvSpPr>
        <p:spPr>
          <a:xfrm>
            <a:off x="1290720" y="5410329"/>
            <a:ext cx="359468" cy="363222"/>
          </a:xfrm>
          <a:prstGeom prst="rect">
            <a:avLst/>
          </a:prstGeom>
          <a:solidFill>
            <a:srgbClr val="E85B3B">
              <a:alpha val="86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5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82" name="직사각형 125">
            <a:hlinkClick r:id="rId13" action="ppaction://hlinksldjump"/>
          </p:cNvPr>
          <p:cNvSpPr/>
          <p:nvPr/>
        </p:nvSpPr>
        <p:spPr>
          <a:xfrm>
            <a:off x="790206" y="5063823"/>
            <a:ext cx="359468" cy="363222"/>
          </a:xfrm>
          <a:prstGeom prst="rect">
            <a:avLst/>
          </a:prstGeom>
          <a:solidFill>
            <a:srgbClr val="E85B3B">
              <a:alpha val="86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4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83" name="직사각형 125">
            <a:hlinkClick r:id="rId14" action="ppaction://hlinksldjump"/>
          </p:cNvPr>
          <p:cNvSpPr/>
          <p:nvPr/>
        </p:nvSpPr>
        <p:spPr>
          <a:xfrm>
            <a:off x="491824" y="5612462"/>
            <a:ext cx="359468" cy="363222"/>
          </a:xfrm>
          <a:prstGeom prst="rect">
            <a:avLst/>
          </a:prstGeom>
          <a:solidFill>
            <a:srgbClr val="E85B3B">
              <a:alpha val="86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6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84" name="직사각형 125">
            <a:hlinkClick r:id="rId15" action="ppaction://hlinksldjump"/>
          </p:cNvPr>
          <p:cNvSpPr/>
          <p:nvPr/>
        </p:nvSpPr>
        <p:spPr>
          <a:xfrm>
            <a:off x="1136717" y="5930095"/>
            <a:ext cx="359468" cy="363222"/>
          </a:xfrm>
          <a:prstGeom prst="rect">
            <a:avLst/>
          </a:prstGeom>
          <a:solidFill>
            <a:srgbClr val="E85B3B">
              <a:alpha val="86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uFillTx/>
                <a:latin typeface="HY헤드라인M"/>
                <a:ea typeface="HY헤드라인M"/>
              </a:rPr>
              <a:t>7</a:t>
            </a:r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55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5B3B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7FE8"/>
                                      </p:to>
                                    </p:animClr>
                                    <p:set>
                                      <p:cBhvr>
                                        <p:cTn id="1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7FE8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4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7FE8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5B3B"/>
                                      </p:to>
                                    </p:animClr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7FE8"/>
                                      </p:to>
                                    </p:animClr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5B3B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7FE8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9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5B3B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11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7FE8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5B3B"/>
                                      </p:to>
                                    </p:animClr>
                                    <p:set>
                                      <p:cBhvr>
                                        <p:cTn id="12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5B3B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7FE8"/>
                                      </p:to>
                                    </p:animClr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14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7FE8"/>
                                      </p:to>
                                    </p:animClr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5B3B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2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9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6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0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4" name="순서도: 처리 3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순서도: 처리 5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01443" y="1659541"/>
            <a:ext cx="1683835" cy="476823"/>
          </a:xfrm>
          <a:prstGeom prst="flowChartProcess">
            <a:avLst/>
          </a:prstGeom>
          <a:solidFill>
            <a:srgbClr val="507F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3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401443" y="2367425"/>
            <a:ext cx="1683835" cy="476823"/>
          </a:xfrm>
          <a:prstGeom prst="flowChartProcess">
            <a:avLst/>
          </a:prstGeom>
          <a:solidFill>
            <a:srgbClr val="A9D18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4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12" descr="Laug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2403871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alys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6" y="1705512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97128" y="423511"/>
            <a:ext cx="4803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통계 </a:t>
            </a:r>
            <a:r>
              <a:rPr lang="ko-KR" altLang="en-US" sz="8000" dirty="0" err="1" smtClean="0">
                <a:latin typeface="1훈프로방스 R" pitchFamily="18" charset="-127"/>
                <a:ea typeface="1훈프로방스 R" pitchFamily="18" charset="-127"/>
              </a:rPr>
              <a:t>골든벨</a:t>
            </a:r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en-US" altLang="ko-KR" sz="8000" dirty="0" smtClean="0">
                <a:latin typeface="1훈프로방스 R" pitchFamily="18" charset="-127"/>
                <a:ea typeface="1훈프로방스 R" pitchFamily="18" charset="-127"/>
              </a:rPr>
              <a:t>1</a:t>
            </a:r>
            <a:endParaRPr lang="ko-KR" altLang="en-US" sz="8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0332" y="2348556"/>
            <a:ext cx="8431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갑</a:t>
            </a: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을</a:t>
            </a: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병의 국어 시험 점수가 각각 </a:t>
            </a:r>
            <a:endParaRPr lang="en-US" altLang="ko-KR" sz="40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4000" b="1" dirty="0" smtClean="0">
                <a:solidFill>
                  <a:srgbClr val="E85B3B"/>
                </a:solidFill>
                <a:latin typeface="나눔스퀘어" pitchFamily="50" charset="-127"/>
                <a:ea typeface="나눔스퀘어" pitchFamily="50" charset="-127"/>
              </a:rPr>
              <a:t>45, 60, 75 </a:t>
            </a: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점일 때</a:t>
            </a: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4000" dirty="0" smtClean="0">
                <a:solidFill>
                  <a:srgbClr val="507FE8"/>
                </a:solidFill>
                <a:latin typeface="나눔스퀘어" pitchFamily="50" charset="-127"/>
                <a:ea typeface="나눔스퀘어" pitchFamily="50" charset="-127"/>
              </a:rPr>
              <a:t>평균점수</a:t>
            </a: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는 </a:t>
            </a: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sz="4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실행 단추: 앞으로 또는 다음 15">
            <a:hlinkClick r:id="rId7" action="ppaction://hlinksldjump" highlightClick="1"/>
          </p:cNvPr>
          <p:cNvSpPr/>
          <p:nvPr/>
        </p:nvSpPr>
        <p:spPr>
          <a:xfrm>
            <a:off x="11213431" y="6006164"/>
            <a:ext cx="587141" cy="577516"/>
          </a:xfrm>
          <a:prstGeom prst="actionButtonForwardNext">
            <a:avLst/>
          </a:prstGeom>
          <a:solidFill>
            <a:srgbClr val="A9D18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pic>
        <p:nvPicPr>
          <p:cNvPr id="12290" name="Picture 2" descr="Alar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84344" y="575743"/>
            <a:ext cx="943276" cy="94327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716380" y="3994483"/>
            <a:ext cx="68628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smtClean="0">
                <a:latin typeface="1훈프로방스 R" pitchFamily="18" charset="-127"/>
                <a:ea typeface="1훈프로방스 R" pitchFamily="18" charset="-127"/>
              </a:rPr>
              <a:t>답 </a:t>
            </a:r>
            <a:r>
              <a:rPr lang="en-US" altLang="ko-KR" sz="13800" dirty="0" smtClean="0">
                <a:latin typeface="1훈프로방스 R" pitchFamily="18" charset="-127"/>
                <a:ea typeface="1훈프로방스 R" pitchFamily="18" charset="-127"/>
              </a:rPr>
              <a:t>:</a:t>
            </a:r>
            <a:r>
              <a:rPr lang="ko-KR" altLang="en-US" sz="138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en-US" altLang="ko-KR" sz="13800" dirty="0" smtClean="0">
                <a:latin typeface="1훈프로방스 R" pitchFamily="18" charset="-127"/>
                <a:ea typeface="1훈프로방스 R" pitchFamily="18" charset="-127"/>
              </a:rPr>
              <a:t>60</a:t>
            </a:r>
            <a:endParaRPr lang="ko-KR" altLang="en-US" sz="138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4" name="순서도: 처리 3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순서도: 처리 5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01443" y="1659541"/>
            <a:ext cx="1683835" cy="476823"/>
          </a:xfrm>
          <a:prstGeom prst="flowChartProcess">
            <a:avLst/>
          </a:prstGeom>
          <a:solidFill>
            <a:srgbClr val="507F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3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401443" y="2367425"/>
            <a:ext cx="1683835" cy="476823"/>
          </a:xfrm>
          <a:prstGeom prst="flowChartProcess">
            <a:avLst/>
          </a:prstGeom>
          <a:solidFill>
            <a:srgbClr val="A9D18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4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12" descr="Laug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2403871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alys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6" y="1705512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97128" y="423511"/>
            <a:ext cx="4803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통계 </a:t>
            </a:r>
            <a:r>
              <a:rPr lang="ko-KR" altLang="en-US" sz="8000" dirty="0" err="1" smtClean="0">
                <a:latin typeface="1훈프로방스 R" pitchFamily="18" charset="-127"/>
                <a:ea typeface="1훈프로방스 R" pitchFamily="18" charset="-127"/>
              </a:rPr>
              <a:t>골든벨</a:t>
            </a:r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en-US" altLang="ko-KR" sz="8000" dirty="0" smtClean="0">
                <a:latin typeface="1훈프로방스 R" pitchFamily="18" charset="-127"/>
                <a:ea typeface="1훈프로방스 R" pitchFamily="18" charset="-127"/>
              </a:rPr>
              <a:t>2</a:t>
            </a:r>
            <a:endParaRPr lang="ko-KR" altLang="en-US" sz="8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716" y="2069422"/>
            <a:ext cx="6670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혈액형은 </a:t>
            </a:r>
            <a:r>
              <a:rPr lang="ko-KR" altLang="en-US" sz="4000" dirty="0" err="1" smtClean="0">
                <a:solidFill>
                  <a:srgbClr val="E85B3B"/>
                </a:solidFill>
                <a:latin typeface="나눔스퀘어" pitchFamily="50" charset="-127"/>
                <a:ea typeface="나눔스퀘어" pitchFamily="50" charset="-127"/>
              </a:rPr>
              <a:t>양적자료</a:t>
            </a:r>
            <a:r>
              <a:rPr lang="ko-KR" altLang="en-US" sz="4000" dirty="0" err="1" smtClean="0">
                <a:latin typeface="나눔스퀘어" pitchFamily="50" charset="-127"/>
                <a:ea typeface="나눔스퀘어" pitchFamily="50" charset="-127"/>
              </a:rPr>
              <a:t>인가요</a:t>
            </a: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? </a:t>
            </a:r>
            <a:endParaRPr lang="en-US" altLang="ko-KR" sz="40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               </a:t>
            </a:r>
            <a:r>
              <a:rPr lang="ko-KR" altLang="en-US" sz="4000" dirty="0" err="1" smtClean="0">
                <a:solidFill>
                  <a:srgbClr val="E85B3B"/>
                </a:solidFill>
                <a:latin typeface="나눔스퀘어" pitchFamily="50" charset="-127"/>
                <a:ea typeface="나눔스퀘어" pitchFamily="50" charset="-127"/>
              </a:rPr>
              <a:t>질적자료</a:t>
            </a:r>
            <a:r>
              <a:rPr lang="ko-KR" altLang="en-US" sz="4000" dirty="0" err="1" smtClean="0">
                <a:latin typeface="나눔스퀘어" pitchFamily="50" charset="-127"/>
                <a:ea typeface="나눔스퀘어" pitchFamily="50" charset="-127"/>
              </a:rPr>
              <a:t>인가요</a:t>
            </a: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 l="17684" t="37735" r="53737" b="22947"/>
          <a:stretch>
            <a:fillRect/>
          </a:stretch>
        </p:blipFill>
        <p:spPr bwMode="auto">
          <a:xfrm>
            <a:off x="2646949" y="3185960"/>
            <a:ext cx="3208986" cy="248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실행 단추: 앞으로 또는 다음 14">
            <a:hlinkClick r:id="rId8" action="ppaction://hlinksldjump" highlightClick="1"/>
          </p:cNvPr>
          <p:cNvSpPr/>
          <p:nvPr/>
        </p:nvSpPr>
        <p:spPr>
          <a:xfrm>
            <a:off x="11213431" y="6006164"/>
            <a:ext cx="587141" cy="577516"/>
          </a:xfrm>
          <a:prstGeom prst="actionButtonForwardNext">
            <a:avLst/>
          </a:prstGeom>
          <a:solidFill>
            <a:srgbClr val="A9D18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pic>
        <p:nvPicPr>
          <p:cNvPr id="16" name="Picture 2" descr="Alar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84344" y="575743"/>
            <a:ext cx="943276" cy="94327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948413" y="4321734"/>
            <a:ext cx="6862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latin typeface="1훈프로방스 R" pitchFamily="18" charset="-127"/>
                <a:ea typeface="1훈프로방스 R" pitchFamily="18" charset="-127"/>
              </a:rPr>
              <a:t>답 </a:t>
            </a:r>
            <a:r>
              <a:rPr lang="en-US" altLang="ko-KR" sz="8800" dirty="0" smtClean="0">
                <a:latin typeface="1훈프로방스 R" pitchFamily="18" charset="-127"/>
                <a:ea typeface="1훈프로방스 R" pitchFamily="18" charset="-127"/>
              </a:rPr>
              <a:t>:</a:t>
            </a:r>
            <a:r>
              <a:rPr lang="ko-KR" altLang="en-US" sz="88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ko-KR" altLang="en-US" sz="8800" dirty="0" err="1" smtClean="0">
                <a:latin typeface="1훈프로방스 R" pitchFamily="18" charset="-127"/>
                <a:ea typeface="1훈프로방스 R" pitchFamily="18" charset="-127"/>
              </a:rPr>
              <a:t>질적자료</a:t>
            </a:r>
            <a:endParaRPr lang="ko-KR" altLang="en-US" sz="88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4" name="순서도: 처리 3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순서도: 처리 5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01443" y="1659541"/>
            <a:ext cx="1683835" cy="476823"/>
          </a:xfrm>
          <a:prstGeom prst="flowChartProcess">
            <a:avLst/>
          </a:prstGeom>
          <a:solidFill>
            <a:srgbClr val="507F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3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401443" y="2367425"/>
            <a:ext cx="1683835" cy="476823"/>
          </a:xfrm>
          <a:prstGeom prst="flowChartProcess">
            <a:avLst/>
          </a:prstGeom>
          <a:solidFill>
            <a:srgbClr val="A9D18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4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12" descr="Laug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2403871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alys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6" y="1705512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697128" y="423511"/>
            <a:ext cx="4803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통계 </a:t>
            </a:r>
            <a:r>
              <a:rPr lang="ko-KR" altLang="en-US" sz="8000" dirty="0" err="1" smtClean="0">
                <a:latin typeface="1훈프로방스 R" pitchFamily="18" charset="-127"/>
                <a:ea typeface="1훈프로방스 R" pitchFamily="18" charset="-127"/>
              </a:rPr>
              <a:t>골든벨</a:t>
            </a:r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en-US" altLang="ko-KR" sz="8000" dirty="0" smtClean="0">
                <a:latin typeface="1훈프로방스 R" pitchFamily="18" charset="-127"/>
                <a:ea typeface="1훈프로방스 R" pitchFamily="18" charset="-127"/>
              </a:rPr>
              <a:t>3</a:t>
            </a:r>
            <a:endParaRPr lang="ko-KR" altLang="en-US" sz="8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581" y="2281172"/>
            <a:ext cx="6978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E85B3B"/>
                </a:solidFill>
                <a:latin typeface="나눔스퀘어" pitchFamily="50" charset="-127"/>
                <a:ea typeface="나눔스퀘어" pitchFamily="50" charset="-127"/>
              </a:rPr>
              <a:t>7, 24, 15, 31, 26</a:t>
            </a:r>
            <a:r>
              <a:rPr lang="en-US" altLang="ko-KR" sz="4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의 자료에서 </a:t>
            </a:r>
            <a:r>
              <a:rPr lang="ko-KR" altLang="en-US" sz="4000" dirty="0" smtClean="0">
                <a:solidFill>
                  <a:srgbClr val="507FE8"/>
                </a:solidFill>
                <a:latin typeface="나눔스퀘어" pitchFamily="50" charset="-127"/>
                <a:ea typeface="나눔스퀘어" pitchFamily="50" charset="-127"/>
              </a:rPr>
              <a:t>중앙값</a:t>
            </a: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은</a:t>
            </a: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?</a:t>
            </a: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  </a:t>
            </a:r>
            <a:endParaRPr lang="en-US" altLang="ko-KR" sz="40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실행 단추: 앞으로 또는 다음 24">
            <a:hlinkClick r:id="rId7" action="ppaction://hlinksldjump" highlightClick="1"/>
          </p:cNvPr>
          <p:cNvSpPr/>
          <p:nvPr/>
        </p:nvSpPr>
        <p:spPr>
          <a:xfrm>
            <a:off x="11213431" y="6006164"/>
            <a:ext cx="587141" cy="577516"/>
          </a:xfrm>
          <a:prstGeom prst="actionButtonForwardNext">
            <a:avLst/>
          </a:prstGeom>
          <a:solidFill>
            <a:srgbClr val="A9D18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pic>
        <p:nvPicPr>
          <p:cNvPr id="26" name="Picture 2" descr="Alar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84344" y="575743"/>
            <a:ext cx="943276" cy="943276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716380" y="3994483"/>
            <a:ext cx="68628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smtClean="0">
                <a:latin typeface="1훈프로방스 R" pitchFamily="18" charset="-127"/>
                <a:ea typeface="1훈프로방스 R" pitchFamily="18" charset="-127"/>
              </a:rPr>
              <a:t>답 </a:t>
            </a:r>
            <a:r>
              <a:rPr lang="en-US" altLang="ko-KR" sz="13800" dirty="0" smtClean="0">
                <a:latin typeface="1훈프로방스 R" pitchFamily="18" charset="-127"/>
                <a:ea typeface="1훈프로방스 R" pitchFamily="18" charset="-127"/>
              </a:rPr>
              <a:t>:</a:t>
            </a:r>
            <a:r>
              <a:rPr lang="ko-KR" altLang="en-US" sz="138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en-US" altLang="ko-KR" sz="13800" dirty="0" smtClean="0">
                <a:latin typeface="1훈프로방스 R" pitchFamily="18" charset="-127"/>
                <a:ea typeface="1훈프로방스 R" pitchFamily="18" charset="-127"/>
              </a:rPr>
              <a:t>24</a:t>
            </a:r>
            <a:endParaRPr lang="ko-KR" altLang="en-US" sz="138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4" name="순서도: 처리 3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순서도: 처리 5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01443" y="1659541"/>
            <a:ext cx="1683835" cy="476823"/>
          </a:xfrm>
          <a:prstGeom prst="flowChartProcess">
            <a:avLst/>
          </a:prstGeom>
          <a:solidFill>
            <a:srgbClr val="507F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3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401443" y="2367425"/>
            <a:ext cx="1683835" cy="476823"/>
          </a:xfrm>
          <a:prstGeom prst="flowChartProcess">
            <a:avLst/>
          </a:prstGeom>
          <a:solidFill>
            <a:srgbClr val="A9D18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4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12" descr="Laug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2403871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alys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6" y="1705512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97128" y="423511"/>
            <a:ext cx="4803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통계 </a:t>
            </a:r>
            <a:r>
              <a:rPr lang="ko-KR" altLang="en-US" sz="8000" dirty="0" err="1" smtClean="0">
                <a:latin typeface="1훈프로방스 R" pitchFamily="18" charset="-127"/>
                <a:ea typeface="1훈프로방스 R" pitchFamily="18" charset="-127"/>
              </a:rPr>
              <a:t>골든벨</a:t>
            </a:r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en-US" altLang="ko-KR" sz="8000" dirty="0" smtClean="0">
                <a:latin typeface="1훈프로방스 R" pitchFamily="18" charset="-127"/>
                <a:ea typeface="1훈프로방스 R" pitchFamily="18" charset="-127"/>
              </a:rPr>
              <a:t>4</a:t>
            </a:r>
            <a:endParaRPr lang="ko-KR" altLang="en-US" sz="8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1216" y="2223422"/>
            <a:ext cx="6420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E85B3B"/>
                </a:solidFill>
                <a:latin typeface="나눔스퀘어" pitchFamily="50" charset="-127"/>
                <a:ea typeface="나눔스퀘어" pitchFamily="50" charset="-127"/>
              </a:rPr>
              <a:t>1, 1, 3, 5, 5, 5, 6, 7, 9, 9 </a:t>
            </a: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의 자료에서 </a:t>
            </a:r>
            <a:r>
              <a:rPr lang="ko-KR" altLang="en-US" sz="4000" dirty="0" smtClean="0">
                <a:solidFill>
                  <a:srgbClr val="507FE8"/>
                </a:solidFill>
                <a:latin typeface="나눔스퀘어" pitchFamily="50" charset="-127"/>
                <a:ea typeface="나눔스퀘어" pitchFamily="50" charset="-127"/>
              </a:rPr>
              <a:t>최빈값</a:t>
            </a: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은 </a:t>
            </a: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?</a:t>
            </a:r>
          </a:p>
        </p:txBody>
      </p:sp>
      <p:sp>
        <p:nvSpPr>
          <p:cNvPr id="14" name="실행 단추: 앞으로 또는 다음 13">
            <a:hlinkClick r:id="rId7" action="ppaction://hlinksldjump" highlightClick="1"/>
          </p:cNvPr>
          <p:cNvSpPr/>
          <p:nvPr/>
        </p:nvSpPr>
        <p:spPr>
          <a:xfrm>
            <a:off x="11213431" y="6006164"/>
            <a:ext cx="587141" cy="577516"/>
          </a:xfrm>
          <a:prstGeom prst="actionButtonForwardNext">
            <a:avLst/>
          </a:prstGeom>
          <a:solidFill>
            <a:srgbClr val="A9D18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pic>
        <p:nvPicPr>
          <p:cNvPr id="15" name="Picture 2" descr="Alar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84344" y="575743"/>
            <a:ext cx="943276" cy="94327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716380" y="3994483"/>
            <a:ext cx="68628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smtClean="0">
                <a:latin typeface="1훈프로방스 R" pitchFamily="18" charset="-127"/>
                <a:ea typeface="1훈프로방스 R" pitchFamily="18" charset="-127"/>
              </a:rPr>
              <a:t>답 </a:t>
            </a:r>
            <a:r>
              <a:rPr lang="en-US" altLang="ko-KR" sz="13800" dirty="0" smtClean="0">
                <a:latin typeface="1훈프로방스 R" pitchFamily="18" charset="-127"/>
                <a:ea typeface="1훈프로방스 R" pitchFamily="18" charset="-127"/>
              </a:rPr>
              <a:t>:</a:t>
            </a:r>
            <a:r>
              <a:rPr lang="ko-KR" altLang="en-US" sz="138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en-US" altLang="ko-KR" sz="13800" dirty="0" smtClean="0">
                <a:latin typeface="1훈프로방스 R" pitchFamily="18" charset="-127"/>
                <a:ea typeface="1훈프로방스 R" pitchFamily="18" charset="-127"/>
              </a:rPr>
              <a:t>5</a:t>
            </a:r>
            <a:endParaRPr lang="ko-KR" altLang="en-US" sz="138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St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3246" y="1797596"/>
            <a:ext cx="1766004" cy="17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1650" y="2023998"/>
            <a:ext cx="415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교시</a:t>
            </a:r>
            <a:endParaRPr lang="ko-KR" altLang="en-US" sz="8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3645" y="4245105"/>
            <a:ext cx="674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통계 </a:t>
            </a:r>
            <a:r>
              <a:rPr lang="en-US" altLang="ko-KR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STARTING &amp;LEARNING</a:t>
            </a:r>
            <a:endParaRPr lang="ko-KR" altLang="en-US" sz="3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3802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4" name="순서도: 처리 3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순서도: 처리 5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01443" y="1659541"/>
            <a:ext cx="1683835" cy="476823"/>
          </a:xfrm>
          <a:prstGeom prst="flowChartProcess">
            <a:avLst/>
          </a:prstGeom>
          <a:solidFill>
            <a:srgbClr val="507F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3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401443" y="2367425"/>
            <a:ext cx="1683835" cy="476823"/>
          </a:xfrm>
          <a:prstGeom prst="flowChartProcess">
            <a:avLst/>
          </a:prstGeom>
          <a:solidFill>
            <a:srgbClr val="A9D18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4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12" descr="Laug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2403871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alys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6" y="1705512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97128" y="423511"/>
            <a:ext cx="4803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통계 </a:t>
            </a:r>
            <a:r>
              <a:rPr lang="ko-KR" altLang="en-US" sz="8000" dirty="0" err="1" smtClean="0">
                <a:latin typeface="1훈프로방스 R" pitchFamily="18" charset="-127"/>
                <a:ea typeface="1훈프로방스 R" pitchFamily="18" charset="-127"/>
              </a:rPr>
              <a:t>골든벨</a:t>
            </a:r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en-US" altLang="ko-KR" sz="8000" dirty="0" smtClean="0">
                <a:latin typeface="1훈프로방스 R" pitchFamily="18" charset="-127"/>
                <a:ea typeface="1훈프로방스 R" pitchFamily="18" charset="-127"/>
              </a:rPr>
              <a:t>5</a:t>
            </a:r>
            <a:endParaRPr lang="ko-KR" altLang="en-US" sz="8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715" y="2146420"/>
            <a:ext cx="5274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컴퓨터실 가서 했던 </a:t>
            </a:r>
            <a:r>
              <a:rPr lang="ko-KR" altLang="en-US" sz="4000" dirty="0" smtClean="0">
                <a:solidFill>
                  <a:srgbClr val="507FE8"/>
                </a:solidFill>
                <a:latin typeface="나눔스퀘어" pitchFamily="50" charset="-127"/>
                <a:ea typeface="나눔스퀘어" pitchFamily="50" charset="-127"/>
              </a:rPr>
              <a:t>통계 프로그램의 이름</a:t>
            </a: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은</a:t>
            </a: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?</a:t>
            </a:r>
          </a:p>
        </p:txBody>
      </p:sp>
      <p:sp>
        <p:nvSpPr>
          <p:cNvPr id="14" name="실행 단추: 앞으로 또는 다음 13">
            <a:hlinkClick r:id="rId7" action="ppaction://hlinksldjump" highlightClick="1"/>
          </p:cNvPr>
          <p:cNvSpPr/>
          <p:nvPr/>
        </p:nvSpPr>
        <p:spPr>
          <a:xfrm>
            <a:off x="11213431" y="6006164"/>
            <a:ext cx="587141" cy="577516"/>
          </a:xfrm>
          <a:prstGeom prst="actionButtonForwardNext">
            <a:avLst/>
          </a:prstGeom>
          <a:solidFill>
            <a:srgbClr val="A9D18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pic>
        <p:nvPicPr>
          <p:cNvPr id="15" name="Picture 2" descr="Alar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84344" y="575743"/>
            <a:ext cx="943276" cy="94327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96136" y="3994483"/>
            <a:ext cx="8162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smtClean="0">
                <a:latin typeface="1훈프로방스 R" pitchFamily="18" charset="-127"/>
                <a:ea typeface="1훈프로방스 R" pitchFamily="18" charset="-127"/>
              </a:rPr>
              <a:t>답 </a:t>
            </a:r>
            <a:r>
              <a:rPr lang="en-US" altLang="ko-KR" sz="13800" dirty="0" smtClean="0">
                <a:latin typeface="1훈프로방스 R" pitchFamily="18" charset="-127"/>
                <a:ea typeface="1훈프로방스 R" pitchFamily="18" charset="-127"/>
              </a:rPr>
              <a:t>:</a:t>
            </a:r>
            <a:r>
              <a:rPr lang="ko-KR" altLang="en-US" sz="138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ko-KR" altLang="en-US" sz="13800" dirty="0" err="1" smtClean="0">
                <a:latin typeface="1훈프로방스 R" pitchFamily="18" charset="-127"/>
                <a:ea typeface="1훈프로방스 R" pitchFamily="18" charset="-127"/>
              </a:rPr>
              <a:t>통그라미</a:t>
            </a:r>
            <a:endParaRPr lang="ko-KR" altLang="en-US" sz="138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4" name="순서도: 처리 3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순서도: 처리 5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01443" y="1659541"/>
            <a:ext cx="1683835" cy="476823"/>
          </a:xfrm>
          <a:prstGeom prst="flowChartProcess">
            <a:avLst/>
          </a:prstGeom>
          <a:solidFill>
            <a:srgbClr val="507F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3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401443" y="2367425"/>
            <a:ext cx="1683835" cy="476823"/>
          </a:xfrm>
          <a:prstGeom prst="flowChartProcess">
            <a:avLst/>
          </a:prstGeom>
          <a:solidFill>
            <a:srgbClr val="A9D18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4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12" descr="Laug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2403871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alys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6" y="1705512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97128" y="423511"/>
            <a:ext cx="4995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통계 </a:t>
            </a:r>
            <a:r>
              <a:rPr lang="ko-KR" altLang="en-US" sz="8000" dirty="0" err="1" smtClean="0">
                <a:latin typeface="1훈프로방스 R" pitchFamily="18" charset="-127"/>
                <a:ea typeface="1훈프로방스 R" pitchFamily="18" charset="-127"/>
              </a:rPr>
              <a:t>골든벨</a:t>
            </a:r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en-US" altLang="ko-KR" sz="8000" dirty="0" smtClean="0">
                <a:latin typeface="1훈프로방스 R" pitchFamily="18" charset="-127"/>
                <a:ea typeface="1훈프로방스 R" pitchFamily="18" charset="-127"/>
              </a:rPr>
              <a:t>6</a:t>
            </a:r>
            <a:endParaRPr lang="ko-KR" altLang="en-US" sz="8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0458" y="2367804"/>
            <a:ext cx="6670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자료를 요약하는 것만이 통계다</a:t>
            </a: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(  0  /  X  )</a:t>
            </a:r>
          </a:p>
        </p:txBody>
      </p:sp>
      <p:sp>
        <p:nvSpPr>
          <p:cNvPr id="14" name="실행 단추: 앞으로 또는 다음 13">
            <a:hlinkClick r:id="rId7" action="ppaction://hlinksldjump" highlightClick="1"/>
          </p:cNvPr>
          <p:cNvSpPr/>
          <p:nvPr/>
        </p:nvSpPr>
        <p:spPr>
          <a:xfrm>
            <a:off x="11213431" y="6006164"/>
            <a:ext cx="587141" cy="577516"/>
          </a:xfrm>
          <a:prstGeom prst="actionButtonForwardNext">
            <a:avLst/>
          </a:prstGeom>
          <a:solidFill>
            <a:srgbClr val="A9D18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pic>
        <p:nvPicPr>
          <p:cNvPr id="15" name="Picture 2" descr="Alar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84344" y="575743"/>
            <a:ext cx="943276" cy="94327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716380" y="3994483"/>
            <a:ext cx="68628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smtClean="0">
                <a:latin typeface="1훈프로방스 R" pitchFamily="18" charset="-127"/>
                <a:ea typeface="1훈프로방스 R" pitchFamily="18" charset="-127"/>
              </a:rPr>
              <a:t>답 </a:t>
            </a:r>
            <a:r>
              <a:rPr lang="en-US" altLang="ko-KR" sz="13800" dirty="0" smtClean="0">
                <a:latin typeface="1훈프로방스 R" pitchFamily="18" charset="-127"/>
                <a:ea typeface="1훈프로방스 R" pitchFamily="18" charset="-127"/>
              </a:rPr>
              <a:t>:</a:t>
            </a:r>
            <a:r>
              <a:rPr lang="ko-KR" altLang="en-US" sz="138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en-US" altLang="ko-KR" sz="13800" dirty="0" smtClean="0">
                <a:latin typeface="1훈프로방스 R" pitchFamily="18" charset="-127"/>
                <a:ea typeface="1훈프로방스 R" pitchFamily="18" charset="-127"/>
              </a:rPr>
              <a:t>X</a:t>
            </a:r>
            <a:endParaRPr lang="ko-KR" altLang="en-US" sz="138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4" name="순서도: 처리 3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5" name="Picture 16" descr="St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순서도: 처리 5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01443" y="1659541"/>
            <a:ext cx="1683835" cy="476823"/>
          </a:xfrm>
          <a:prstGeom prst="flowChartProcess">
            <a:avLst/>
          </a:prstGeom>
          <a:solidFill>
            <a:srgbClr val="507F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3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401443" y="2367425"/>
            <a:ext cx="1683835" cy="476823"/>
          </a:xfrm>
          <a:prstGeom prst="flowChartProcess">
            <a:avLst/>
          </a:prstGeom>
          <a:solidFill>
            <a:srgbClr val="A9D18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4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12" descr="Laug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2403871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alys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6" y="1705512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97128" y="423511"/>
            <a:ext cx="4995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통계 </a:t>
            </a:r>
            <a:r>
              <a:rPr lang="ko-KR" altLang="en-US" sz="8000" dirty="0" err="1" smtClean="0">
                <a:latin typeface="1훈프로방스 R" pitchFamily="18" charset="-127"/>
                <a:ea typeface="1훈프로방스 R" pitchFamily="18" charset="-127"/>
              </a:rPr>
              <a:t>골든벨</a:t>
            </a:r>
            <a:r>
              <a:rPr lang="ko-KR" altLang="en-US" sz="8000" dirty="0" smtClean="0"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en-US" altLang="ko-KR" sz="8000" dirty="0" smtClean="0">
                <a:latin typeface="1훈프로방스 R" pitchFamily="18" charset="-127"/>
                <a:ea typeface="1훈프로방스 R" pitchFamily="18" charset="-127"/>
              </a:rPr>
              <a:t>7</a:t>
            </a:r>
            <a:endParaRPr lang="ko-KR" altLang="en-US" sz="80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7466" y="2184921"/>
            <a:ext cx="6937679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뒤에 계신 선생님의 이름은 </a:t>
            </a:r>
            <a:r>
              <a:rPr lang="en-US" altLang="ko-KR" sz="4000" dirty="0" smtClean="0"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40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실행 단추: 앞으로 또는 다음 13">
            <a:hlinkClick r:id="rId7" action="ppaction://hlinksldjump" highlightClick="1"/>
          </p:cNvPr>
          <p:cNvSpPr/>
          <p:nvPr/>
        </p:nvSpPr>
        <p:spPr>
          <a:xfrm>
            <a:off x="11213431" y="6006164"/>
            <a:ext cx="587141" cy="577516"/>
          </a:xfrm>
          <a:prstGeom prst="actionButtonForwardNext">
            <a:avLst/>
          </a:prstGeom>
          <a:solidFill>
            <a:srgbClr val="A9D18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pic>
        <p:nvPicPr>
          <p:cNvPr id="15" name="Picture 2" descr="Alar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84344" y="575743"/>
            <a:ext cx="943276" cy="9432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5" name="순서도: 처리 4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6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순서도: 처리 6"/>
          <p:cNvSpPr/>
          <p:nvPr/>
        </p:nvSpPr>
        <p:spPr>
          <a:xfrm>
            <a:off x="401442" y="951656"/>
            <a:ext cx="1683835" cy="476823"/>
          </a:xfrm>
          <a:prstGeom prst="flowChartProcess">
            <a:avLst/>
          </a:prstGeom>
          <a:solidFill>
            <a:srgbClr val="E85B3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2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401443" y="1659541"/>
            <a:ext cx="1683835" cy="476823"/>
          </a:xfrm>
          <a:prstGeom prst="flowChartProcess">
            <a:avLst/>
          </a:prstGeom>
          <a:solidFill>
            <a:srgbClr val="507F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3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401443" y="2367425"/>
            <a:ext cx="1683835" cy="476823"/>
          </a:xfrm>
          <a:prstGeom prst="flowChartProcess">
            <a:avLst/>
          </a:prstGeom>
          <a:solidFill>
            <a:srgbClr val="A9D18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4</a:t>
            </a:r>
            <a:r>
              <a:rPr lang="ko-KR" altLang="en-US" sz="2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교시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Picture 12" descr="Laug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2403871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13833" y="189793"/>
            <a:ext cx="390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FUNNING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8738" y="785808"/>
            <a:ext cx="289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소감 편지 쓰기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Picture 2" descr="Ed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4412" y="785808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nalysi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7" y="988103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m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46" y="1705512"/>
            <a:ext cx="403930" cy="4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접힌 도형 17"/>
          <p:cNvSpPr/>
          <p:nvPr/>
        </p:nvSpPr>
        <p:spPr>
          <a:xfrm>
            <a:off x="3234088" y="1828800"/>
            <a:ext cx="2656573" cy="2791326"/>
          </a:xfrm>
          <a:prstGeom prst="foldedCorner">
            <a:avLst/>
          </a:prstGeom>
          <a:solidFill>
            <a:srgbClr val="FFC2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선생님 </a:t>
            </a:r>
            <a:r>
              <a:rPr lang="en-US" altLang="ko-KR" sz="2800" dirty="0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~</a:t>
            </a: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 </a:t>
            </a:r>
            <a:endParaRPr lang="ko-KR" altLang="en-US" sz="2800" dirty="0">
              <a:solidFill>
                <a:schemeClr val="tx1"/>
              </a:solidFill>
              <a:uFillTx/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20" name="모서리가 접힌 도형 19"/>
          <p:cNvSpPr/>
          <p:nvPr/>
        </p:nvSpPr>
        <p:spPr>
          <a:xfrm>
            <a:off x="7302366" y="2277980"/>
            <a:ext cx="2656573" cy="2791326"/>
          </a:xfrm>
          <a:prstGeom prst="foldedCorner">
            <a:avLst/>
          </a:prstGeom>
          <a:solidFill>
            <a:srgbClr val="A9D18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  <p:sp>
        <p:nvSpPr>
          <p:cNvPr id="19" name="모서리가 접힌 도형 18"/>
          <p:cNvSpPr/>
          <p:nvPr/>
        </p:nvSpPr>
        <p:spPr>
          <a:xfrm>
            <a:off x="4897655" y="3598244"/>
            <a:ext cx="2656573" cy="2791326"/>
          </a:xfrm>
          <a:prstGeom prst="foldedCorner">
            <a:avLst/>
          </a:prstGeom>
          <a:solidFill>
            <a:srgbClr val="E85B3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  <a:latin typeface="HY헤드라인M"/>
              <a:ea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82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694 C 0.00339 0.00324 0.00834 0.00139 0.01277 0.00023 C 0.01537 0.00069 0.01797 0.00023 0.02019 0.00116 C 0.02331 0.00208 0.02514 0.00833 0.028 0.00972 C 0.03047 0.01065 0.0349 0.0125 0.0349 0.01273 C 0.03881 0.01227 0.04323 0.01157 0.04662 0.01065 C 0.05157 0.00949 0.05495 0.00532 0.0599 0.00417 C 0.06381 0.00093 0.06745 -0.00069 0.07214 -0.00255 C 0.07787 -0.00162 0.08178 -0.00139 0.08751 0.00023 C 0.08985 0.00278 0.09219 0.00301 0.09519 0.00417 C 0.09883 0.00764 0.10274 0.01042 0.10691 0.01157 C 0.1099 0.01389 0.11277 0.01412 0.11589 0.01574 C 0.1181 0.01505 0.12019 0.01505 0.12253 0.01458 C 0.12709 0.01319 0.12422 0.01319 0.12722 0.00972 C 0.13021 0.00718 0.13308 0.0044 0.13568 0.00208 C 0.13881 -0.00023 0.14232 -0.00255 0.14532 -0.00509 C 0.15144 -0.00486 0.15652 -0.00463 0.16172 -0.00162 C 0.16433 2.77556E-17 0.16628 0.00278 0.16876 0.00417 C 0.17188 0.00602 0.17579 0.00764 0.17904 0.0088 C 0.18751 0.0081 0.19336 0.00648 0.20131 0.00417 C 0.20665 0.00069 0.21342 -0.00255 0.21928 -0.0044 C 0.22474 -0.00324 0.22943 0.00023 0.23451 0.00417 C 0.23607 0.00532 0.23737 0.00764 0.23907 0.0088 C 0.24011 0.00972 0.24284 0.01065 0.24284 0.01111 C 0.24779 0.00972 0.25144 0.00694 0.25678 0.00602 C 0.25808 0.00278 0.2573 0.0037 0.25938 0.00208 " pathEditMode="relative" rAng="0" ptsTypes="fffffffffffffffffffffffff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778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="" xmlns:a16="http://schemas.microsoft.com/office/drawing/2014/main" id="{1395E281-3F06-48FC-B504-2C4604DC75EC}"/>
              </a:ext>
            </a:extLst>
          </p:cNvPr>
          <p:cNvSpPr/>
          <p:nvPr/>
        </p:nvSpPr>
        <p:spPr>
          <a:xfrm>
            <a:off x="236376" y="228600"/>
            <a:ext cx="11719249" cy="6400800"/>
          </a:xfrm>
          <a:prstGeom prst="flowChartProcess">
            <a:avLst/>
          </a:prstGeom>
          <a:solidFill>
            <a:srgbClr val="A9D18E"/>
          </a:solidFill>
          <a:ln w="3810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347007" y="1388414"/>
            <a:ext cx="37032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4483"/>
          <a:stretch/>
        </p:blipFill>
        <p:spPr>
          <a:xfrm>
            <a:off x="3157855" y="3159516"/>
            <a:ext cx="5876290" cy="443446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161079" y="3011951"/>
            <a:ext cx="1300563" cy="589893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00738" y="4056164"/>
            <a:ext cx="1416712" cy="3148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002689" y="4551918"/>
            <a:ext cx="1078623" cy="15802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8484339" y="3239634"/>
            <a:ext cx="1550124" cy="455809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9259401" y="4087650"/>
            <a:ext cx="1416712" cy="10566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1315" y="5015167"/>
            <a:ext cx="962435" cy="41473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335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5906" y="2267619"/>
            <a:ext cx="968570" cy="162469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22" name="순서도: 처리 21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3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448175" y="495299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200" u="sng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팀명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정하기 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 소개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Ed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2949" y="471486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사각형 설명선 11"/>
          <p:cNvSpPr/>
          <p:nvPr/>
        </p:nvSpPr>
        <p:spPr>
          <a:xfrm>
            <a:off x="5062881" y="2088682"/>
            <a:ext cx="5284270" cy="2897204"/>
          </a:xfrm>
          <a:prstGeom prst="wedgeRoundRectCallout">
            <a:avLst>
              <a:gd name="adj1" fmla="val -64594"/>
              <a:gd name="adj2" fmla="val -17319"/>
              <a:gd name="adj3" fmla="val 16667"/>
            </a:avLst>
          </a:prstGeom>
          <a:solidFill>
            <a:srgbClr val="FFC2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600" dirty="0" err="1" smtClean="0">
                <a:solidFill>
                  <a:schemeClr val="tx1"/>
                </a:solidFill>
                <a:uFillTx/>
                <a:latin typeface="1훈프로방스 R" pitchFamily="18" charset="-127"/>
                <a:ea typeface="1훈프로방스 R" pitchFamily="18" charset="-127"/>
              </a:rPr>
              <a:t>팀명을</a:t>
            </a:r>
            <a:r>
              <a:rPr lang="ko-KR" altLang="en-US" sz="3600" dirty="0" smtClean="0">
                <a:solidFill>
                  <a:schemeClr val="tx1"/>
                </a:solidFill>
                <a:uFillTx/>
                <a:latin typeface="1훈프로방스 R" pitchFamily="18" charset="-127"/>
                <a:ea typeface="1훈프로방스 R" pitchFamily="18" charset="-127"/>
              </a:rPr>
              <a:t> 정해볼까요 </a:t>
            </a:r>
            <a:r>
              <a:rPr lang="en-US" altLang="ko-KR" sz="3600" dirty="0" smtClean="0">
                <a:solidFill>
                  <a:schemeClr val="tx1"/>
                </a:solidFill>
                <a:uFillTx/>
                <a:latin typeface="1훈프로방스 R" pitchFamily="18" charset="-127"/>
                <a:ea typeface="1훈프로방스 R" pitchFamily="18" charset="-127"/>
              </a:rPr>
              <a:t>~?</a:t>
            </a:r>
          </a:p>
          <a:p>
            <a:pPr algn="ctr">
              <a:lnSpc>
                <a:spcPct val="200000"/>
              </a:lnSpc>
            </a:pPr>
            <a:r>
              <a:rPr lang="en-US" altLang="ko-KR" sz="3600" dirty="0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( </a:t>
            </a:r>
            <a:r>
              <a:rPr lang="ko-KR" altLang="en-US" sz="3600" dirty="0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제한시간 </a:t>
            </a:r>
            <a:r>
              <a:rPr lang="en-US" altLang="ko-KR" sz="4000" b="1" dirty="0" smtClean="0">
                <a:solidFill>
                  <a:srgbClr val="0D0D0D"/>
                </a:solidFill>
                <a:latin typeface="1훈프로방스 R" pitchFamily="18" charset="-127"/>
                <a:ea typeface="1훈프로방스 R" pitchFamily="18" charset="-127"/>
              </a:rPr>
              <a:t>5</a:t>
            </a:r>
            <a:r>
              <a:rPr lang="ko-KR" altLang="en-US" sz="3600" dirty="0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분 </a:t>
            </a:r>
            <a:r>
              <a:rPr lang="en-US" altLang="ko-KR" sz="3600" dirty="0" smtClean="0">
                <a:solidFill>
                  <a:schemeClr val="tx1"/>
                </a:solidFill>
                <a:latin typeface="1훈프로방스 R" pitchFamily="18" charset="-127"/>
                <a:ea typeface="1훈프로방스 R" pitchFamily="18" charset="-127"/>
              </a:rPr>
              <a:t>)</a:t>
            </a:r>
            <a:endParaRPr lang="en-US" altLang="ko-KR" sz="3600" dirty="0" smtClean="0">
              <a:solidFill>
                <a:schemeClr val="tx1"/>
              </a:solidFill>
              <a:latin typeface="1훈프로방스 R" pitchFamily="18" charset="-127"/>
              <a:ea typeface="1훈프로방스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096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1111 C 0.00482 0.00555 0.01081 0.00301 0.01641 0.00139 C 0.01953 0.00185 0.02266 0.00162 0.02578 0.00278 C 0.0293 0.00393 0.03164 0.01319 0.03516 0.01528 C 0.03802 0.0169 0.04375 0.01944 0.04375 0.01967 C 0.04844 0.01852 0.05313 0.01805 0.05782 0.01667 C 0.06381 0.01481 0.06823 0.00856 0.07422 0.00694 C 0.0793 0.00231 0.0836 -0.00023 0.08907 -0.00278 C 0.09649 -0.00185 0.10104 -0.00093 0.10782 0.00139 C 0.11081 0.00486 0.11381 0.00532 0.11719 0.00694 C 0.12188 0.01204 0.1267 0.0162 0.13203 0.01805 C 0.13555 0.0213 0.13907 0.02199 0.14297 0.02361 C 0.14558 0.02315 0.14818 0.02315 0.15078 0.02222 C 0.15664 0.02014 0.153 0.02014 0.15703 0.01528 C 0.16003 0.0118 0.16394 0.00741 0.16719 0.00417 C 0.17097 0.00046 0.17526 -0.00255 0.17891 -0.00695 C 0.1862 -0.00625 0.19258 -0.00579 0.19922 -0.00139 C 0.20235 0.00069 0.20469 0.00486 0.20782 0.00694 C 0.21185 0.00972 0.21615 0.01204 0.22032 0.01389 C 0.2306 0.01296 0.23802 0.01042 0.24766 0.00694 C 0.2543 0.00185 0.2625 -0.00255 0.26953 -0.00556 C 0.27604 -0.00394 0.28229 0.00162 0.28828 0.00694 C 0.29024 0.0088 0.2918 0.01204 0.29375 0.01389 C 0.29519 0.01528 0.29844 0.01667 0.29844 0.0169 C 0.30482 0.01528 0.30912 0.01111 0.31563 0.00972 C 0.31745 0.00509 0.31654 0.00671 0.31797 0.00417 " pathEditMode="relative" rAng="0" ptsTypes="fffffffffffffffffffffffff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-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778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6" name="순서도: 처리 5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Picture 16" descr="St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010025" y="498211"/>
            <a:ext cx="5448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&lt;ICE BREAKING</a:t>
            </a:r>
          </a:p>
          <a:p>
            <a:pPr algn="ctr"/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미니게임을 통한 어색함 허물기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2" descr="Ed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2474" y="576261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86075" y="203835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 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72050" y="2181225"/>
            <a:ext cx="3848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err="1" smtClean="0">
                <a:solidFill>
                  <a:srgbClr val="FFC25D"/>
                </a:solidFill>
                <a:latin typeface="210 맨발의청춘 L" pitchFamily="18" charset="-127"/>
                <a:ea typeface="210 맨발의청춘 L" pitchFamily="18" charset="-127"/>
              </a:rPr>
              <a:t>ㄱ</a:t>
            </a:r>
            <a:r>
              <a:rPr lang="ko-KR" altLang="en-US" sz="13800" dirty="0" smtClean="0">
                <a:solidFill>
                  <a:srgbClr val="FFC25D"/>
                </a:solidFill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3800" dirty="0" err="1" smtClean="0">
                <a:solidFill>
                  <a:srgbClr val="FFC25D"/>
                </a:solidFill>
                <a:latin typeface="210 맨발의청춘 L" pitchFamily="18" charset="-127"/>
                <a:ea typeface="210 맨발의청춘 L" pitchFamily="18" charset="-127"/>
              </a:rPr>
              <a:t>ㅇ</a:t>
            </a:r>
            <a:endParaRPr lang="ko-KR" altLang="en-US" sz="13800" dirty="0">
              <a:solidFill>
                <a:srgbClr val="FFC25D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14851" y="4733925"/>
            <a:ext cx="9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가위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5176" y="4352925"/>
            <a:ext cx="9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거울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7176" y="5524500"/>
            <a:ext cx="9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가요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8326" y="4486275"/>
            <a:ext cx="9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거위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376" y="5229225"/>
            <a:ext cx="9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거인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43876" y="4505325"/>
            <a:ext cx="9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감옥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8858" y="5524500"/>
            <a:ext cx="9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가을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38976" y="4267200"/>
            <a:ext cx="9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겨울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39276" y="4038600"/>
            <a:ext cx="9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게임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0176" y="2075378"/>
            <a:ext cx="37874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0" dirty="0" smtClean="0">
                <a:latin typeface="1훈프로방스 R" pitchFamily="18" charset="-127"/>
                <a:ea typeface="1훈프로방스 R" pitchFamily="18" charset="-127"/>
              </a:rPr>
              <a:t>GAME1. </a:t>
            </a:r>
          </a:p>
          <a:p>
            <a:r>
              <a:rPr lang="ko-KR" altLang="en-US" sz="8500" dirty="0" smtClean="0">
                <a:latin typeface="1훈프로방스 R" pitchFamily="18" charset="-127"/>
                <a:ea typeface="1훈프로방스 R" pitchFamily="18" charset="-127"/>
              </a:rPr>
              <a:t>초성게임</a:t>
            </a:r>
            <a:endParaRPr lang="ko-KR" altLang="en-US" sz="8500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5575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0.02639 C 0.07201 0.02083 0.078 0.01829 0.0836 0.01667 C 0.08672 0.01713 0.08985 0.0169 0.09297 0.01805 C 0.09649 0.01921 0.09883 0.02847 0.10235 0.03055 C 0.10521 0.03217 0.11094 0.03472 0.11094 0.03495 C 0.11563 0.0338 0.12032 0.03333 0.125 0.03194 C 0.13099 0.03009 0.13542 0.02384 0.14141 0.02222 C 0.14649 0.01759 0.15078 0.01505 0.15625 0.0125 C 0.16368 0.01342 0.16823 0.01435 0.175 0.01667 C 0.178 0.02014 0.18099 0.0206 0.18438 0.02222 C 0.18907 0.02731 0.19388 0.03148 0.19922 0.03333 C 0.20274 0.03657 0.20625 0.03727 0.21016 0.03889 C 0.21276 0.03842 0.21537 0.03842 0.21797 0.0375 C 0.22383 0.03542 0.22019 0.03542 0.22422 0.03055 C 0.22722 0.02708 0.23112 0.02268 0.23438 0.01944 C 0.23815 0.01574 0.24245 0.01273 0.2461 0.00833 C 0.25339 0.00903 0.25977 0.00949 0.26641 0.01389 C 0.26953 0.01597 0.27188 0.02014 0.275 0.02222 C 0.27904 0.025 0.28334 0.02731 0.2875 0.02917 C 0.29779 0.02824 0.30521 0.02569 0.31485 0.02222 C 0.32149 0.01713 0.32969 0.01273 0.33672 0.00972 C 0.34323 0.01134 0.34948 0.0169 0.35547 0.02222 C 0.35743 0.02407 0.35899 0.02731 0.36094 0.02917 C 0.36237 0.03055 0.36563 0.03194 0.36563 0.03217 C 0.37201 0.03055 0.37631 0.02639 0.38282 0.025 C 0.38464 0.02037 0.38373 0.02199 0.38516 0.01944 " pathEditMode="relative" rAng="0" ptsTypes="fffffffffffffffffffffffff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-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7371E-7 -3.7037E-6 C -0.0129 -0.00486 -0.0241 -0.01574 -0.03699 -0.01875 C -0.04585 -0.03032 -0.062 -0.02963 -0.07203 -0.03148 C -0.08311 -0.0368 -0.09457 -0.03889 -0.1059 -0.04166 C -0.11385 -0.04583 -0.1201 -0.04699 -0.12857 -0.04814 C -0.13612 -0.05254 -0.14016 -0.05463 -0.14811 -0.05625 C -0.1584 -0.06504 -0.16999 -0.06458 -0.18106 -0.06666 C -0.19239 -0.07176 -0.2036 -0.07685 -0.21506 -0.07939 C -0.23694 -0.08935 -0.2587 -0.10046 -0.28084 -0.10648 C -0.30754 -0.12083 -0.33412 -0.13588 -0.36108 -0.14606 C -0.36655 -0.15069 -0.37189 -0.15139 -0.37749 -0.15463 C -0.38921 -0.16134 -0.40094 -0.16736 -0.41253 -0.17338 C -0.418 -0.18078 -0.42933 -0.18379 -0.43624 -0.18564 C -0.44405 -0.18981 -0.45174 -0.19398 -0.45982 -0.19629 C -0.46359 -0.19884 -0.4619 -0.19838 -0.4649 -0.19838 " pathEditMode="relative" rAng="0" ptsTypes="ffffffffffffff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4" grpId="1"/>
      <p:bldP spid="2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5" name="순서도: 처리 4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6" name="Picture 16" descr="Star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4010025" y="498211"/>
            <a:ext cx="5448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&lt;ICE BREAKING</a:t>
            </a:r>
          </a:p>
          <a:p>
            <a:pPr algn="ctr"/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미니게임을 통한 어색함 허물기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Picture 2" descr="Ed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90609" y="778392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6700" y="1781175"/>
            <a:ext cx="5057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1훈프로방스 R" pitchFamily="18" charset="-127"/>
                <a:ea typeface="1훈프로방스 R" pitchFamily="18" charset="-127"/>
              </a:rPr>
              <a:t>GAME1. </a:t>
            </a:r>
          </a:p>
          <a:p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초성게임</a:t>
            </a:r>
            <a:endParaRPr lang="ko-KR" altLang="en-US" sz="36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6075" y="2038350"/>
            <a:ext cx="95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1</a:t>
            </a:r>
            <a:endParaRPr lang="ko-KR" alt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2050" y="2537350"/>
            <a:ext cx="3848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err="1" smtClean="0">
                <a:latin typeface="210 맨발의청춘 L" pitchFamily="18" charset="-127"/>
                <a:ea typeface="210 맨발의청춘 L" pitchFamily="18" charset="-127"/>
              </a:rPr>
              <a:t>ㅇ</a:t>
            </a:r>
            <a:r>
              <a:rPr lang="ko-KR" altLang="en-US" sz="138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3800" dirty="0" err="1" smtClean="0">
                <a:latin typeface="210 맨발의청춘 L" pitchFamily="18" charset="-127"/>
                <a:ea typeface="210 맨발의청춘 L" pitchFamily="18" charset="-127"/>
              </a:rPr>
              <a:t>ㅇ</a:t>
            </a:r>
            <a:endParaRPr lang="ko-KR" altLang="en-US" sz="13800" dirty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5" name="순서도: 처리 4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6" name="Picture 16" descr="Star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4010025" y="498211"/>
            <a:ext cx="5448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&lt;ICE BREAKING</a:t>
            </a:r>
          </a:p>
          <a:p>
            <a:pPr algn="ctr"/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미니게임을 통한 어색함 허물기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1781175"/>
            <a:ext cx="5057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1훈프로방스 R" pitchFamily="18" charset="-127"/>
                <a:ea typeface="1훈프로방스 R" pitchFamily="18" charset="-127"/>
              </a:rPr>
              <a:t>GAME1. </a:t>
            </a:r>
          </a:p>
          <a:p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초성게임</a:t>
            </a:r>
            <a:endParaRPr lang="ko-KR" altLang="en-US" sz="36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6075" y="2038350"/>
            <a:ext cx="95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2</a:t>
            </a:r>
            <a:endParaRPr lang="ko-KR" alt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72050" y="2537350"/>
            <a:ext cx="3848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err="1" smtClean="0">
                <a:latin typeface="210 맨발의청춘 L" pitchFamily="18" charset="-127"/>
                <a:ea typeface="210 맨발의청춘 L" pitchFamily="18" charset="-127"/>
              </a:rPr>
              <a:t>ㅅ</a:t>
            </a:r>
            <a:r>
              <a:rPr lang="ko-KR" altLang="en-US" sz="138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3800" dirty="0" err="1" smtClean="0">
                <a:latin typeface="210 맨발의청춘 L" pitchFamily="18" charset="-127"/>
                <a:ea typeface="210 맨발의청춘 L" pitchFamily="18" charset="-127"/>
              </a:rPr>
              <a:t>ㅈ</a:t>
            </a:r>
            <a:endParaRPr lang="ko-KR" altLang="en-US" sz="13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13" name="Picture 2" descr="Ed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90609" y="778392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ì¢ì´, ë°°ê²½, ë¹ Paper, ì°¸ê³ , ì°ê¸°, ë­ê°ë¥¼ ì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88" y="128239"/>
            <a:ext cx="11846225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7388" y="5472834"/>
            <a:ext cx="755970" cy="126807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01443" y="243770"/>
            <a:ext cx="1683835" cy="476823"/>
            <a:chOff x="401443" y="243770"/>
            <a:chExt cx="1683835" cy="476823"/>
          </a:xfrm>
        </p:grpSpPr>
        <p:sp>
          <p:nvSpPr>
            <p:cNvPr id="5" name="순서도: 처리 4"/>
            <p:cNvSpPr/>
            <p:nvPr/>
          </p:nvSpPr>
          <p:spPr>
            <a:xfrm>
              <a:off x="401443" y="243770"/>
              <a:ext cx="1683835" cy="476823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1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교시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6" name="Picture 16" descr="Star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6" y="291396"/>
              <a:ext cx="403930" cy="40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4010025" y="498211"/>
            <a:ext cx="5448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&lt;ICE BREAKING</a:t>
            </a:r>
          </a:p>
          <a:p>
            <a:pPr algn="ctr"/>
            <a:r>
              <a:rPr lang="ko-KR" altLang="en-US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미니게임을 통한 어색함 허물기</a:t>
            </a:r>
            <a:r>
              <a:rPr lang="en-US" altLang="ko-KR" sz="3200" u="sng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1781175"/>
            <a:ext cx="5057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1훈프로방스 R" pitchFamily="18" charset="-127"/>
                <a:ea typeface="1훈프로방스 R" pitchFamily="18" charset="-127"/>
              </a:rPr>
              <a:t>GAME1. </a:t>
            </a:r>
          </a:p>
          <a:p>
            <a:r>
              <a:rPr lang="ko-KR" altLang="en-US" sz="3600" dirty="0" smtClean="0">
                <a:latin typeface="1훈프로방스 R" pitchFamily="18" charset="-127"/>
                <a:ea typeface="1훈프로방스 R" pitchFamily="18" charset="-127"/>
              </a:rPr>
              <a:t>초성게임</a:t>
            </a:r>
            <a:endParaRPr lang="ko-KR" altLang="en-US" sz="3600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6075" y="2038350"/>
            <a:ext cx="95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3</a:t>
            </a:r>
            <a:endParaRPr lang="ko-KR" alt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72050" y="2537350"/>
            <a:ext cx="3848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err="1" smtClean="0">
                <a:latin typeface="210 맨발의청춘 L" pitchFamily="18" charset="-127"/>
                <a:ea typeface="210 맨발의청춘 L" pitchFamily="18" charset="-127"/>
              </a:rPr>
              <a:t>ㄱ</a:t>
            </a:r>
            <a:r>
              <a:rPr lang="ko-KR" altLang="en-US" sz="138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3800" dirty="0" err="1" smtClean="0">
                <a:latin typeface="210 맨발의청춘 L" pitchFamily="18" charset="-127"/>
                <a:ea typeface="210 맨발의청춘 L" pitchFamily="18" charset="-127"/>
              </a:rPr>
              <a:t>ㅈ</a:t>
            </a:r>
            <a:endParaRPr lang="ko-KR" altLang="en-US" sz="13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14" name="Picture 2" descr="Ed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90609" y="778392"/>
            <a:ext cx="485776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 w="19050">
          <a:solidFill>
            <a:srgbClr val="FF0000"/>
          </a:solidFill>
        </a:ln>
      </a:spPr>
      <a:bodyPr lIns="0" tIns="0" rIns="0" bIns="0" rtlCol="0" anchor="ctr"/>
      <a:lstStyle>
        <a:defPPr algn="ctr">
          <a:defRPr dirty="0">
            <a:solidFill>
              <a:schemeClr val="tx1"/>
            </a:solidFill>
            <a:uFillTx/>
            <a:latin typeface="HY헤드라인M"/>
            <a:ea typeface="HY헤드라인M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1311</Words>
  <Application>Microsoft Office PowerPoint</Application>
  <PresentationFormat>사용자 지정</PresentationFormat>
  <Paragraphs>361</Paragraphs>
  <Slides>44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60" baseType="lpstr">
      <vt:lpstr>굴림</vt:lpstr>
      <vt:lpstr>Arial</vt:lpstr>
      <vt:lpstr>맑은 고딕</vt:lpstr>
      <vt:lpstr>나눔고딕 ExtraBold</vt:lpstr>
      <vt:lpstr>a파도소리</vt:lpstr>
      <vt:lpstr>나눔스퀘어</vt:lpstr>
      <vt:lpstr>MD이솝체</vt:lpstr>
      <vt:lpstr>나눔스퀘어 Bold</vt:lpstr>
      <vt:lpstr>배달의민족 주아</vt:lpstr>
      <vt:lpstr>1훈프로방스 R</vt:lpstr>
      <vt:lpstr>210 맨발의청춘 L</vt:lpstr>
      <vt:lpstr>210 시골밥상 B</vt:lpstr>
      <vt:lpstr>나눔스퀘어 ExtraBold</vt:lpstr>
      <vt:lpstr>배달의민족 한나는 열한살</vt:lpstr>
      <vt:lpstr>HY헤드라인M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lym</cp:lastModifiedBy>
  <cp:revision>77</cp:revision>
  <dcterms:created xsi:type="dcterms:W3CDTF">2018-08-23T08:42:47Z</dcterms:created>
  <dcterms:modified xsi:type="dcterms:W3CDTF">2019-05-16T09:37:25Z</dcterms:modified>
</cp:coreProperties>
</file>