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2" r:id="rId2"/>
    <p:sldId id="361" r:id="rId3"/>
    <p:sldId id="370" r:id="rId4"/>
    <p:sldId id="364" r:id="rId5"/>
    <p:sldId id="366" r:id="rId6"/>
    <p:sldId id="362" r:id="rId7"/>
    <p:sldId id="367" r:id="rId8"/>
    <p:sldId id="3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BFBFBF"/>
    <a:srgbClr val="C1E8AC"/>
    <a:srgbClr val="FFFFFF"/>
    <a:srgbClr val="AFE4A0"/>
    <a:srgbClr val="00722E"/>
    <a:srgbClr val="8DC63F"/>
    <a:srgbClr val="169A3F"/>
    <a:srgbClr val="E7E5EB"/>
    <a:srgbClr val="009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88286" autoAdjust="0"/>
  </p:normalViewPr>
  <p:slideViewPr>
    <p:cSldViewPr snapToGrid="0" showGuides="1">
      <p:cViewPr varScale="1">
        <p:scale>
          <a:sx n="55" d="100"/>
          <a:sy n="55" d="100"/>
        </p:scale>
        <p:origin x="77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5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2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4FF424-0293-4928-B07A-817D3140C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0"/>
            <a:ext cx="11875008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4EF2AE-18D0-3425-7AB4-8F16B39CB8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562" y="0"/>
            <a:ext cx="1187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38333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616369"/>
            <a:ext cx="252000" cy="0"/>
          </a:xfrm>
          <a:prstGeom prst="line">
            <a:avLst/>
          </a:prstGeom>
          <a:ln w="6350">
            <a:solidFill>
              <a:srgbClr val="024A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286" y="-82188"/>
            <a:ext cx="5064446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696214" y="51897"/>
            <a:ext cx="5256527" cy="3562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0" i="0" u="none" spc="-150" dirty="0">
                <a:solidFill>
                  <a:schemeClr val="bg1">
                    <a:lumMod val="50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Development of online Hangul-handwritten recognition App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F1363E-4F12-4BCD-812C-4F78B1612AEF}"/>
              </a:ext>
            </a:extLst>
          </p:cNvPr>
          <p:cNvCxnSpPr/>
          <p:nvPr userDrawn="1"/>
        </p:nvCxnSpPr>
        <p:spPr>
          <a:xfrm>
            <a:off x="0" y="44698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4D732D-591C-4FB6-8A6A-789978FC9E0D}"/>
              </a:ext>
            </a:extLst>
          </p:cNvPr>
          <p:cNvSpPr txBox="1"/>
          <p:nvPr/>
        </p:nvSpPr>
        <p:spPr>
          <a:xfrm>
            <a:off x="3879757" y="3178827"/>
            <a:ext cx="406908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2022 </a:t>
            </a:r>
            <a:r>
              <a:rPr lang="ko-KR" altLang="en-US" sz="12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한국정보기술학회 추계종합학술대회</a:t>
            </a:r>
            <a:endParaRPr lang="en-US" altLang="ko-KR" sz="1200" dirty="0">
              <a:solidFill>
                <a:schemeClr val="bg1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68E53-37F7-4DEC-A2E4-8962022C78D9}"/>
              </a:ext>
            </a:extLst>
          </p:cNvPr>
          <p:cNvSpPr txBox="1"/>
          <p:nvPr/>
        </p:nvSpPr>
        <p:spPr>
          <a:xfrm>
            <a:off x="3892191" y="2083531"/>
            <a:ext cx="696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rgbClr val="FFFFFF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온라인 한글 필기 인식 앱 개발</a:t>
            </a:r>
            <a:endParaRPr lang="ko-KR" altLang="en-US" sz="4400" spc="-150" dirty="0">
              <a:solidFill>
                <a:srgbClr val="FFFFFF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74A66-4415-428D-ACDB-AA6254499ACF}"/>
              </a:ext>
            </a:extLst>
          </p:cNvPr>
          <p:cNvSpPr txBox="1"/>
          <p:nvPr/>
        </p:nvSpPr>
        <p:spPr>
          <a:xfrm>
            <a:off x="3892190" y="2717162"/>
            <a:ext cx="771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Development </a:t>
            </a:r>
            <a:r>
              <a:rPr lang="en-US" altLang="ko-KR" sz="2000" spc="-150" dirty="0">
                <a:solidFill>
                  <a:srgbClr val="FFFFFF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of</a:t>
            </a:r>
            <a:r>
              <a:rPr lang="en-US" altLang="ko-KR" sz="2000" spc="-15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online Hangul-handwritten recognition App</a:t>
            </a:r>
            <a:endParaRPr lang="ko-KR" altLang="en-US" sz="2000" spc="-150" dirty="0">
              <a:solidFill>
                <a:schemeClr val="bg1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91D2D-5FF1-4871-BF31-7C389CA694F5}"/>
              </a:ext>
            </a:extLst>
          </p:cNvPr>
          <p:cNvSpPr txBox="1"/>
          <p:nvPr/>
        </p:nvSpPr>
        <p:spPr>
          <a:xfrm>
            <a:off x="6554051" y="4072356"/>
            <a:ext cx="494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이소연</a:t>
            </a:r>
            <a:r>
              <a:rPr lang="en-US" altLang="ko-KR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서경대학교 소프트웨어학과</a:t>
            </a:r>
            <a:endParaRPr lang="ko-KR" altLang="en-US" dirty="0">
              <a:solidFill>
                <a:schemeClr val="bg1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F3127D-9AF5-4AA5-A260-A119480BE8FD}"/>
              </a:ext>
            </a:extLst>
          </p:cNvPr>
          <p:cNvCxnSpPr>
            <a:cxnSpLocks/>
          </p:cNvCxnSpPr>
          <p:nvPr/>
        </p:nvCxnSpPr>
        <p:spPr>
          <a:xfrm rot="5400000">
            <a:off x="3160718" y="2788675"/>
            <a:ext cx="1260000" cy="0"/>
          </a:xfrm>
          <a:prstGeom prst="line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491E659-917E-D2A6-115B-FDB8BE6F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947" y="5708419"/>
            <a:ext cx="2471897" cy="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3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246063-8FA3-422E-8008-0955FD4A44D1}"/>
              </a:ext>
            </a:extLst>
          </p:cNvPr>
          <p:cNvGrpSpPr/>
          <p:nvPr/>
        </p:nvGrpSpPr>
        <p:grpSpPr>
          <a:xfrm>
            <a:off x="1005844" y="2497264"/>
            <a:ext cx="7235334" cy="3613976"/>
            <a:chOff x="5872164" y="2274987"/>
            <a:chExt cx="4789486" cy="385275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116C8C9-81A3-49D1-BB61-A3991199C518}"/>
                </a:ext>
              </a:extLst>
            </p:cNvPr>
            <p:cNvSpPr/>
            <p:nvPr/>
          </p:nvSpPr>
          <p:spPr>
            <a:xfrm>
              <a:off x="5872164" y="2506227"/>
              <a:ext cx="4789486" cy="3621512"/>
            </a:xfrm>
            <a:prstGeom prst="roundRect">
              <a:avLst>
                <a:gd name="adj" fmla="val 2367"/>
              </a:avLst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F1642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5BD6B58-EC12-4F94-B677-E44420096E07}"/>
                </a:ext>
              </a:extLst>
            </p:cNvPr>
            <p:cNvGrpSpPr/>
            <p:nvPr/>
          </p:nvGrpSpPr>
          <p:grpSpPr>
            <a:xfrm>
              <a:off x="6952907" y="2274987"/>
              <a:ext cx="2628000" cy="453250"/>
              <a:chOff x="1847507" y="2258488"/>
              <a:chExt cx="2628000" cy="45325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E86A2C2-2730-4117-B531-4223744390D0}"/>
                  </a:ext>
                </a:extLst>
              </p:cNvPr>
              <p:cNvSpPr/>
              <p:nvPr/>
            </p:nvSpPr>
            <p:spPr>
              <a:xfrm>
                <a:off x="1847507" y="2258488"/>
                <a:ext cx="2628000" cy="432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5AE8AB-D32C-4560-B3C7-17F48E83FA93}"/>
                  </a:ext>
                </a:extLst>
              </p:cNvPr>
              <p:cNvSpPr txBox="1"/>
              <p:nvPr/>
            </p:nvSpPr>
            <p:spPr>
              <a:xfrm>
                <a:off x="2247107" y="2302245"/>
                <a:ext cx="1828800" cy="409493"/>
              </a:xfrm>
              <a:prstGeom prst="rect">
                <a:avLst/>
              </a:prstGeom>
              <a:noFill/>
            </p:spPr>
            <p:txBody>
              <a:bodyPr wrap="square" tIns="28800" bIns="46800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연구의 개요</a:t>
                </a:r>
                <a:endPara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한글 필기 인식 앱 개요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2EF7F8F-17C5-40A1-896A-EA1B6840E73F}"/>
              </a:ext>
            </a:extLst>
          </p:cNvPr>
          <p:cNvSpPr txBox="1">
            <a:spLocks/>
          </p:cNvSpPr>
          <p:nvPr/>
        </p:nvSpPr>
        <p:spPr>
          <a:xfrm>
            <a:off x="1181256" y="3130973"/>
            <a:ext cx="6884511" cy="282100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필기를 위한 기계학습 기반 모델을 만들기 위해서는 많은 수의 학습 데이터가 필요하다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학습 데이터 획득을 위해 온라인 방식과 오프라인 방식이 병행되었다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온라인 방식이란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여러 사용자로부터 앱으로 획득한 학습 데이터에 대한 사전 분석을 통해 각 초성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종성에 해당하는 자음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모음을 추출하는 방식이다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오프라인 방식은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한국지능정보사회진흥원에서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제공하는 한글 필기 이미지에서 자음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모음을 이미지 편집 프로그램을 이용하여 구분하여 저장하였다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786840" y="917594"/>
            <a:ext cx="10638398" cy="120431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필기 인식의 성능을 높이기 위해서는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대개 내부 구조를 복잡하게 하거나 계층을 깊게 한다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b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이는 곧 인식 모델이 </a:t>
            </a:r>
            <a:r>
              <a:rPr lang="ko-KR" altLang="en-US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복잡해지거나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학습 과정에서 많은 수의 인자가 필요하여 많은 부하를 발생시킨다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b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이에 본 연구에서는 모델 단순화를 위해 </a:t>
            </a:r>
            <a:r>
              <a:rPr lang="ko-KR" altLang="en-US" spc="0" dirty="0" err="1">
                <a:solidFill>
                  <a:srgbClr val="000000"/>
                </a:solidFill>
                <a:highlight>
                  <a:srgbClr val="FFFF99"/>
                </a:highligh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전처리</a:t>
            </a:r>
            <a:r>
              <a:rPr lang="ko-KR" altLang="en-US" spc="0" dirty="0">
                <a:solidFill>
                  <a:srgbClr val="000000"/>
                </a:solidFill>
                <a:highlight>
                  <a:srgbClr val="FFFF99"/>
                </a:highligh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기반 온라인 한글 필기 인식 앱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개발하고자 한다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1027" name="_x390055144">
            <a:extLst>
              <a:ext uri="{FF2B5EF4-FFF2-40B4-BE49-F238E27FC236}">
                <a16:creationId xmlns:a16="http://schemas.microsoft.com/office/drawing/2014/main" id="{8DEDC79C-3636-B5EF-E235-B1147EB8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97" y="2699877"/>
            <a:ext cx="2659659" cy="120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CAEAA1A3-BB53-00C7-C2D3-77E47751D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68563"/>
              </p:ext>
            </p:extLst>
          </p:nvPr>
        </p:nvGraphicFramePr>
        <p:xfrm>
          <a:off x="8526498" y="4067243"/>
          <a:ext cx="2659659" cy="2043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43408" imgH="2108108" progId="">
                  <p:embed/>
                </p:oleObj>
              </mc:Choice>
              <mc:Fallback>
                <p:oleObj r:id="rId3" imgW="2743408" imgH="2108108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6498" y="4067243"/>
                        <a:ext cx="2659659" cy="2043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26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31285E-B335-F38C-AB5C-8ACE90B44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</a:t>
            </a:r>
            <a:r>
              <a:rPr lang="ko-KR" altLang="en-US" dirty="0" err="1"/>
              <a:t>전처리</a:t>
            </a:r>
            <a:r>
              <a:rPr lang="ko-KR" altLang="en-US" dirty="0"/>
              <a:t> 및 인식 모델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FD4766-29B5-FA7B-C2AB-3CAA8C919C2D}"/>
              </a:ext>
            </a:extLst>
          </p:cNvPr>
          <p:cNvSpPr/>
          <p:nvPr/>
        </p:nvSpPr>
        <p:spPr>
          <a:xfrm>
            <a:off x="1458400" y="3257704"/>
            <a:ext cx="9275186" cy="2416946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_x390055864">
            <a:extLst>
              <a:ext uri="{FF2B5EF4-FFF2-40B4-BE49-F238E27FC236}">
                <a16:creationId xmlns:a16="http://schemas.microsoft.com/office/drawing/2014/main" id="{D277CFD7-578F-5CF5-9D89-EDCE2B700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32" y="1396567"/>
            <a:ext cx="4876128" cy="103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DDA7D5C9-C06A-DC36-ECFD-DB8F0DAFBE0E}"/>
              </a:ext>
            </a:extLst>
          </p:cNvPr>
          <p:cNvSpPr txBox="1">
            <a:spLocks/>
          </p:cNvSpPr>
          <p:nvPr/>
        </p:nvSpPr>
        <p:spPr>
          <a:xfrm>
            <a:off x="2966495" y="958387"/>
            <a:ext cx="6258999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모음의 위치 및 받침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유무에 따라 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6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가지로 구분할 수 있다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11BCB4E-7667-FF93-FE59-BCB0836E7C87}"/>
              </a:ext>
            </a:extLst>
          </p:cNvPr>
          <p:cNvSpPr txBox="1">
            <a:spLocks/>
          </p:cNvSpPr>
          <p:nvPr/>
        </p:nvSpPr>
        <p:spPr>
          <a:xfrm>
            <a:off x="4836046" y="2381394"/>
            <a:ext cx="2519899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Case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~ 6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23B5237-2A2A-6621-70DB-2F3271BC6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86" y="3646418"/>
            <a:ext cx="12192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4F1EC1B-6A83-7D4C-7995-B9C07AF9A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239" y="3650654"/>
            <a:ext cx="12192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2C7B090-6AAC-A085-5853-57D62A3E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219" y="3646418"/>
            <a:ext cx="12192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B239D1-C904-3909-FF4F-D020090FA87E}"/>
              </a:ext>
            </a:extLst>
          </p:cNvPr>
          <p:cNvSpPr txBox="1"/>
          <p:nvPr/>
        </p:nvSpPr>
        <p:spPr>
          <a:xfrm>
            <a:off x="4769409" y="5052771"/>
            <a:ext cx="2653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초성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중성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종성 각각 흘려 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1C2AF4-DFD4-3550-102E-5D730419B579}"/>
              </a:ext>
            </a:extLst>
          </p:cNvPr>
          <p:cNvSpPr txBox="1"/>
          <p:nvPr/>
        </p:nvSpPr>
        <p:spPr>
          <a:xfrm>
            <a:off x="7690710" y="5052771"/>
            <a:ext cx="2557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초성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중성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종성 이어 흘려 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7DD85D-9C2F-C500-0F8C-89F697B2B627}"/>
              </a:ext>
            </a:extLst>
          </p:cNvPr>
          <p:cNvSpPr txBox="1"/>
          <p:nvPr/>
        </p:nvSpPr>
        <p:spPr>
          <a:xfrm>
            <a:off x="3919756" y="5855251"/>
            <a:ext cx="435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한글 필기를 위와 같이 크게 세 가지로 구분한다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84F269-40F2-C7B7-2866-C0B1B52C4B30}"/>
              </a:ext>
            </a:extLst>
          </p:cNvPr>
          <p:cNvSpPr txBox="1"/>
          <p:nvPr/>
        </p:nvSpPr>
        <p:spPr>
          <a:xfrm>
            <a:off x="1944228" y="5052771"/>
            <a:ext cx="2557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흘려 쓰지 않음</a:t>
            </a:r>
          </a:p>
        </p:txBody>
      </p:sp>
    </p:spTree>
    <p:extLst>
      <p:ext uri="{BB962C8B-B14F-4D97-AF65-F5344CB8AC3E}">
        <p14:creationId xmlns:p14="http://schemas.microsoft.com/office/powerpoint/2010/main" val="374850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17F74703-FB19-AEBA-0525-C567A9027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45" y="2659367"/>
            <a:ext cx="5489487" cy="203710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79DCD5-093C-E292-14C2-120953D0E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</a:t>
            </a:r>
            <a:r>
              <a:rPr lang="ko-KR" altLang="en-US" dirty="0" err="1"/>
              <a:t>전처리</a:t>
            </a:r>
            <a:r>
              <a:rPr lang="ko-KR" altLang="en-US" dirty="0"/>
              <a:t> 및 인식 모델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73509AF-C67F-E91F-ACAB-599270AA5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83" y="3196887"/>
            <a:ext cx="1156516" cy="1148857"/>
          </a:xfrm>
          <a:prstGeom prst="rect">
            <a:avLst/>
          </a:prstGeom>
        </p:spPr>
      </p:pic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9BAFE7E5-B0E3-49DE-F737-4DB5F6E241F9}"/>
              </a:ext>
            </a:extLst>
          </p:cNvPr>
          <p:cNvSpPr txBox="1">
            <a:spLocks/>
          </p:cNvSpPr>
          <p:nvPr/>
        </p:nvSpPr>
        <p:spPr>
          <a:xfrm>
            <a:off x="182102" y="2696253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R</a:t>
            </a:r>
          </a:p>
        </p:txBody>
      </p:sp>
      <p:sp>
        <p:nvSpPr>
          <p:cNvPr id="37" name="텍스트 개체 틀 6">
            <a:extLst>
              <a:ext uri="{FF2B5EF4-FFF2-40B4-BE49-F238E27FC236}">
                <a16:creationId xmlns:a16="http://schemas.microsoft.com/office/drawing/2014/main" id="{F2977A06-811D-48EF-C17E-C9DBC02A970D}"/>
              </a:ext>
            </a:extLst>
          </p:cNvPr>
          <p:cNvSpPr txBox="1">
            <a:spLocks/>
          </p:cNvSpPr>
          <p:nvPr/>
        </p:nvSpPr>
        <p:spPr>
          <a:xfrm>
            <a:off x="141133" y="4498003"/>
            <a:ext cx="2608216" cy="6036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모음이 나올 수 있는 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대략적인 위치 파악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8" name="텍스트 개체 틀 6">
            <a:extLst>
              <a:ext uri="{FF2B5EF4-FFF2-40B4-BE49-F238E27FC236}">
                <a16:creationId xmlns:a16="http://schemas.microsoft.com/office/drawing/2014/main" id="{4B415E92-C469-0372-0713-A6488E5B521A}"/>
              </a:ext>
            </a:extLst>
          </p:cNvPr>
          <p:cNvSpPr txBox="1">
            <a:spLocks/>
          </p:cNvSpPr>
          <p:nvPr/>
        </p:nvSpPr>
        <p:spPr>
          <a:xfrm>
            <a:off x="1777788" y="4499528"/>
            <a:ext cx="2784175" cy="39388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획의 범위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41721D0-4DC8-950C-ACCC-295E06F8C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12" y="2460351"/>
            <a:ext cx="664498" cy="6644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D53EB6B-2F23-2366-6941-642300D27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74" y="3444779"/>
            <a:ext cx="498374" cy="66449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8ABC06DC-3A44-9D48-E3BE-09A0238BE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12" y="4425569"/>
            <a:ext cx="664498" cy="6644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73D17957-DB73-CCBE-4A9A-2F9AC2FCD719}"/>
              </a:ext>
            </a:extLst>
          </p:cNvPr>
          <p:cNvSpPr txBox="1">
            <a:spLocks/>
          </p:cNvSpPr>
          <p:nvPr/>
        </p:nvSpPr>
        <p:spPr>
          <a:xfrm>
            <a:off x="1907451" y="2701379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SR</a:t>
            </a:r>
          </a:p>
        </p:txBody>
      </p:sp>
      <p:sp>
        <p:nvSpPr>
          <p:cNvPr id="55" name="텍스트 개체 틀 6">
            <a:extLst>
              <a:ext uri="{FF2B5EF4-FFF2-40B4-BE49-F238E27FC236}">
                <a16:creationId xmlns:a16="http://schemas.microsoft.com/office/drawing/2014/main" id="{6DE4528C-204F-C59E-5B4D-B869BA88FDBF}"/>
              </a:ext>
            </a:extLst>
          </p:cNvPr>
          <p:cNvSpPr txBox="1">
            <a:spLocks/>
          </p:cNvSpPr>
          <p:nvPr/>
        </p:nvSpPr>
        <p:spPr>
          <a:xfrm>
            <a:off x="798457" y="5418927"/>
            <a:ext cx="4354910" cy="60639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프로세스는 획 정보로부터 각 획이 직선인지 판정한 후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SR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이용하여 중성 추출 후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초성과 종성을 분리한다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FFE3F4-EF2B-1959-6C4E-15B2D6769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1619" y="3196705"/>
            <a:ext cx="1156514" cy="1152877"/>
          </a:xfrm>
          <a:prstGeom prst="rect">
            <a:avLst/>
          </a:prstGeom>
        </p:spPr>
      </p:pic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A6C74C35-1E3E-1106-C2FF-0C70A50A5558}"/>
              </a:ext>
            </a:extLst>
          </p:cNvPr>
          <p:cNvSpPr txBox="1">
            <a:spLocks/>
          </p:cNvSpPr>
          <p:nvPr/>
        </p:nvSpPr>
        <p:spPr>
          <a:xfrm>
            <a:off x="133275" y="1505098"/>
            <a:ext cx="5848763" cy="80131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유형을 담당하는 프로세스가 전처리를 진행하여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자음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초성 및 종성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후보군을 결정한 후 인식 모델이 인식하도록 한다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1EA40E-FFE9-63F5-29AA-B4809EB77239}"/>
              </a:ext>
            </a:extLst>
          </p:cNvPr>
          <p:cNvCxnSpPr>
            <a:cxnSpLocks/>
          </p:cNvCxnSpPr>
          <p:nvPr/>
        </p:nvCxnSpPr>
        <p:spPr>
          <a:xfrm>
            <a:off x="6096000" y="453340"/>
            <a:ext cx="0" cy="6404660"/>
          </a:xfrm>
          <a:prstGeom prst="line">
            <a:avLst/>
          </a:prstGeom>
          <a:ln w="12700">
            <a:solidFill>
              <a:srgbClr val="BFBFB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F14F1C77-D1BE-7A8C-A493-F83E83FDC2AB}"/>
              </a:ext>
            </a:extLst>
          </p:cNvPr>
          <p:cNvSpPr txBox="1">
            <a:spLocks/>
          </p:cNvSpPr>
          <p:nvPr/>
        </p:nvSpPr>
        <p:spPr>
          <a:xfrm>
            <a:off x="1712774" y="853424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흘려 쓰지 않은 경우</a:t>
            </a:r>
            <a:endParaRPr lang="en-US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39FE4A6D-CD7A-21AC-5747-445DCB6A042E}"/>
              </a:ext>
            </a:extLst>
          </p:cNvPr>
          <p:cNvSpPr txBox="1">
            <a:spLocks/>
          </p:cNvSpPr>
          <p:nvPr/>
        </p:nvSpPr>
        <p:spPr>
          <a:xfrm>
            <a:off x="7878792" y="853423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흘려 쓴 경우</a:t>
            </a:r>
            <a:endParaRPr lang="en-US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7F35B20F-35E3-8DCA-8A8A-3FB8DEA715EE}"/>
              </a:ext>
            </a:extLst>
          </p:cNvPr>
          <p:cNvSpPr txBox="1">
            <a:spLocks/>
          </p:cNvSpPr>
          <p:nvPr/>
        </p:nvSpPr>
        <p:spPr>
          <a:xfrm>
            <a:off x="6217550" y="1499980"/>
            <a:ext cx="5848763" cy="80131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유형을 담당하는 프로세스는 전처리를 진행하여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유형에 따른 초성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 후보군을 결정한 후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인식 모델이 인식하도록 한다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73" name="텍스트 개체 틀 6">
            <a:extLst>
              <a:ext uri="{FF2B5EF4-FFF2-40B4-BE49-F238E27FC236}">
                <a16:creationId xmlns:a16="http://schemas.microsoft.com/office/drawing/2014/main" id="{97EAF81E-AC00-C1B5-5B88-49A98E0B8714}"/>
              </a:ext>
            </a:extLst>
          </p:cNvPr>
          <p:cNvSpPr txBox="1">
            <a:spLocks/>
          </p:cNvSpPr>
          <p:nvPr/>
        </p:nvSpPr>
        <p:spPr>
          <a:xfrm>
            <a:off x="6217550" y="5075933"/>
            <a:ext cx="5848763" cy="95299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인식 진행 중 조합한 획 데이터가 자음 또는 모음이 아니거나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해당 유형이 아닐 시 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자음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 및 유형 인식 모델에서 조합 없음이라 판별 후 </a:t>
            </a:r>
            <a:b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해당 조합을 후보군에서 탈락시키는 과정을 반복해 초성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종성을 분리한다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CE86759-7F1E-D372-53E4-53D2C1A2EEAD}"/>
              </a:ext>
            </a:extLst>
          </p:cNvPr>
          <p:cNvCxnSpPr>
            <a:stCxn id="9" idx="3"/>
            <a:endCxn id="42" idx="1"/>
          </p:cNvCxnSpPr>
          <p:nvPr/>
        </p:nvCxnSpPr>
        <p:spPr>
          <a:xfrm flipV="1">
            <a:off x="3748133" y="2792600"/>
            <a:ext cx="684779" cy="98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7DA8E80-6EE6-3657-F203-0CFC5B18153F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3748133" y="3773144"/>
            <a:ext cx="767841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AA6BFBA-1976-1CAF-4DC3-70B932508DC7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>
            <a:off x="3748133" y="3773144"/>
            <a:ext cx="684779" cy="98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E0AD2B-BD91-FEF6-85E1-13BD71D3D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</a:t>
            </a:r>
            <a:r>
              <a:rPr lang="ko-KR" altLang="en-US" dirty="0" err="1"/>
              <a:t>전처리</a:t>
            </a:r>
            <a:r>
              <a:rPr lang="ko-KR" altLang="en-US" dirty="0"/>
              <a:t> 및 인식 모델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pic>
        <p:nvPicPr>
          <p:cNvPr id="874" name="그림 873">
            <a:extLst>
              <a:ext uri="{FF2B5EF4-FFF2-40B4-BE49-F238E27FC236}">
                <a16:creationId xmlns:a16="http://schemas.microsoft.com/office/drawing/2014/main" id="{F68F1607-C720-F8BD-3DFA-B00A3F76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1296365"/>
            <a:ext cx="11763634" cy="41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B30093-938D-1319-D6F5-270518A5A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인식 앱 동작 방식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80045E9-35C0-8E92-C0C8-53984420E4A7}"/>
              </a:ext>
            </a:extLst>
          </p:cNvPr>
          <p:cNvCxnSpPr>
            <a:cxnSpLocks/>
            <a:stCxn id="2257" idx="3"/>
            <a:endCxn id="2198" idx="1"/>
          </p:cNvCxnSpPr>
          <p:nvPr/>
        </p:nvCxnSpPr>
        <p:spPr>
          <a:xfrm>
            <a:off x="1547876" y="3429000"/>
            <a:ext cx="284009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DA2337-99BE-0653-ADCE-389268569489}"/>
              </a:ext>
            </a:extLst>
          </p:cNvPr>
          <p:cNvCxnSpPr>
            <a:cxnSpLocks/>
            <a:stCxn id="2152" idx="1"/>
            <a:endCxn id="2261" idx="1"/>
          </p:cNvCxnSpPr>
          <p:nvPr/>
        </p:nvCxnSpPr>
        <p:spPr>
          <a:xfrm flipV="1">
            <a:off x="6356383" y="1621677"/>
            <a:ext cx="355574" cy="74098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8" name="직선 화살표 연결선 2047">
            <a:extLst>
              <a:ext uri="{FF2B5EF4-FFF2-40B4-BE49-F238E27FC236}">
                <a16:creationId xmlns:a16="http://schemas.microsoft.com/office/drawing/2014/main" id="{E2A036BE-CF1E-9A0B-C451-F42BA16B4CDA}"/>
              </a:ext>
            </a:extLst>
          </p:cNvPr>
          <p:cNvCxnSpPr>
            <a:cxnSpLocks/>
            <a:stCxn id="2152" idx="1"/>
            <a:endCxn id="2268" idx="1"/>
          </p:cNvCxnSpPr>
          <p:nvPr/>
        </p:nvCxnSpPr>
        <p:spPr>
          <a:xfrm flipV="1">
            <a:off x="6356383" y="2361595"/>
            <a:ext cx="355574" cy="106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2" name="직선 화살표 연결선 2051">
            <a:extLst>
              <a:ext uri="{FF2B5EF4-FFF2-40B4-BE49-F238E27FC236}">
                <a16:creationId xmlns:a16="http://schemas.microsoft.com/office/drawing/2014/main" id="{DD37FE10-DC13-0EB9-2538-63BC696774C2}"/>
              </a:ext>
            </a:extLst>
          </p:cNvPr>
          <p:cNvCxnSpPr>
            <a:cxnSpLocks/>
            <a:stCxn id="2152" idx="1"/>
            <a:endCxn id="2280" idx="1"/>
          </p:cNvCxnSpPr>
          <p:nvPr/>
        </p:nvCxnSpPr>
        <p:spPr>
          <a:xfrm>
            <a:off x="6356383" y="2362657"/>
            <a:ext cx="355574" cy="73297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0" name="직선 화살표 연결선 2059">
            <a:extLst>
              <a:ext uri="{FF2B5EF4-FFF2-40B4-BE49-F238E27FC236}">
                <a16:creationId xmlns:a16="http://schemas.microsoft.com/office/drawing/2014/main" id="{9F45C002-0127-F5E2-A540-468E04CBF82C}"/>
              </a:ext>
            </a:extLst>
          </p:cNvPr>
          <p:cNvCxnSpPr>
            <a:cxnSpLocks/>
            <a:stCxn id="2261" idx="3"/>
            <a:endCxn id="2287" idx="1"/>
          </p:cNvCxnSpPr>
          <p:nvPr/>
        </p:nvCxnSpPr>
        <p:spPr>
          <a:xfrm>
            <a:off x="7863957" y="1621677"/>
            <a:ext cx="224177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3" name="직선 화살표 연결선 2062">
            <a:extLst>
              <a:ext uri="{FF2B5EF4-FFF2-40B4-BE49-F238E27FC236}">
                <a16:creationId xmlns:a16="http://schemas.microsoft.com/office/drawing/2014/main" id="{485C45A1-9FEC-4C8A-295E-5551D84CD364}"/>
              </a:ext>
            </a:extLst>
          </p:cNvPr>
          <p:cNvCxnSpPr>
            <a:cxnSpLocks/>
            <a:stCxn id="2268" idx="3"/>
            <a:endCxn id="2299" idx="1"/>
          </p:cNvCxnSpPr>
          <p:nvPr/>
        </p:nvCxnSpPr>
        <p:spPr>
          <a:xfrm flipV="1">
            <a:off x="7863957" y="2360165"/>
            <a:ext cx="226150" cy="143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6" name="직선 화살표 연결선 2065">
            <a:extLst>
              <a:ext uri="{FF2B5EF4-FFF2-40B4-BE49-F238E27FC236}">
                <a16:creationId xmlns:a16="http://schemas.microsoft.com/office/drawing/2014/main" id="{2947861D-5E81-182C-3874-5D272FA20187}"/>
              </a:ext>
            </a:extLst>
          </p:cNvPr>
          <p:cNvCxnSpPr>
            <a:cxnSpLocks/>
            <a:stCxn id="2280" idx="3"/>
            <a:endCxn id="2305" idx="1"/>
          </p:cNvCxnSpPr>
          <p:nvPr/>
        </p:nvCxnSpPr>
        <p:spPr>
          <a:xfrm>
            <a:off x="7863957" y="3095628"/>
            <a:ext cx="22615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8" name="직선 화살표 연결선 2077">
            <a:extLst>
              <a:ext uri="{FF2B5EF4-FFF2-40B4-BE49-F238E27FC236}">
                <a16:creationId xmlns:a16="http://schemas.microsoft.com/office/drawing/2014/main" id="{FE3F67A7-B0CB-58B7-074D-FF61520D8D69}"/>
              </a:ext>
            </a:extLst>
          </p:cNvPr>
          <p:cNvCxnSpPr>
            <a:cxnSpLocks/>
            <a:stCxn id="2310" idx="3"/>
            <a:endCxn id="2343" idx="1"/>
          </p:cNvCxnSpPr>
          <p:nvPr/>
        </p:nvCxnSpPr>
        <p:spPr>
          <a:xfrm>
            <a:off x="10764437" y="3429000"/>
            <a:ext cx="284009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0" name="말풍선: 모서리가 둥근 사각형 2149">
            <a:extLst>
              <a:ext uri="{FF2B5EF4-FFF2-40B4-BE49-F238E27FC236}">
                <a16:creationId xmlns:a16="http://schemas.microsoft.com/office/drawing/2014/main" id="{A1340115-4D23-C3DC-5D48-0F382062D72C}"/>
              </a:ext>
            </a:extLst>
          </p:cNvPr>
          <p:cNvSpPr/>
          <p:nvPr/>
        </p:nvSpPr>
        <p:spPr>
          <a:xfrm>
            <a:off x="9733851" y="1416174"/>
            <a:ext cx="2345056" cy="1296496"/>
          </a:xfrm>
          <a:custGeom>
            <a:avLst/>
            <a:gdLst>
              <a:gd name="connsiteX0" fmla="*/ 0 w 2300887"/>
              <a:gd name="connsiteY0" fmla="*/ 170833 h 1024977"/>
              <a:gd name="connsiteX1" fmla="*/ 170833 w 2300887"/>
              <a:gd name="connsiteY1" fmla="*/ 0 h 1024977"/>
              <a:gd name="connsiteX2" fmla="*/ 383481 w 2300887"/>
              <a:gd name="connsiteY2" fmla="*/ 0 h 1024977"/>
              <a:gd name="connsiteX3" fmla="*/ 383481 w 2300887"/>
              <a:gd name="connsiteY3" fmla="*/ 0 h 1024977"/>
              <a:gd name="connsiteX4" fmla="*/ 958703 w 2300887"/>
              <a:gd name="connsiteY4" fmla="*/ 0 h 1024977"/>
              <a:gd name="connsiteX5" fmla="*/ 2130054 w 2300887"/>
              <a:gd name="connsiteY5" fmla="*/ 0 h 1024977"/>
              <a:gd name="connsiteX6" fmla="*/ 2300887 w 2300887"/>
              <a:gd name="connsiteY6" fmla="*/ 170833 h 1024977"/>
              <a:gd name="connsiteX7" fmla="*/ 2300887 w 2300887"/>
              <a:gd name="connsiteY7" fmla="*/ 597903 h 1024977"/>
              <a:gd name="connsiteX8" fmla="*/ 2300887 w 2300887"/>
              <a:gd name="connsiteY8" fmla="*/ 597903 h 1024977"/>
              <a:gd name="connsiteX9" fmla="*/ 2300887 w 2300887"/>
              <a:gd name="connsiteY9" fmla="*/ 854148 h 1024977"/>
              <a:gd name="connsiteX10" fmla="*/ 2300887 w 2300887"/>
              <a:gd name="connsiteY10" fmla="*/ 854144 h 1024977"/>
              <a:gd name="connsiteX11" fmla="*/ 2130054 w 2300887"/>
              <a:gd name="connsiteY11" fmla="*/ 1024977 h 1024977"/>
              <a:gd name="connsiteX12" fmla="*/ 958703 w 2300887"/>
              <a:gd name="connsiteY12" fmla="*/ 1024977 h 1024977"/>
              <a:gd name="connsiteX13" fmla="*/ -7616 w 2300887"/>
              <a:gd name="connsiteY13" fmla="*/ 1272130 h 1024977"/>
              <a:gd name="connsiteX14" fmla="*/ 383481 w 2300887"/>
              <a:gd name="connsiteY14" fmla="*/ 1024977 h 1024977"/>
              <a:gd name="connsiteX15" fmla="*/ 170833 w 2300887"/>
              <a:gd name="connsiteY15" fmla="*/ 1024977 h 1024977"/>
              <a:gd name="connsiteX16" fmla="*/ 0 w 2300887"/>
              <a:gd name="connsiteY16" fmla="*/ 854144 h 1024977"/>
              <a:gd name="connsiteX17" fmla="*/ 0 w 2300887"/>
              <a:gd name="connsiteY17" fmla="*/ 854148 h 1024977"/>
              <a:gd name="connsiteX18" fmla="*/ 0 w 2300887"/>
              <a:gd name="connsiteY18" fmla="*/ 597903 h 1024977"/>
              <a:gd name="connsiteX19" fmla="*/ 0 w 2300887"/>
              <a:gd name="connsiteY19" fmla="*/ 597903 h 1024977"/>
              <a:gd name="connsiteX20" fmla="*/ 0 w 2300887"/>
              <a:gd name="connsiteY20" fmla="*/ 170833 h 1024977"/>
              <a:gd name="connsiteX0" fmla="*/ 7616 w 2308503"/>
              <a:gd name="connsiteY0" fmla="*/ 170833 h 1272130"/>
              <a:gd name="connsiteX1" fmla="*/ 178449 w 2308503"/>
              <a:gd name="connsiteY1" fmla="*/ 0 h 1272130"/>
              <a:gd name="connsiteX2" fmla="*/ 391097 w 2308503"/>
              <a:gd name="connsiteY2" fmla="*/ 0 h 1272130"/>
              <a:gd name="connsiteX3" fmla="*/ 391097 w 2308503"/>
              <a:gd name="connsiteY3" fmla="*/ 0 h 1272130"/>
              <a:gd name="connsiteX4" fmla="*/ 966319 w 2308503"/>
              <a:gd name="connsiteY4" fmla="*/ 0 h 1272130"/>
              <a:gd name="connsiteX5" fmla="*/ 2137670 w 2308503"/>
              <a:gd name="connsiteY5" fmla="*/ 0 h 1272130"/>
              <a:gd name="connsiteX6" fmla="*/ 2308503 w 2308503"/>
              <a:gd name="connsiteY6" fmla="*/ 170833 h 1272130"/>
              <a:gd name="connsiteX7" fmla="*/ 2308503 w 2308503"/>
              <a:gd name="connsiteY7" fmla="*/ 597903 h 1272130"/>
              <a:gd name="connsiteX8" fmla="*/ 2308503 w 2308503"/>
              <a:gd name="connsiteY8" fmla="*/ 597903 h 1272130"/>
              <a:gd name="connsiteX9" fmla="*/ 2308503 w 2308503"/>
              <a:gd name="connsiteY9" fmla="*/ 854148 h 1272130"/>
              <a:gd name="connsiteX10" fmla="*/ 2308503 w 2308503"/>
              <a:gd name="connsiteY10" fmla="*/ 854144 h 1272130"/>
              <a:gd name="connsiteX11" fmla="*/ 2137670 w 2308503"/>
              <a:gd name="connsiteY11" fmla="*/ 1024977 h 1272130"/>
              <a:gd name="connsiteX12" fmla="*/ 734825 w 2308503"/>
              <a:gd name="connsiteY12" fmla="*/ 1013403 h 1272130"/>
              <a:gd name="connsiteX13" fmla="*/ 0 w 2308503"/>
              <a:gd name="connsiteY13" fmla="*/ 1272130 h 1272130"/>
              <a:gd name="connsiteX14" fmla="*/ 391097 w 2308503"/>
              <a:gd name="connsiteY14" fmla="*/ 1024977 h 1272130"/>
              <a:gd name="connsiteX15" fmla="*/ 178449 w 2308503"/>
              <a:gd name="connsiteY15" fmla="*/ 1024977 h 1272130"/>
              <a:gd name="connsiteX16" fmla="*/ 7616 w 2308503"/>
              <a:gd name="connsiteY16" fmla="*/ 854144 h 1272130"/>
              <a:gd name="connsiteX17" fmla="*/ 7616 w 2308503"/>
              <a:gd name="connsiteY17" fmla="*/ 854148 h 1272130"/>
              <a:gd name="connsiteX18" fmla="*/ 7616 w 2308503"/>
              <a:gd name="connsiteY18" fmla="*/ 597903 h 1272130"/>
              <a:gd name="connsiteX19" fmla="*/ 7616 w 2308503"/>
              <a:gd name="connsiteY19" fmla="*/ 597903 h 1272130"/>
              <a:gd name="connsiteX20" fmla="*/ 7616 w 2308503"/>
              <a:gd name="connsiteY20" fmla="*/ 170833 h 127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08503" h="1272130">
                <a:moveTo>
                  <a:pt x="7616" y="170833"/>
                </a:moveTo>
                <a:cubicBezTo>
                  <a:pt x="7616" y="76485"/>
                  <a:pt x="84101" y="0"/>
                  <a:pt x="178449" y="0"/>
                </a:cubicBezTo>
                <a:lnTo>
                  <a:pt x="391097" y="0"/>
                </a:lnTo>
                <a:lnTo>
                  <a:pt x="391097" y="0"/>
                </a:lnTo>
                <a:lnTo>
                  <a:pt x="966319" y="0"/>
                </a:lnTo>
                <a:lnTo>
                  <a:pt x="2137670" y="0"/>
                </a:lnTo>
                <a:cubicBezTo>
                  <a:pt x="2232018" y="0"/>
                  <a:pt x="2308503" y="76485"/>
                  <a:pt x="2308503" y="170833"/>
                </a:cubicBezTo>
                <a:lnTo>
                  <a:pt x="2308503" y="597903"/>
                </a:lnTo>
                <a:lnTo>
                  <a:pt x="2308503" y="597903"/>
                </a:lnTo>
                <a:lnTo>
                  <a:pt x="2308503" y="854148"/>
                </a:lnTo>
                <a:lnTo>
                  <a:pt x="2308503" y="854144"/>
                </a:lnTo>
                <a:cubicBezTo>
                  <a:pt x="2308503" y="948492"/>
                  <a:pt x="2232018" y="1024977"/>
                  <a:pt x="2137670" y="1024977"/>
                </a:cubicBezTo>
                <a:lnTo>
                  <a:pt x="734825" y="1013403"/>
                </a:lnTo>
                <a:lnTo>
                  <a:pt x="0" y="1272130"/>
                </a:lnTo>
                <a:lnTo>
                  <a:pt x="391097" y="1024977"/>
                </a:lnTo>
                <a:lnTo>
                  <a:pt x="178449" y="1024977"/>
                </a:lnTo>
                <a:cubicBezTo>
                  <a:pt x="84101" y="1024977"/>
                  <a:pt x="7616" y="948492"/>
                  <a:pt x="7616" y="854144"/>
                </a:cubicBezTo>
                <a:lnTo>
                  <a:pt x="7616" y="854148"/>
                </a:lnTo>
                <a:lnTo>
                  <a:pt x="7616" y="597903"/>
                </a:lnTo>
                <a:lnTo>
                  <a:pt x="7616" y="597903"/>
                </a:lnTo>
                <a:lnTo>
                  <a:pt x="7616" y="170833"/>
                </a:lnTo>
                <a:close/>
              </a:path>
            </a:pathLst>
          </a:cu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5" name="TextBox 2144">
            <a:extLst>
              <a:ext uri="{FF2B5EF4-FFF2-40B4-BE49-F238E27FC236}">
                <a16:creationId xmlns:a16="http://schemas.microsoft.com/office/drawing/2014/main" id="{476CFDC8-87FE-64E2-3297-3E2790DDF1FE}"/>
              </a:ext>
            </a:extLst>
          </p:cNvPr>
          <p:cNvSpPr txBox="1"/>
          <p:nvPr/>
        </p:nvSpPr>
        <p:spPr>
          <a:xfrm>
            <a:off x="9749366" y="1566648"/>
            <a:ext cx="23337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초성</a:t>
            </a:r>
            <a:r>
              <a:rPr lang="en-US" altLang="ko-KR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종성의</a:t>
            </a:r>
            <a:r>
              <a:rPr lang="en-US" altLang="ko-KR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결과가 일정 </a:t>
            </a:r>
            <a:r>
              <a:rPr lang="ko-KR" altLang="en-US" sz="1500" dirty="0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임계값</a:t>
            </a: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이상의</a:t>
            </a:r>
            <a:br>
              <a:rPr lang="en-US" altLang="ko-KR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정확도를 보일 시</a:t>
            </a:r>
          </a:p>
        </p:txBody>
      </p:sp>
      <p:sp>
        <p:nvSpPr>
          <p:cNvPr id="2153" name="TextBox 2152">
            <a:extLst>
              <a:ext uri="{FF2B5EF4-FFF2-40B4-BE49-F238E27FC236}">
                <a16:creationId xmlns:a16="http://schemas.microsoft.com/office/drawing/2014/main" id="{A07A77FE-BB7C-3E45-6666-0DAEA9C47603}"/>
              </a:ext>
            </a:extLst>
          </p:cNvPr>
          <p:cNvSpPr txBox="1"/>
          <p:nvPr/>
        </p:nvSpPr>
        <p:spPr>
          <a:xfrm>
            <a:off x="7681731" y="7974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반복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69" name="TextBox 2168">
            <a:extLst>
              <a:ext uri="{FF2B5EF4-FFF2-40B4-BE49-F238E27FC236}">
                <a16:creationId xmlns:a16="http://schemas.microsoft.com/office/drawing/2014/main" id="{DE76D957-CC76-83B1-7488-0D734E76FF05}"/>
              </a:ext>
            </a:extLst>
          </p:cNvPr>
          <p:cNvSpPr txBox="1"/>
          <p:nvPr/>
        </p:nvSpPr>
        <p:spPr>
          <a:xfrm>
            <a:off x="3414453" y="1859484"/>
            <a:ext cx="23008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흘려 썼다고 판단될 경우</a:t>
            </a:r>
          </a:p>
        </p:txBody>
      </p:sp>
      <p:sp>
        <p:nvSpPr>
          <p:cNvPr id="2170" name="말풍선: 모서리가 둥근 사각형 2169">
            <a:extLst>
              <a:ext uri="{FF2B5EF4-FFF2-40B4-BE49-F238E27FC236}">
                <a16:creationId xmlns:a16="http://schemas.microsoft.com/office/drawing/2014/main" id="{0421DE9D-9923-81B6-BEAE-CB25B49BE26B}"/>
              </a:ext>
            </a:extLst>
          </p:cNvPr>
          <p:cNvSpPr/>
          <p:nvPr/>
        </p:nvSpPr>
        <p:spPr>
          <a:xfrm>
            <a:off x="3417056" y="1743115"/>
            <a:ext cx="2300887" cy="1673980"/>
          </a:xfrm>
          <a:custGeom>
            <a:avLst/>
            <a:gdLst>
              <a:gd name="connsiteX0" fmla="*/ 0 w 2300887"/>
              <a:gd name="connsiteY0" fmla="*/ 104073 h 624423"/>
              <a:gd name="connsiteX1" fmla="*/ 104073 w 2300887"/>
              <a:gd name="connsiteY1" fmla="*/ 0 h 624423"/>
              <a:gd name="connsiteX2" fmla="*/ 383481 w 2300887"/>
              <a:gd name="connsiteY2" fmla="*/ 0 h 624423"/>
              <a:gd name="connsiteX3" fmla="*/ 383481 w 2300887"/>
              <a:gd name="connsiteY3" fmla="*/ 0 h 624423"/>
              <a:gd name="connsiteX4" fmla="*/ 958703 w 2300887"/>
              <a:gd name="connsiteY4" fmla="*/ 0 h 624423"/>
              <a:gd name="connsiteX5" fmla="*/ 2196814 w 2300887"/>
              <a:gd name="connsiteY5" fmla="*/ 0 h 624423"/>
              <a:gd name="connsiteX6" fmla="*/ 2300887 w 2300887"/>
              <a:gd name="connsiteY6" fmla="*/ 104073 h 624423"/>
              <a:gd name="connsiteX7" fmla="*/ 2300887 w 2300887"/>
              <a:gd name="connsiteY7" fmla="*/ 364247 h 624423"/>
              <a:gd name="connsiteX8" fmla="*/ 2300887 w 2300887"/>
              <a:gd name="connsiteY8" fmla="*/ 364247 h 624423"/>
              <a:gd name="connsiteX9" fmla="*/ 2300887 w 2300887"/>
              <a:gd name="connsiteY9" fmla="*/ 520353 h 624423"/>
              <a:gd name="connsiteX10" fmla="*/ 2300887 w 2300887"/>
              <a:gd name="connsiteY10" fmla="*/ 520350 h 624423"/>
              <a:gd name="connsiteX11" fmla="*/ 2196814 w 2300887"/>
              <a:gd name="connsiteY11" fmla="*/ 624423 h 624423"/>
              <a:gd name="connsiteX12" fmla="*/ 958703 w 2300887"/>
              <a:gd name="connsiteY12" fmla="*/ 624423 h 624423"/>
              <a:gd name="connsiteX13" fmla="*/ 478515 w 2300887"/>
              <a:gd name="connsiteY13" fmla="*/ 1971709 h 624423"/>
              <a:gd name="connsiteX14" fmla="*/ 383481 w 2300887"/>
              <a:gd name="connsiteY14" fmla="*/ 624423 h 624423"/>
              <a:gd name="connsiteX15" fmla="*/ 104073 w 2300887"/>
              <a:gd name="connsiteY15" fmla="*/ 624423 h 624423"/>
              <a:gd name="connsiteX16" fmla="*/ 0 w 2300887"/>
              <a:gd name="connsiteY16" fmla="*/ 520350 h 624423"/>
              <a:gd name="connsiteX17" fmla="*/ 0 w 2300887"/>
              <a:gd name="connsiteY17" fmla="*/ 520353 h 624423"/>
              <a:gd name="connsiteX18" fmla="*/ 0 w 2300887"/>
              <a:gd name="connsiteY18" fmla="*/ 364247 h 624423"/>
              <a:gd name="connsiteX19" fmla="*/ 0 w 2300887"/>
              <a:gd name="connsiteY19" fmla="*/ 364247 h 624423"/>
              <a:gd name="connsiteX20" fmla="*/ 0 w 2300887"/>
              <a:gd name="connsiteY20" fmla="*/ 104073 h 624423"/>
              <a:gd name="connsiteX0" fmla="*/ 0 w 2300887"/>
              <a:gd name="connsiteY0" fmla="*/ 104073 h 1971709"/>
              <a:gd name="connsiteX1" fmla="*/ 104073 w 2300887"/>
              <a:gd name="connsiteY1" fmla="*/ 0 h 1971709"/>
              <a:gd name="connsiteX2" fmla="*/ 383481 w 2300887"/>
              <a:gd name="connsiteY2" fmla="*/ 0 h 1971709"/>
              <a:gd name="connsiteX3" fmla="*/ 383481 w 2300887"/>
              <a:gd name="connsiteY3" fmla="*/ 0 h 1971709"/>
              <a:gd name="connsiteX4" fmla="*/ 958703 w 2300887"/>
              <a:gd name="connsiteY4" fmla="*/ 0 h 1971709"/>
              <a:gd name="connsiteX5" fmla="*/ 2196814 w 2300887"/>
              <a:gd name="connsiteY5" fmla="*/ 0 h 1971709"/>
              <a:gd name="connsiteX6" fmla="*/ 2300887 w 2300887"/>
              <a:gd name="connsiteY6" fmla="*/ 104073 h 1971709"/>
              <a:gd name="connsiteX7" fmla="*/ 2300887 w 2300887"/>
              <a:gd name="connsiteY7" fmla="*/ 364247 h 1971709"/>
              <a:gd name="connsiteX8" fmla="*/ 2300887 w 2300887"/>
              <a:gd name="connsiteY8" fmla="*/ 364247 h 1971709"/>
              <a:gd name="connsiteX9" fmla="*/ 2300887 w 2300887"/>
              <a:gd name="connsiteY9" fmla="*/ 520353 h 1971709"/>
              <a:gd name="connsiteX10" fmla="*/ 2300887 w 2300887"/>
              <a:gd name="connsiteY10" fmla="*/ 520350 h 1971709"/>
              <a:gd name="connsiteX11" fmla="*/ 2196814 w 2300887"/>
              <a:gd name="connsiteY11" fmla="*/ 624423 h 1971709"/>
              <a:gd name="connsiteX12" fmla="*/ 692485 w 2300887"/>
              <a:gd name="connsiteY12" fmla="*/ 624423 h 1971709"/>
              <a:gd name="connsiteX13" fmla="*/ 478515 w 2300887"/>
              <a:gd name="connsiteY13" fmla="*/ 1971709 h 1971709"/>
              <a:gd name="connsiteX14" fmla="*/ 383481 w 2300887"/>
              <a:gd name="connsiteY14" fmla="*/ 624423 h 1971709"/>
              <a:gd name="connsiteX15" fmla="*/ 104073 w 2300887"/>
              <a:gd name="connsiteY15" fmla="*/ 624423 h 1971709"/>
              <a:gd name="connsiteX16" fmla="*/ 0 w 2300887"/>
              <a:gd name="connsiteY16" fmla="*/ 520350 h 1971709"/>
              <a:gd name="connsiteX17" fmla="*/ 0 w 2300887"/>
              <a:gd name="connsiteY17" fmla="*/ 520353 h 1971709"/>
              <a:gd name="connsiteX18" fmla="*/ 0 w 2300887"/>
              <a:gd name="connsiteY18" fmla="*/ 364247 h 1971709"/>
              <a:gd name="connsiteX19" fmla="*/ 0 w 2300887"/>
              <a:gd name="connsiteY19" fmla="*/ 364247 h 1971709"/>
              <a:gd name="connsiteX20" fmla="*/ 0 w 2300887"/>
              <a:gd name="connsiteY20" fmla="*/ 104073 h 1971709"/>
              <a:gd name="connsiteX0" fmla="*/ 0 w 2300887"/>
              <a:gd name="connsiteY0" fmla="*/ 104073 h 1971709"/>
              <a:gd name="connsiteX1" fmla="*/ 104073 w 2300887"/>
              <a:gd name="connsiteY1" fmla="*/ 0 h 1971709"/>
              <a:gd name="connsiteX2" fmla="*/ 383481 w 2300887"/>
              <a:gd name="connsiteY2" fmla="*/ 0 h 1971709"/>
              <a:gd name="connsiteX3" fmla="*/ 383481 w 2300887"/>
              <a:gd name="connsiteY3" fmla="*/ 0 h 1971709"/>
              <a:gd name="connsiteX4" fmla="*/ 958703 w 2300887"/>
              <a:gd name="connsiteY4" fmla="*/ 0 h 1971709"/>
              <a:gd name="connsiteX5" fmla="*/ 2196814 w 2300887"/>
              <a:gd name="connsiteY5" fmla="*/ 0 h 1971709"/>
              <a:gd name="connsiteX6" fmla="*/ 2300887 w 2300887"/>
              <a:gd name="connsiteY6" fmla="*/ 104073 h 1971709"/>
              <a:gd name="connsiteX7" fmla="*/ 2300887 w 2300887"/>
              <a:gd name="connsiteY7" fmla="*/ 364247 h 1971709"/>
              <a:gd name="connsiteX8" fmla="*/ 2300887 w 2300887"/>
              <a:gd name="connsiteY8" fmla="*/ 364247 h 1971709"/>
              <a:gd name="connsiteX9" fmla="*/ 2300887 w 2300887"/>
              <a:gd name="connsiteY9" fmla="*/ 520353 h 1971709"/>
              <a:gd name="connsiteX10" fmla="*/ 2300887 w 2300887"/>
              <a:gd name="connsiteY10" fmla="*/ 520350 h 1971709"/>
              <a:gd name="connsiteX11" fmla="*/ 2196814 w 2300887"/>
              <a:gd name="connsiteY11" fmla="*/ 624423 h 1971709"/>
              <a:gd name="connsiteX12" fmla="*/ 692485 w 2300887"/>
              <a:gd name="connsiteY12" fmla="*/ 624423 h 1971709"/>
              <a:gd name="connsiteX13" fmla="*/ 478515 w 2300887"/>
              <a:gd name="connsiteY13" fmla="*/ 1971709 h 1971709"/>
              <a:gd name="connsiteX14" fmla="*/ 464504 w 2300887"/>
              <a:gd name="connsiteY14" fmla="*/ 624423 h 1971709"/>
              <a:gd name="connsiteX15" fmla="*/ 104073 w 2300887"/>
              <a:gd name="connsiteY15" fmla="*/ 624423 h 1971709"/>
              <a:gd name="connsiteX16" fmla="*/ 0 w 2300887"/>
              <a:gd name="connsiteY16" fmla="*/ 520350 h 1971709"/>
              <a:gd name="connsiteX17" fmla="*/ 0 w 2300887"/>
              <a:gd name="connsiteY17" fmla="*/ 520353 h 1971709"/>
              <a:gd name="connsiteX18" fmla="*/ 0 w 2300887"/>
              <a:gd name="connsiteY18" fmla="*/ 364247 h 1971709"/>
              <a:gd name="connsiteX19" fmla="*/ 0 w 2300887"/>
              <a:gd name="connsiteY19" fmla="*/ 364247 h 1971709"/>
              <a:gd name="connsiteX20" fmla="*/ 0 w 2300887"/>
              <a:gd name="connsiteY20" fmla="*/ 104073 h 197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00887" h="1971709">
                <a:moveTo>
                  <a:pt x="0" y="104073"/>
                </a:moveTo>
                <a:cubicBezTo>
                  <a:pt x="0" y="46595"/>
                  <a:pt x="46595" y="0"/>
                  <a:pt x="104073" y="0"/>
                </a:cubicBezTo>
                <a:lnTo>
                  <a:pt x="383481" y="0"/>
                </a:lnTo>
                <a:lnTo>
                  <a:pt x="383481" y="0"/>
                </a:lnTo>
                <a:lnTo>
                  <a:pt x="958703" y="0"/>
                </a:lnTo>
                <a:lnTo>
                  <a:pt x="2196814" y="0"/>
                </a:lnTo>
                <a:cubicBezTo>
                  <a:pt x="2254292" y="0"/>
                  <a:pt x="2300887" y="46595"/>
                  <a:pt x="2300887" y="104073"/>
                </a:cubicBezTo>
                <a:lnTo>
                  <a:pt x="2300887" y="364247"/>
                </a:lnTo>
                <a:lnTo>
                  <a:pt x="2300887" y="364247"/>
                </a:lnTo>
                <a:lnTo>
                  <a:pt x="2300887" y="520353"/>
                </a:lnTo>
                <a:lnTo>
                  <a:pt x="2300887" y="520350"/>
                </a:lnTo>
                <a:cubicBezTo>
                  <a:pt x="2300887" y="577828"/>
                  <a:pt x="2254292" y="624423"/>
                  <a:pt x="2196814" y="624423"/>
                </a:cubicBezTo>
                <a:lnTo>
                  <a:pt x="692485" y="624423"/>
                </a:lnTo>
                <a:lnTo>
                  <a:pt x="478515" y="1971709"/>
                </a:lnTo>
                <a:lnTo>
                  <a:pt x="464504" y="624423"/>
                </a:lnTo>
                <a:lnTo>
                  <a:pt x="104073" y="624423"/>
                </a:lnTo>
                <a:cubicBezTo>
                  <a:pt x="46595" y="624423"/>
                  <a:pt x="0" y="577828"/>
                  <a:pt x="0" y="520350"/>
                </a:cubicBezTo>
                <a:lnTo>
                  <a:pt x="0" y="520353"/>
                </a:lnTo>
                <a:lnTo>
                  <a:pt x="0" y="364247"/>
                </a:lnTo>
                <a:lnTo>
                  <a:pt x="0" y="364247"/>
                </a:lnTo>
                <a:lnTo>
                  <a:pt x="0" y="104073"/>
                </a:lnTo>
                <a:close/>
              </a:path>
            </a:pathLst>
          </a:cu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8" name="사각형: 둥근 모서리 2197">
            <a:extLst>
              <a:ext uri="{FF2B5EF4-FFF2-40B4-BE49-F238E27FC236}">
                <a16:creationId xmlns:a16="http://schemas.microsoft.com/office/drawing/2014/main" id="{A7CD44F4-C9F0-C7DE-DED7-CB940612A772}"/>
              </a:ext>
            </a:extLst>
          </p:cNvPr>
          <p:cNvSpPr/>
          <p:nvPr/>
        </p:nvSpPr>
        <p:spPr>
          <a:xfrm>
            <a:off x="1831885" y="2509873"/>
            <a:ext cx="1893463" cy="1838254"/>
          </a:xfrm>
          <a:prstGeom prst="roundRect">
            <a:avLst/>
          </a:prstGeom>
          <a:solidFill>
            <a:srgbClr val="8DC63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흘려 쓰지 </a:t>
            </a:r>
            <a:b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않은 경우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57" name="사각형: 둥근 모서리 2256">
            <a:extLst>
              <a:ext uri="{FF2B5EF4-FFF2-40B4-BE49-F238E27FC236}">
                <a16:creationId xmlns:a16="http://schemas.microsoft.com/office/drawing/2014/main" id="{3DA822D9-BE7B-898C-1524-1ADE04739091}"/>
              </a:ext>
            </a:extLst>
          </p:cNvPr>
          <p:cNvSpPr/>
          <p:nvPr/>
        </p:nvSpPr>
        <p:spPr>
          <a:xfrm>
            <a:off x="319803" y="2992056"/>
            <a:ext cx="1228073" cy="873888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한글 필기</a:t>
            </a:r>
          </a:p>
        </p:txBody>
      </p:sp>
      <p:sp>
        <p:nvSpPr>
          <p:cNvPr id="2261" name="사각형: 둥근 모서리 2260">
            <a:extLst>
              <a:ext uri="{FF2B5EF4-FFF2-40B4-BE49-F238E27FC236}">
                <a16:creationId xmlns:a16="http://schemas.microsoft.com/office/drawing/2014/main" id="{9FD60A6B-5141-A561-3A02-CA09C9739757}"/>
              </a:ext>
            </a:extLst>
          </p:cNvPr>
          <p:cNvSpPr/>
          <p:nvPr/>
        </p:nvSpPr>
        <p:spPr>
          <a:xfrm>
            <a:off x="6711957" y="1297677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초성 후보</a:t>
            </a:r>
          </a:p>
        </p:txBody>
      </p:sp>
      <p:sp>
        <p:nvSpPr>
          <p:cNvPr id="2268" name="사각형: 둥근 모서리 2267">
            <a:extLst>
              <a:ext uri="{FF2B5EF4-FFF2-40B4-BE49-F238E27FC236}">
                <a16:creationId xmlns:a16="http://schemas.microsoft.com/office/drawing/2014/main" id="{7F92F109-4862-CB4B-33DD-DAD570BAFDDC}"/>
              </a:ext>
            </a:extLst>
          </p:cNvPr>
          <p:cNvSpPr/>
          <p:nvPr/>
        </p:nvSpPr>
        <p:spPr>
          <a:xfrm>
            <a:off x="6711957" y="2037595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중성 후보</a:t>
            </a:r>
          </a:p>
        </p:txBody>
      </p:sp>
      <p:sp>
        <p:nvSpPr>
          <p:cNvPr id="2280" name="사각형: 둥근 모서리 2279">
            <a:extLst>
              <a:ext uri="{FF2B5EF4-FFF2-40B4-BE49-F238E27FC236}">
                <a16:creationId xmlns:a16="http://schemas.microsoft.com/office/drawing/2014/main" id="{08E63211-AB20-8482-D5F0-A22216AA76E3}"/>
              </a:ext>
            </a:extLst>
          </p:cNvPr>
          <p:cNvSpPr/>
          <p:nvPr/>
        </p:nvSpPr>
        <p:spPr>
          <a:xfrm>
            <a:off x="6711957" y="2771628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종성 후보</a:t>
            </a:r>
          </a:p>
        </p:txBody>
      </p:sp>
      <p:sp>
        <p:nvSpPr>
          <p:cNvPr id="2299" name="사각형: 둥근 모서리 2298">
            <a:extLst>
              <a:ext uri="{FF2B5EF4-FFF2-40B4-BE49-F238E27FC236}">
                <a16:creationId xmlns:a16="http://schemas.microsoft.com/office/drawing/2014/main" id="{B0B74836-F139-3D61-A19F-56B9083A7085}"/>
              </a:ext>
            </a:extLst>
          </p:cNvPr>
          <p:cNvSpPr/>
          <p:nvPr/>
        </p:nvSpPr>
        <p:spPr>
          <a:xfrm>
            <a:off x="8090107" y="2036165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43" name="사각형: 둥근 모서리 2342">
            <a:extLst>
              <a:ext uri="{FF2B5EF4-FFF2-40B4-BE49-F238E27FC236}">
                <a16:creationId xmlns:a16="http://schemas.microsoft.com/office/drawing/2014/main" id="{27B97253-8D2B-73F9-403F-AD0D2025207C}"/>
              </a:ext>
            </a:extLst>
          </p:cNvPr>
          <p:cNvSpPr/>
          <p:nvPr/>
        </p:nvSpPr>
        <p:spPr>
          <a:xfrm>
            <a:off x="11048446" y="2794104"/>
            <a:ext cx="833914" cy="1269792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</a:t>
            </a:r>
          </a:p>
        </p:txBody>
      </p:sp>
      <p:sp>
        <p:nvSpPr>
          <p:cNvPr id="2246" name="사각형: 둥근 모서리 2245">
            <a:extLst>
              <a:ext uri="{FF2B5EF4-FFF2-40B4-BE49-F238E27FC236}">
                <a16:creationId xmlns:a16="http://schemas.microsoft.com/office/drawing/2014/main" id="{54FF8952-BFBC-DD46-B49E-2FADB9F85F6D}"/>
              </a:ext>
            </a:extLst>
          </p:cNvPr>
          <p:cNvSpPr/>
          <p:nvPr/>
        </p:nvSpPr>
        <p:spPr>
          <a:xfrm>
            <a:off x="6711959" y="4208303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초성</a:t>
            </a:r>
          </a:p>
        </p:txBody>
      </p:sp>
      <p:sp>
        <p:nvSpPr>
          <p:cNvPr id="2247" name="사각형: 둥근 모서리 2246">
            <a:extLst>
              <a:ext uri="{FF2B5EF4-FFF2-40B4-BE49-F238E27FC236}">
                <a16:creationId xmlns:a16="http://schemas.microsoft.com/office/drawing/2014/main" id="{C36774D7-D271-3C35-81D7-3E2A01B4FBA7}"/>
              </a:ext>
            </a:extLst>
          </p:cNvPr>
          <p:cNvSpPr/>
          <p:nvPr/>
        </p:nvSpPr>
        <p:spPr>
          <a:xfrm>
            <a:off x="6711957" y="4942336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중성</a:t>
            </a:r>
          </a:p>
        </p:txBody>
      </p:sp>
      <p:sp>
        <p:nvSpPr>
          <p:cNvPr id="2248" name="사각형: 둥근 모서리 2247">
            <a:extLst>
              <a:ext uri="{FF2B5EF4-FFF2-40B4-BE49-F238E27FC236}">
                <a16:creationId xmlns:a16="http://schemas.microsoft.com/office/drawing/2014/main" id="{0B972967-671A-308F-F7FB-984BBFA1193D}"/>
              </a:ext>
            </a:extLst>
          </p:cNvPr>
          <p:cNvSpPr/>
          <p:nvPr/>
        </p:nvSpPr>
        <p:spPr>
          <a:xfrm>
            <a:off x="6711957" y="5676369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종성</a:t>
            </a:r>
          </a:p>
        </p:txBody>
      </p:sp>
      <p:sp>
        <p:nvSpPr>
          <p:cNvPr id="2250" name="사각형: 둥근 모서리 2249">
            <a:extLst>
              <a:ext uri="{FF2B5EF4-FFF2-40B4-BE49-F238E27FC236}">
                <a16:creationId xmlns:a16="http://schemas.microsoft.com/office/drawing/2014/main" id="{7AAC5D6E-6C2A-1EE4-AAF0-C92D93A2BD44}"/>
              </a:ext>
            </a:extLst>
          </p:cNvPr>
          <p:cNvSpPr/>
          <p:nvPr/>
        </p:nvSpPr>
        <p:spPr>
          <a:xfrm>
            <a:off x="8090109" y="4945228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52" name="직선 화살표 연결선 2251">
            <a:extLst>
              <a:ext uri="{FF2B5EF4-FFF2-40B4-BE49-F238E27FC236}">
                <a16:creationId xmlns:a16="http://schemas.microsoft.com/office/drawing/2014/main" id="{4C16B9CC-B448-AFA2-3A86-6CCB5893EE4E}"/>
              </a:ext>
            </a:extLst>
          </p:cNvPr>
          <p:cNvCxnSpPr>
            <a:cxnSpLocks/>
            <a:stCxn id="2246" idx="3"/>
            <a:endCxn id="2249" idx="1"/>
          </p:cNvCxnSpPr>
          <p:nvPr/>
        </p:nvCxnSpPr>
        <p:spPr>
          <a:xfrm>
            <a:off x="7863959" y="4532303"/>
            <a:ext cx="22615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5" name="직선 화살표 연결선 2254">
            <a:extLst>
              <a:ext uri="{FF2B5EF4-FFF2-40B4-BE49-F238E27FC236}">
                <a16:creationId xmlns:a16="http://schemas.microsoft.com/office/drawing/2014/main" id="{548BDD7E-E7DA-F1AF-38C0-27C6CE5B0ACE}"/>
              </a:ext>
            </a:extLst>
          </p:cNvPr>
          <p:cNvCxnSpPr>
            <a:cxnSpLocks/>
            <a:stCxn id="2247" idx="3"/>
            <a:endCxn id="2250" idx="1"/>
          </p:cNvCxnSpPr>
          <p:nvPr/>
        </p:nvCxnSpPr>
        <p:spPr>
          <a:xfrm>
            <a:off x="7863957" y="5266336"/>
            <a:ext cx="226152" cy="28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9" name="직선 화살표 연결선 2258">
            <a:extLst>
              <a:ext uri="{FF2B5EF4-FFF2-40B4-BE49-F238E27FC236}">
                <a16:creationId xmlns:a16="http://schemas.microsoft.com/office/drawing/2014/main" id="{4F254565-C38B-38DC-AC5F-5AAAA8EF7B62}"/>
              </a:ext>
            </a:extLst>
          </p:cNvPr>
          <p:cNvCxnSpPr>
            <a:cxnSpLocks/>
            <a:stCxn id="2248" idx="3"/>
            <a:endCxn id="2251" idx="1"/>
          </p:cNvCxnSpPr>
          <p:nvPr/>
        </p:nvCxnSpPr>
        <p:spPr>
          <a:xfrm>
            <a:off x="7863957" y="6000369"/>
            <a:ext cx="22615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1" name="연결선: 꺾임 2060">
            <a:extLst>
              <a:ext uri="{FF2B5EF4-FFF2-40B4-BE49-F238E27FC236}">
                <a16:creationId xmlns:a16="http://schemas.microsoft.com/office/drawing/2014/main" id="{9CCFFAE1-CF8A-7219-E7A6-2E72766028E4}"/>
              </a:ext>
            </a:extLst>
          </p:cNvPr>
          <p:cNvCxnSpPr>
            <a:cxnSpLocks/>
            <a:stCxn id="2198" idx="2"/>
            <a:endCxn id="2083" idx="1"/>
          </p:cNvCxnSpPr>
          <p:nvPr/>
        </p:nvCxnSpPr>
        <p:spPr>
          <a:xfrm rot="16200000" flipH="1">
            <a:off x="4106949" y="3019795"/>
            <a:ext cx="921102" cy="3577766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8" name="직선 연결선 2277">
            <a:extLst>
              <a:ext uri="{FF2B5EF4-FFF2-40B4-BE49-F238E27FC236}">
                <a16:creationId xmlns:a16="http://schemas.microsoft.com/office/drawing/2014/main" id="{BE745689-5954-82A0-5C48-CC2A660F3643}"/>
              </a:ext>
            </a:extLst>
          </p:cNvPr>
          <p:cNvCxnSpPr>
            <a:cxnSpLocks/>
            <a:stCxn id="2287" idx="3"/>
            <a:endCxn id="2152" idx="3"/>
          </p:cNvCxnSpPr>
          <p:nvPr/>
        </p:nvCxnSpPr>
        <p:spPr>
          <a:xfrm>
            <a:off x="9240134" y="1621677"/>
            <a:ext cx="363636" cy="74098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9" name="직선 연결선 2278">
            <a:extLst>
              <a:ext uri="{FF2B5EF4-FFF2-40B4-BE49-F238E27FC236}">
                <a16:creationId xmlns:a16="http://schemas.microsoft.com/office/drawing/2014/main" id="{E53EEC1B-D71F-4483-F9CB-59214901576B}"/>
              </a:ext>
            </a:extLst>
          </p:cNvPr>
          <p:cNvCxnSpPr>
            <a:cxnSpLocks/>
            <a:stCxn id="2299" idx="3"/>
            <a:endCxn id="2152" idx="3"/>
          </p:cNvCxnSpPr>
          <p:nvPr/>
        </p:nvCxnSpPr>
        <p:spPr>
          <a:xfrm>
            <a:off x="9242107" y="2360165"/>
            <a:ext cx="361663" cy="2492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3" name="직선 연결선 2282">
            <a:extLst>
              <a:ext uri="{FF2B5EF4-FFF2-40B4-BE49-F238E27FC236}">
                <a16:creationId xmlns:a16="http://schemas.microsoft.com/office/drawing/2014/main" id="{9E64A642-F9B0-2FA9-8CCA-C4C4864F21D2}"/>
              </a:ext>
            </a:extLst>
          </p:cNvPr>
          <p:cNvCxnSpPr>
            <a:cxnSpLocks/>
            <a:stCxn id="2305" idx="3"/>
            <a:endCxn id="2152" idx="3"/>
          </p:cNvCxnSpPr>
          <p:nvPr/>
        </p:nvCxnSpPr>
        <p:spPr>
          <a:xfrm flipV="1">
            <a:off x="9242109" y="2362657"/>
            <a:ext cx="361661" cy="732971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9" name="직선 연결선 2288">
            <a:extLst>
              <a:ext uri="{FF2B5EF4-FFF2-40B4-BE49-F238E27FC236}">
                <a16:creationId xmlns:a16="http://schemas.microsoft.com/office/drawing/2014/main" id="{CAD56CAD-C070-3EC8-8140-F077D3C8CDC9}"/>
              </a:ext>
            </a:extLst>
          </p:cNvPr>
          <p:cNvCxnSpPr>
            <a:cxnSpLocks/>
            <a:stCxn id="2152" idx="1"/>
            <a:endCxn id="2240" idx="3"/>
          </p:cNvCxnSpPr>
          <p:nvPr/>
        </p:nvCxnSpPr>
        <p:spPr>
          <a:xfrm flipH="1">
            <a:off x="6031249" y="2362657"/>
            <a:ext cx="325134" cy="106634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직선 화살표 연결선 2093">
            <a:extLst>
              <a:ext uri="{FF2B5EF4-FFF2-40B4-BE49-F238E27FC236}">
                <a16:creationId xmlns:a16="http://schemas.microsoft.com/office/drawing/2014/main" id="{996FA529-7667-28DA-80D1-5CCA38A5192E}"/>
              </a:ext>
            </a:extLst>
          </p:cNvPr>
          <p:cNvCxnSpPr>
            <a:cxnSpLocks/>
            <a:stCxn id="2083" idx="1"/>
            <a:endCxn id="2246" idx="1"/>
          </p:cNvCxnSpPr>
          <p:nvPr/>
        </p:nvCxnSpPr>
        <p:spPr>
          <a:xfrm flipV="1">
            <a:off x="6356383" y="4532303"/>
            <a:ext cx="355576" cy="73692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7" name="직선 화살표 연결선 2096">
            <a:extLst>
              <a:ext uri="{FF2B5EF4-FFF2-40B4-BE49-F238E27FC236}">
                <a16:creationId xmlns:a16="http://schemas.microsoft.com/office/drawing/2014/main" id="{2C63E087-C19A-386D-CD00-0C18923C7633}"/>
              </a:ext>
            </a:extLst>
          </p:cNvPr>
          <p:cNvCxnSpPr>
            <a:cxnSpLocks/>
            <a:stCxn id="2083" idx="1"/>
            <a:endCxn id="2247" idx="1"/>
          </p:cNvCxnSpPr>
          <p:nvPr/>
        </p:nvCxnSpPr>
        <p:spPr>
          <a:xfrm flipV="1">
            <a:off x="6356383" y="5266336"/>
            <a:ext cx="355574" cy="289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0" name="직선 화살표 연결선 2099">
            <a:extLst>
              <a:ext uri="{FF2B5EF4-FFF2-40B4-BE49-F238E27FC236}">
                <a16:creationId xmlns:a16="http://schemas.microsoft.com/office/drawing/2014/main" id="{55C29729-2EB6-97F5-9FB1-20694A9FD035}"/>
              </a:ext>
            </a:extLst>
          </p:cNvPr>
          <p:cNvCxnSpPr>
            <a:cxnSpLocks/>
            <a:stCxn id="2083" idx="1"/>
            <a:endCxn id="2248" idx="1"/>
          </p:cNvCxnSpPr>
          <p:nvPr/>
        </p:nvCxnSpPr>
        <p:spPr>
          <a:xfrm>
            <a:off x="6356383" y="5269229"/>
            <a:ext cx="355574" cy="73114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3" name="직선 연결선 2102">
            <a:extLst>
              <a:ext uri="{FF2B5EF4-FFF2-40B4-BE49-F238E27FC236}">
                <a16:creationId xmlns:a16="http://schemas.microsoft.com/office/drawing/2014/main" id="{735E9225-D35F-4439-366D-A53C2ECDD5E1}"/>
              </a:ext>
            </a:extLst>
          </p:cNvPr>
          <p:cNvCxnSpPr>
            <a:cxnSpLocks/>
            <a:stCxn id="2249" idx="3"/>
            <a:endCxn id="2083" idx="3"/>
          </p:cNvCxnSpPr>
          <p:nvPr/>
        </p:nvCxnSpPr>
        <p:spPr>
          <a:xfrm>
            <a:off x="9242109" y="4532303"/>
            <a:ext cx="361661" cy="73692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직선 연결선 2106">
            <a:extLst>
              <a:ext uri="{FF2B5EF4-FFF2-40B4-BE49-F238E27FC236}">
                <a16:creationId xmlns:a16="http://schemas.microsoft.com/office/drawing/2014/main" id="{908EC88B-68FF-7B3B-1E19-5E605EDF94BC}"/>
              </a:ext>
            </a:extLst>
          </p:cNvPr>
          <p:cNvCxnSpPr>
            <a:cxnSpLocks/>
            <a:stCxn id="2250" idx="3"/>
            <a:endCxn id="2083" idx="3"/>
          </p:cNvCxnSpPr>
          <p:nvPr/>
        </p:nvCxnSpPr>
        <p:spPr>
          <a:xfrm>
            <a:off x="9242109" y="5269228"/>
            <a:ext cx="361661" cy="1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0" name="직선 연결선 2109">
            <a:extLst>
              <a:ext uri="{FF2B5EF4-FFF2-40B4-BE49-F238E27FC236}">
                <a16:creationId xmlns:a16="http://schemas.microsoft.com/office/drawing/2014/main" id="{606916B3-F83C-6DC2-9AFC-89D76073C012}"/>
              </a:ext>
            </a:extLst>
          </p:cNvPr>
          <p:cNvCxnSpPr>
            <a:cxnSpLocks/>
            <a:stCxn id="2251" idx="3"/>
            <a:endCxn id="2083" idx="3"/>
          </p:cNvCxnSpPr>
          <p:nvPr/>
        </p:nvCxnSpPr>
        <p:spPr>
          <a:xfrm flipV="1">
            <a:off x="9242109" y="5269229"/>
            <a:ext cx="361661" cy="73114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7" name="직선 화살표 연결선 2306">
            <a:extLst>
              <a:ext uri="{FF2B5EF4-FFF2-40B4-BE49-F238E27FC236}">
                <a16:creationId xmlns:a16="http://schemas.microsoft.com/office/drawing/2014/main" id="{D119A50C-E96C-E68E-BD23-407DCF6B0598}"/>
              </a:ext>
            </a:extLst>
          </p:cNvPr>
          <p:cNvCxnSpPr>
            <a:cxnSpLocks/>
            <a:stCxn id="2083" idx="3"/>
            <a:endCxn id="2310" idx="1"/>
          </p:cNvCxnSpPr>
          <p:nvPr/>
        </p:nvCxnSpPr>
        <p:spPr>
          <a:xfrm flipV="1">
            <a:off x="9603770" y="3429000"/>
            <a:ext cx="326753" cy="184022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6" name="TextBox 2325">
            <a:extLst>
              <a:ext uri="{FF2B5EF4-FFF2-40B4-BE49-F238E27FC236}">
                <a16:creationId xmlns:a16="http://schemas.microsoft.com/office/drawing/2014/main" id="{BA97225F-7ECF-5B8B-A2E8-AB10FFEA9A62}"/>
              </a:ext>
            </a:extLst>
          </p:cNvPr>
          <p:cNvSpPr txBox="1"/>
          <p:nvPr/>
        </p:nvSpPr>
        <p:spPr>
          <a:xfrm>
            <a:off x="7717798" y="3704961"/>
            <a:ext cx="51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83" name="직사각형 2082">
            <a:extLst>
              <a:ext uri="{FF2B5EF4-FFF2-40B4-BE49-F238E27FC236}">
                <a16:creationId xmlns:a16="http://schemas.microsoft.com/office/drawing/2014/main" id="{A470D24E-1B22-C5B7-A1DE-662C270B1C36}"/>
              </a:ext>
            </a:extLst>
          </p:cNvPr>
          <p:cNvSpPr/>
          <p:nvPr/>
        </p:nvSpPr>
        <p:spPr>
          <a:xfrm>
            <a:off x="6356383" y="4074293"/>
            <a:ext cx="3247387" cy="2389872"/>
          </a:xfrm>
          <a:prstGeom prst="rect">
            <a:avLst/>
          </a:prstGeom>
          <a:noFill/>
          <a:ln w="28575"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사각형: 둥근 모서리 2239">
            <a:extLst>
              <a:ext uri="{FF2B5EF4-FFF2-40B4-BE49-F238E27FC236}">
                <a16:creationId xmlns:a16="http://schemas.microsoft.com/office/drawing/2014/main" id="{C9AD2F74-746C-717F-240C-69D7955C3421}"/>
              </a:ext>
            </a:extLst>
          </p:cNvPr>
          <p:cNvSpPr/>
          <p:nvPr/>
        </p:nvSpPr>
        <p:spPr>
          <a:xfrm>
            <a:off x="4137786" y="2509873"/>
            <a:ext cx="1893463" cy="1838254"/>
          </a:xfrm>
          <a:prstGeom prst="roundRect">
            <a:avLst/>
          </a:prstGeom>
          <a:solidFill>
            <a:srgbClr val="8DC63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흘려 쓴 경우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87" name="사각형: 둥근 모서리 2286">
            <a:extLst>
              <a:ext uri="{FF2B5EF4-FFF2-40B4-BE49-F238E27FC236}">
                <a16:creationId xmlns:a16="http://schemas.microsoft.com/office/drawing/2014/main" id="{7073A087-3693-DE8B-F45F-B8E0CB125F86}"/>
              </a:ext>
            </a:extLst>
          </p:cNvPr>
          <p:cNvSpPr/>
          <p:nvPr/>
        </p:nvSpPr>
        <p:spPr>
          <a:xfrm>
            <a:off x="8088134" y="1297677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05" name="사각형: 둥근 모서리 2304">
            <a:extLst>
              <a:ext uri="{FF2B5EF4-FFF2-40B4-BE49-F238E27FC236}">
                <a16:creationId xmlns:a16="http://schemas.microsoft.com/office/drawing/2014/main" id="{8FDD883C-F1D8-A303-8DF3-33239D82C5F5}"/>
              </a:ext>
            </a:extLst>
          </p:cNvPr>
          <p:cNvSpPr/>
          <p:nvPr/>
        </p:nvSpPr>
        <p:spPr>
          <a:xfrm>
            <a:off x="8090109" y="2771628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49" name="사각형: 둥근 모서리 2248">
            <a:extLst>
              <a:ext uri="{FF2B5EF4-FFF2-40B4-BE49-F238E27FC236}">
                <a16:creationId xmlns:a16="http://schemas.microsoft.com/office/drawing/2014/main" id="{0E0727E1-0847-3466-7EFF-2DB033672D9F}"/>
              </a:ext>
            </a:extLst>
          </p:cNvPr>
          <p:cNvSpPr/>
          <p:nvPr/>
        </p:nvSpPr>
        <p:spPr>
          <a:xfrm>
            <a:off x="8090109" y="4208303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51" name="사각형: 둥근 모서리 2250">
            <a:extLst>
              <a:ext uri="{FF2B5EF4-FFF2-40B4-BE49-F238E27FC236}">
                <a16:creationId xmlns:a16="http://schemas.microsoft.com/office/drawing/2014/main" id="{B8B6917E-3D35-F422-7E27-EEA8A4C09482}"/>
              </a:ext>
            </a:extLst>
          </p:cNvPr>
          <p:cNvSpPr/>
          <p:nvPr/>
        </p:nvSpPr>
        <p:spPr>
          <a:xfrm>
            <a:off x="8090109" y="5676369"/>
            <a:ext cx="1152000" cy="648000"/>
          </a:xfrm>
          <a:prstGeom prst="roundRect">
            <a:avLst/>
          </a:prstGeom>
          <a:solidFill>
            <a:srgbClr val="C1E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75" name="직선 화살표 연결선 2074">
            <a:extLst>
              <a:ext uri="{FF2B5EF4-FFF2-40B4-BE49-F238E27FC236}">
                <a16:creationId xmlns:a16="http://schemas.microsoft.com/office/drawing/2014/main" id="{ADD97643-1082-FB0D-B89C-6590DF8C02E0}"/>
              </a:ext>
            </a:extLst>
          </p:cNvPr>
          <p:cNvCxnSpPr>
            <a:cxnSpLocks/>
            <a:stCxn id="2152" idx="3"/>
            <a:endCxn id="2310" idx="1"/>
          </p:cNvCxnSpPr>
          <p:nvPr/>
        </p:nvCxnSpPr>
        <p:spPr>
          <a:xfrm>
            <a:off x="9603770" y="2362657"/>
            <a:ext cx="326753" cy="106634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2" name="직사각형 2151">
            <a:extLst>
              <a:ext uri="{FF2B5EF4-FFF2-40B4-BE49-F238E27FC236}">
                <a16:creationId xmlns:a16="http://schemas.microsoft.com/office/drawing/2014/main" id="{C8D52EB3-737A-6B88-C68D-E878126CF43E}"/>
              </a:ext>
            </a:extLst>
          </p:cNvPr>
          <p:cNvSpPr/>
          <p:nvPr/>
        </p:nvSpPr>
        <p:spPr>
          <a:xfrm>
            <a:off x="6356383" y="1167720"/>
            <a:ext cx="3247387" cy="2389873"/>
          </a:xfrm>
          <a:prstGeom prst="rect">
            <a:avLst/>
          </a:prstGeom>
          <a:noFill/>
          <a:ln w="28575"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0" name="사각형: 둥근 모서리 2309">
            <a:extLst>
              <a:ext uri="{FF2B5EF4-FFF2-40B4-BE49-F238E27FC236}">
                <a16:creationId xmlns:a16="http://schemas.microsoft.com/office/drawing/2014/main" id="{067DA0B3-89E9-4022-8CC2-2FD5067E3B1D}"/>
              </a:ext>
            </a:extLst>
          </p:cNvPr>
          <p:cNvSpPr/>
          <p:nvPr/>
        </p:nvSpPr>
        <p:spPr>
          <a:xfrm>
            <a:off x="9930523" y="2794104"/>
            <a:ext cx="833914" cy="1269792"/>
          </a:xfrm>
          <a:prstGeom prst="round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합성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104" name="직선 화살표 연결선 2103">
            <a:extLst>
              <a:ext uri="{FF2B5EF4-FFF2-40B4-BE49-F238E27FC236}">
                <a16:creationId xmlns:a16="http://schemas.microsoft.com/office/drawing/2014/main" id="{0958C709-0009-BF22-16BB-B9AFB207B0CF}"/>
              </a:ext>
            </a:extLst>
          </p:cNvPr>
          <p:cNvCxnSpPr>
            <a:cxnSpLocks/>
            <a:stCxn id="2198" idx="3"/>
            <a:endCxn id="2240" idx="1"/>
          </p:cNvCxnSpPr>
          <p:nvPr/>
        </p:nvCxnSpPr>
        <p:spPr>
          <a:xfrm>
            <a:off x="3725348" y="3429000"/>
            <a:ext cx="412438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CCBE87-E79E-F74C-7D1C-7ADB4F63C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인식 앱 정확도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7DBF2F-8773-D453-1236-38A486DD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350" y="880768"/>
            <a:ext cx="3322164" cy="42931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F38CC3-7453-F9DC-74F0-7E23F54F2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034" y="875078"/>
            <a:ext cx="3109617" cy="4298806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C73022D-9820-C3E3-2419-9E5DAE99E45F}"/>
              </a:ext>
            </a:extLst>
          </p:cNvPr>
          <p:cNvSpPr txBox="1">
            <a:spLocks/>
          </p:cNvSpPr>
          <p:nvPr/>
        </p:nvSpPr>
        <p:spPr>
          <a:xfrm>
            <a:off x="1359619" y="5291603"/>
            <a:ext cx="5064446" cy="83099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 </a:t>
            </a:r>
            <a:r>
              <a:rPr lang="ko-KR" altLang="en-US" sz="1600" dirty="0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정확도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]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ctr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학습 데이터 셋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97.21% 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테스트 데이터 셋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97.02%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26B0C3DD-B40F-98E6-DF86-1C101E81AA97}"/>
              </a:ext>
            </a:extLst>
          </p:cNvPr>
          <p:cNvSpPr txBox="1">
            <a:spLocks/>
          </p:cNvSpPr>
          <p:nvPr/>
        </p:nvSpPr>
        <p:spPr>
          <a:xfrm>
            <a:off x="5874209" y="5291603"/>
            <a:ext cx="5064446" cy="83099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 </a:t>
            </a:r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인식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정확도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]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ctr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학습 데이터 셋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98.04% 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테스트 데이터 셋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97.94%</a:t>
            </a:r>
          </a:p>
        </p:txBody>
      </p:sp>
    </p:spTree>
    <p:extLst>
      <p:ext uri="{BB962C8B-B14F-4D97-AF65-F5344CB8AC3E}">
        <p14:creationId xmlns:p14="http://schemas.microsoft.com/office/powerpoint/2010/main" val="409235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07A4E4-DFA0-ACE4-9E6F-D18F84BFC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0705D0-A383-5721-2DC9-3AD6314552AD}"/>
              </a:ext>
            </a:extLst>
          </p:cNvPr>
          <p:cNvGrpSpPr/>
          <p:nvPr/>
        </p:nvGrpSpPr>
        <p:grpSpPr>
          <a:xfrm>
            <a:off x="1519515" y="965087"/>
            <a:ext cx="9233366" cy="4927826"/>
            <a:chOff x="5872164" y="2274987"/>
            <a:chExt cx="4789486" cy="385275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C8456C1-215C-6052-2F59-58760B796425}"/>
                </a:ext>
              </a:extLst>
            </p:cNvPr>
            <p:cNvSpPr/>
            <p:nvPr/>
          </p:nvSpPr>
          <p:spPr>
            <a:xfrm>
              <a:off x="5872164" y="2506227"/>
              <a:ext cx="4789486" cy="3621512"/>
            </a:xfrm>
            <a:prstGeom prst="roundRect">
              <a:avLst>
                <a:gd name="adj" fmla="val 2367"/>
              </a:avLst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F1642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2AE58BD-A612-2731-ACA8-4DF7DA225AF4}"/>
                </a:ext>
              </a:extLst>
            </p:cNvPr>
            <p:cNvGrpSpPr/>
            <p:nvPr/>
          </p:nvGrpSpPr>
          <p:grpSpPr>
            <a:xfrm>
              <a:off x="6952907" y="2274987"/>
              <a:ext cx="2628000" cy="432000"/>
              <a:chOff x="1847507" y="2258488"/>
              <a:chExt cx="2628000" cy="43200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6D6BC247-8216-BBDE-28F8-FB37408D9AFC}"/>
                  </a:ext>
                </a:extLst>
              </p:cNvPr>
              <p:cNvSpPr/>
              <p:nvPr/>
            </p:nvSpPr>
            <p:spPr>
              <a:xfrm>
                <a:off x="1847507" y="2258488"/>
                <a:ext cx="2628000" cy="432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B851E0-8965-6097-E14C-60B11C5BED4A}"/>
                  </a:ext>
                </a:extLst>
              </p:cNvPr>
              <p:cNvSpPr txBox="1"/>
              <p:nvPr/>
            </p:nvSpPr>
            <p:spPr>
              <a:xfrm>
                <a:off x="2247107" y="2302245"/>
                <a:ext cx="1828800" cy="331388"/>
              </a:xfrm>
              <a:prstGeom prst="rect">
                <a:avLst/>
              </a:prstGeom>
              <a:noFill/>
            </p:spPr>
            <p:txBody>
              <a:bodyPr wrap="square" tIns="54000" bIns="0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연구의 결론</a:t>
                </a:r>
                <a:endPara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2B2FB646-5C66-3DA5-D362-FBDB26EA0D5C}"/>
              </a:ext>
            </a:extLst>
          </p:cNvPr>
          <p:cNvSpPr txBox="1">
            <a:spLocks/>
          </p:cNvSpPr>
          <p:nvPr/>
        </p:nvSpPr>
        <p:spPr>
          <a:xfrm>
            <a:off x="1849540" y="2029632"/>
            <a:ext cx="8573314" cy="32565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온라인 한글 필기 인식을 위한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알고리즘과 일반적인 인식 모델을 이용한 인식을 담당하는 앱 개발을 하였다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한글의 창제 원리에 기반한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알고리즘을 개발하여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단순하고 경량 인식 모델임에도 불구하고 상당히 높은 인식률을 얻을 수 있었다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앞으로 이번에 개발된 앱 기능을 확장하여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더욱 난해한 이어쓰기 된 글자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인식뿐만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아니라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FF99"/>
                </a:highligh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오프라인 필기 인식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위한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알고리즘을 개발하고자 한다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77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7780</TotalTime>
  <Words>505</Words>
  <Application>Microsoft Office PowerPoint</Application>
  <PresentationFormat>와이드스크린</PresentationFormat>
  <Paragraphs>67</Paragraphs>
  <Slides>8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이소연</cp:lastModifiedBy>
  <cp:revision>883</cp:revision>
  <dcterms:created xsi:type="dcterms:W3CDTF">2022-02-02T04:32:22Z</dcterms:created>
  <dcterms:modified xsi:type="dcterms:W3CDTF">2022-11-22T14:01:58Z</dcterms:modified>
</cp:coreProperties>
</file>