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42" r:id="rId2"/>
    <p:sldId id="361" r:id="rId3"/>
    <p:sldId id="363" r:id="rId4"/>
    <p:sldId id="364" r:id="rId5"/>
    <p:sldId id="366" r:id="rId6"/>
    <p:sldId id="362" r:id="rId7"/>
    <p:sldId id="367" r:id="rId8"/>
    <p:sldId id="368" r:id="rId9"/>
    <p:sldId id="28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840" userDrawn="1">
          <p15:clr>
            <a:srgbClr val="A4A3A4"/>
          </p15:clr>
        </p15:guide>
        <p15:guide id="6" orient="horz" pos="799" userDrawn="1">
          <p15:clr>
            <a:srgbClr val="A4A3A4"/>
          </p15:clr>
        </p15:guide>
        <p15:guide id="7" pos="461" userDrawn="1">
          <p15:clr>
            <a:srgbClr val="A4A3A4"/>
          </p15:clr>
        </p15:guide>
        <p15:guide id="9" pos="3500" userDrawn="1">
          <p15:clr>
            <a:srgbClr val="A4A3A4"/>
          </p15:clr>
        </p15:guide>
        <p15:guide id="10" pos="4180" userDrawn="1">
          <p15:clr>
            <a:srgbClr val="A4A3A4"/>
          </p15:clr>
        </p15:guide>
        <p15:guide id="11" pos="7197" userDrawn="1">
          <p15:clr>
            <a:srgbClr val="A4A3A4"/>
          </p15:clr>
        </p15:guide>
        <p15:guide id="12" orient="horz" pos="6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68B622"/>
    <a:srgbClr val="BFBFBF"/>
    <a:srgbClr val="FFFF99"/>
    <a:srgbClr val="E8E7EA"/>
    <a:srgbClr val="94DF4F"/>
    <a:srgbClr val="CDF0AE"/>
    <a:srgbClr val="A8E571"/>
    <a:srgbClr val="E3F7D1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27" autoAdjust="0"/>
    <p:restoredTop sz="88259" autoAdjust="0"/>
  </p:normalViewPr>
  <p:slideViewPr>
    <p:cSldViewPr snapToGrid="0" showGuides="1">
      <p:cViewPr varScale="1">
        <p:scale>
          <a:sx n="55" d="100"/>
          <a:sy n="55" d="100"/>
        </p:scale>
        <p:origin x="776" y="56"/>
      </p:cViewPr>
      <p:guideLst>
        <p:guide pos="3840"/>
        <p:guide orient="horz" pos="799"/>
        <p:guide pos="461"/>
        <p:guide pos="3500"/>
        <p:guide pos="4180"/>
        <p:guide pos="7197"/>
        <p:guide orient="horz" pos="66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2371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DD21606-E1F2-4B97-92D1-DAFD45C02F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DE7504-E995-4FB2-8A43-D5D7468BFC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2224D-1184-45AE-8BA6-1991448FAB4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423F3-CAF7-4940-839A-645C7FDAD4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01FC86-7DA0-458D-A79F-F298A2B274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E0067-DAD4-47D5-9E01-EB118C352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86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B575A-33D8-471D-8367-A965AB842AA0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702A0-409D-4B63-B3B2-61BA02D30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9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754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5E244-8D2F-4A0E-80FD-A6EEF0073CA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507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74FF424-0293-4928-B07A-817D3140C2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" y="0"/>
            <a:ext cx="11875008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94EF2AE-18D0-3425-7AB4-8F16B39CB87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9562" y="0"/>
            <a:ext cx="11877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9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1363067" y="6383334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100" smtClean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1547567" y="6616369"/>
            <a:ext cx="252000" cy="0"/>
          </a:xfrm>
          <a:prstGeom prst="line">
            <a:avLst/>
          </a:prstGeom>
          <a:ln w="6350">
            <a:solidFill>
              <a:srgbClr val="024A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3286" y="-82188"/>
            <a:ext cx="5064446" cy="62442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00" spc="-150">
                <a:solidFill>
                  <a:srgbClr val="000000"/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슬라이드제목을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32A4C-126B-4E5F-A20A-750CD873C43A}"/>
              </a:ext>
            </a:extLst>
          </p:cNvPr>
          <p:cNvSpPr txBox="1"/>
          <p:nvPr userDrawn="1"/>
        </p:nvSpPr>
        <p:spPr>
          <a:xfrm>
            <a:off x="6696214" y="51897"/>
            <a:ext cx="5256527" cy="3562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1400" b="0" i="0" u="none" spc="-150" dirty="0">
                <a:solidFill>
                  <a:schemeClr val="bg1">
                    <a:lumMod val="50000"/>
                  </a:schemeClr>
                </a:solidFill>
                <a:effectLst/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Development of online Hangul-handwritten recognition App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1F1363E-4F12-4BCD-812C-4F78B1612AEF}"/>
              </a:ext>
            </a:extLst>
          </p:cNvPr>
          <p:cNvCxnSpPr/>
          <p:nvPr userDrawn="1"/>
        </p:nvCxnSpPr>
        <p:spPr>
          <a:xfrm>
            <a:off x="0" y="446985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089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231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69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2" r:id="rId2"/>
    <p:sldLayoutId id="2147483654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pus.org/biz-electronic-font2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E4D732D-591C-4FB6-8A6A-789978FC9E0D}"/>
              </a:ext>
            </a:extLst>
          </p:cNvPr>
          <p:cNvSpPr txBox="1"/>
          <p:nvPr/>
        </p:nvSpPr>
        <p:spPr>
          <a:xfrm>
            <a:off x="3879757" y="3178827"/>
            <a:ext cx="4069080" cy="31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2022 </a:t>
            </a:r>
            <a:r>
              <a:rPr lang="ko-KR" altLang="en-US" sz="1200" dirty="0">
                <a:solidFill>
                  <a:schemeClr val="bg1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한국정보기술학회 추계 종합학술대회</a:t>
            </a:r>
            <a:endParaRPr lang="en-US" altLang="ko-KR" sz="1200" dirty="0">
              <a:solidFill>
                <a:schemeClr val="bg1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B68E53-37F7-4DEC-A2E4-8962022C78D9}"/>
              </a:ext>
            </a:extLst>
          </p:cNvPr>
          <p:cNvSpPr txBox="1"/>
          <p:nvPr/>
        </p:nvSpPr>
        <p:spPr>
          <a:xfrm>
            <a:off x="3892191" y="2083531"/>
            <a:ext cx="6964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 dirty="0">
                <a:solidFill>
                  <a:srgbClr val="FFFFFF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온라인 한글 필기 인식 앱 개발</a:t>
            </a:r>
            <a:endParaRPr lang="ko-KR" altLang="en-US" sz="4400" spc="-150" dirty="0">
              <a:solidFill>
                <a:srgbClr val="FFFFFF"/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674A66-4415-428D-ACDB-AA6254499ACF}"/>
              </a:ext>
            </a:extLst>
          </p:cNvPr>
          <p:cNvSpPr txBox="1"/>
          <p:nvPr/>
        </p:nvSpPr>
        <p:spPr>
          <a:xfrm>
            <a:off x="3892190" y="2717162"/>
            <a:ext cx="7711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Development </a:t>
            </a:r>
            <a:r>
              <a:rPr lang="en-US" altLang="ko-KR" sz="2000" spc="-150" dirty="0">
                <a:solidFill>
                  <a:srgbClr val="FFFFFF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of</a:t>
            </a:r>
            <a:r>
              <a:rPr lang="en-US" altLang="ko-KR" sz="2000" spc="-150" dirty="0">
                <a:solidFill>
                  <a:schemeClr val="bg1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online Hangul-handwritten recognition App</a:t>
            </a:r>
            <a:endParaRPr lang="ko-KR" altLang="en-US" sz="2000" spc="-150" dirty="0">
              <a:solidFill>
                <a:schemeClr val="bg1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D91D2D-5FF1-4871-BF31-7C389CA694F5}"/>
              </a:ext>
            </a:extLst>
          </p:cNvPr>
          <p:cNvSpPr txBox="1"/>
          <p:nvPr/>
        </p:nvSpPr>
        <p:spPr>
          <a:xfrm>
            <a:off x="6554051" y="4072356"/>
            <a:ext cx="494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이소연</a:t>
            </a:r>
            <a:r>
              <a:rPr lang="en-US" altLang="ko-KR" dirty="0">
                <a:solidFill>
                  <a:schemeClr val="bg1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서경대학교 소프트웨어학과</a:t>
            </a:r>
            <a:endParaRPr lang="ko-KR" altLang="en-US" dirty="0">
              <a:solidFill>
                <a:schemeClr val="bg1"/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8F3127D-9AF5-4AA5-A260-A119480BE8FD}"/>
              </a:ext>
            </a:extLst>
          </p:cNvPr>
          <p:cNvCxnSpPr>
            <a:cxnSpLocks/>
          </p:cNvCxnSpPr>
          <p:nvPr/>
        </p:nvCxnSpPr>
        <p:spPr>
          <a:xfrm rot="5400000">
            <a:off x="3160718" y="2788675"/>
            <a:ext cx="1260000" cy="0"/>
          </a:xfrm>
          <a:prstGeom prst="line">
            <a:avLst/>
          </a:prstGeom>
          <a:ln w="444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5491E659-917E-D2A6-115B-FDB8BE6FF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947" y="5708419"/>
            <a:ext cx="2471897" cy="74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3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7B246063-8FA3-422E-8008-0955FD4A44D1}"/>
              </a:ext>
            </a:extLst>
          </p:cNvPr>
          <p:cNvGrpSpPr/>
          <p:nvPr/>
        </p:nvGrpSpPr>
        <p:grpSpPr>
          <a:xfrm>
            <a:off x="832221" y="2497264"/>
            <a:ext cx="7235334" cy="3613976"/>
            <a:chOff x="5872164" y="2274987"/>
            <a:chExt cx="4789486" cy="3852752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116C8C9-81A3-49D1-BB61-A3991199C518}"/>
                </a:ext>
              </a:extLst>
            </p:cNvPr>
            <p:cNvSpPr/>
            <p:nvPr/>
          </p:nvSpPr>
          <p:spPr>
            <a:xfrm>
              <a:off x="5872164" y="2506227"/>
              <a:ext cx="4789486" cy="3621512"/>
            </a:xfrm>
            <a:prstGeom prst="roundRect">
              <a:avLst>
                <a:gd name="adj" fmla="val 2367"/>
              </a:avLst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F1642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5BD6B58-EC12-4F94-B677-E44420096E07}"/>
                </a:ext>
              </a:extLst>
            </p:cNvPr>
            <p:cNvGrpSpPr/>
            <p:nvPr/>
          </p:nvGrpSpPr>
          <p:grpSpPr>
            <a:xfrm>
              <a:off x="6952907" y="2274987"/>
              <a:ext cx="2628000" cy="443867"/>
              <a:chOff x="1847507" y="2258488"/>
              <a:chExt cx="2628000" cy="443867"/>
            </a:xfrm>
          </p:grpSpPr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9E86A2C2-2730-4117-B531-4223744390D0}"/>
                  </a:ext>
                </a:extLst>
              </p:cNvPr>
              <p:cNvSpPr/>
              <p:nvPr/>
            </p:nvSpPr>
            <p:spPr>
              <a:xfrm>
                <a:off x="1847507" y="2258488"/>
                <a:ext cx="2628000" cy="432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15AE8AB-D32C-4560-B3C7-17F48E83FA93}"/>
                  </a:ext>
                </a:extLst>
              </p:cNvPr>
              <p:cNvSpPr txBox="1"/>
              <p:nvPr/>
            </p:nvSpPr>
            <p:spPr>
              <a:xfrm>
                <a:off x="2247107" y="2302245"/>
                <a:ext cx="1828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chemeClr val="bg1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연구의 개요</a:t>
                </a:r>
                <a:endParaRPr lang="en-US" altLang="ko-KR" sz="20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</p:grpSp>
      </p:grp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5E696EA-A7B7-4C94-85D7-3091132E46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한글 필기 인식 앱 개요</a:t>
            </a: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22EF7F8F-17C5-40A1-896A-EA1B6840E73F}"/>
              </a:ext>
            </a:extLst>
          </p:cNvPr>
          <p:cNvSpPr txBox="1">
            <a:spLocks/>
          </p:cNvSpPr>
          <p:nvPr/>
        </p:nvSpPr>
        <p:spPr>
          <a:xfrm>
            <a:off x="1009423" y="3119398"/>
            <a:ext cx="6884511" cy="282100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필기를 위한 기계학습 기반 모델을 만들기 위해서는 많은 수의 학습 데이터가 필요하다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82563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학습 데이터 획득을 위해 온라인 방식과 오프라인  방식이 병행되었다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82563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온라인 방식이란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여러 사용자로부터 앱으로 획득한 학습 데이터에 대한 사전 분석을 통해 각 초성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중성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종성에 해당하는 자음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모음을 추출하는 방식이다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82563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오프라인 방식은 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한국지능정보사회진흥원에서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제공하는 한글 필기 이미지에서 자음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모음을 이미지 편집 프로그램을 이용하여 구분하여 저장하였다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</p:txBody>
      </p:sp>
      <p:sp>
        <p:nvSpPr>
          <p:cNvPr id="14" name="텍스트 개체 틀 6">
            <a:extLst>
              <a:ext uri="{FF2B5EF4-FFF2-40B4-BE49-F238E27FC236}">
                <a16:creationId xmlns:a16="http://schemas.microsoft.com/office/drawing/2014/main" id="{E0B87B3B-2C69-41D2-A0E2-68432F134DAC}"/>
              </a:ext>
            </a:extLst>
          </p:cNvPr>
          <p:cNvSpPr txBox="1">
            <a:spLocks/>
          </p:cNvSpPr>
          <p:nvPr/>
        </p:nvSpPr>
        <p:spPr>
          <a:xfrm>
            <a:off x="786840" y="917594"/>
            <a:ext cx="10638398" cy="1204311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필기 인식의 성능을 높이기 위해서는</a:t>
            </a:r>
            <a:r>
              <a:rPr lang="en-US" altLang="ko-KR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대개 내부 구조를 복잡하게 하거나 계층을 깊게 한다</a:t>
            </a:r>
            <a:r>
              <a:rPr lang="en-US" altLang="ko-KR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br>
              <a:rPr lang="en-US" altLang="ko-KR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</a:br>
            <a:r>
              <a:rPr lang="ko-KR" altLang="en-US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이는 곧 인식 모델이 </a:t>
            </a:r>
            <a:r>
              <a:rPr lang="ko-KR" altLang="en-US" spc="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복잡해지거나</a:t>
            </a:r>
            <a:r>
              <a:rPr lang="ko-KR" altLang="en-US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학습 과정에서 많은 수의 인자가 필요하여 많은 부하를 발생시킨다</a:t>
            </a:r>
            <a:r>
              <a:rPr lang="en-US" altLang="ko-KR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br>
              <a:rPr lang="en-US" altLang="ko-KR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</a:br>
            <a:r>
              <a:rPr lang="ko-KR" altLang="en-US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이에 본 연구에서는 모델 단순화를 위해 </a:t>
            </a:r>
            <a:r>
              <a:rPr lang="ko-KR" altLang="en-US" spc="0" dirty="0" err="1">
                <a:solidFill>
                  <a:srgbClr val="000000"/>
                </a:solidFill>
                <a:highlight>
                  <a:srgbClr val="FFFF99"/>
                </a:highlight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전처리</a:t>
            </a:r>
            <a:r>
              <a:rPr lang="ko-KR" altLang="en-US" spc="0" dirty="0">
                <a:solidFill>
                  <a:srgbClr val="000000"/>
                </a:solidFill>
                <a:highlight>
                  <a:srgbClr val="FFFF99"/>
                </a:highlight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기반 온라인 한글 필기 인식 앱</a:t>
            </a:r>
            <a:r>
              <a:rPr lang="ko-KR" altLang="en-US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개발하고자 한다</a:t>
            </a:r>
            <a:r>
              <a:rPr lang="en-US" altLang="ko-KR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endParaRPr lang="ko-KR" altLang="en-US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1027" name="_x390055144">
            <a:extLst>
              <a:ext uri="{FF2B5EF4-FFF2-40B4-BE49-F238E27FC236}">
                <a16:creationId xmlns:a16="http://schemas.microsoft.com/office/drawing/2014/main" id="{8DEDC79C-3636-B5EF-E235-B1147EB8A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795" y="2712905"/>
            <a:ext cx="2944986" cy="133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CAEAA1A3-BB53-00C7-C2D3-77E47751D4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502614"/>
              </p:ext>
            </p:extLst>
          </p:nvPr>
        </p:nvGraphicFramePr>
        <p:xfrm>
          <a:off x="8669438" y="4305781"/>
          <a:ext cx="2349273" cy="1805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743408" imgH="2108108" progId="">
                  <p:embed/>
                </p:oleObj>
              </mc:Choice>
              <mc:Fallback>
                <p:oleObj r:id="rId3" imgW="2743408" imgH="2108108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69438" y="4305781"/>
                        <a:ext cx="2349273" cy="18054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4260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11E3ACF-7C43-FD4E-9616-98BB20F8FC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한글 필기 </a:t>
            </a:r>
            <a:r>
              <a:rPr lang="ko-KR" altLang="en-US" dirty="0" err="1"/>
              <a:t>전처리</a:t>
            </a:r>
            <a:r>
              <a:rPr lang="ko-KR" altLang="en-US" dirty="0"/>
              <a:t> 및 인식 모델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pic>
        <p:nvPicPr>
          <p:cNvPr id="29" name="_x390055864">
            <a:extLst>
              <a:ext uri="{FF2B5EF4-FFF2-40B4-BE49-F238E27FC236}">
                <a16:creationId xmlns:a16="http://schemas.microsoft.com/office/drawing/2014/main" id="{C234AFAB-4D21-055C-8803-BF2CF83D0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655" y="1612594"/>
            <a:ext cx="3358690" cy="71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텍스트 개체 틀 6">
            <a:extLst>
              <a:ext uri="{FF2B5EF4-FFF2-40B4-BE49-F238E27FC236}">
                <a16:creationId xmlns:a16="http://schemas.microsoft.com/office/drawing/2014/main" id="{8F79B06A-ACA5-EC8C-8070-7C4F42D36EF6}"/>
              </a:ext>
            </a:extLst>
          </p:cNvPr>
          <p:cNvSpPr txBox="1">
            <a:spLocks/>
          </p:cNvSpPr>
          <p:nvPr/>
        </p:nvSpPr>
        <p:spPr>
          <a:xfrm>
            <a:off x="2966499" y="1142768"/>
            <a:ext cx="6258999" cy="42660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모음의 위치 및 받침</a:t>
            </a:r>
            <a:r>
              <a:rPr lang="en-US" altLang="ko-KR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종성</a:t>
            </a:r>
            <a:r>
              <a:rPr lang="en-US" altLang="ko-KR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유무에 따라 </a:t>
            </a:r>
            <a:r>
              <a:rPr lang="en-US" altLang="ko-KR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6</a:t>
            </a: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가지로 구분할 수 있다</a:t>
            </a:r>
            <a:r>
              <a:rPr lang="en-US" altLang="ko-KR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</p:txBody>
      </p:sp>
      <p:sp>
        <p:nvSpPr>
          <p:cNvPr id="35" name="텍스트 개체 틀 6">
            <a:extLst>
              <a:ext uri="{FF2B5EF4-FFF2-40B4-BE49-F238E27FC236}">
                <a16:creationId xmlns:a16="http://schemas.microsoft.com/office/drawing/2014/main" id="{DEB041F7-300B-3DB3-832D-B95B3BDD6B0D}"/>
              </a:ext>
            </a:extLst>
          </p:cNvPr>
          <p:cNvSpPr txBox="1">
            <a:spLocks/>
          </p:cNvSpPr>
          <p:nvPr/>
        </p:nvSpPr>
        <p:spPr>
          <a:xfrm>
            <a:off x="2966499" y="2310486"/>
            <a:ext cx="6258999" cy="42660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Case </a:t>
            </a:r>
            <a:r>
              <a:rPr lang="en-US" altLang="ko-KR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 ~ 6</a:t>
            </a:r>
            <a:endParaRPr lang="en-US" altLang="ko-KR" sz="16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40" name="텍스트 개체 틀 6">
            <a:extLst>
              <a:ext uri="{FF2B5EF4-FFF2-40B4-BE49-F238E27FC236}">
                <a16:creationId xmlns:a16="http://schemas.microsoft.com/office/drawing/2014/main" id="{8F92881B-9C8F-E91B-373B-983592978B64}"/>
              </a:ext>
            </a:extLst>
          </p:cNvPr>
          <p:cNvSpPr txBox="1">
            <a:spLocks/>
          </p:cNvSpPr>
          <p:nvPr/>
        </p:nvSpPr>
        <p:spPr>
          <a:xfrm>
            <a:off x="1287151" y="4507844"/>
            <a:ext cx="6258999" cy="42660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사용자 필기</a:t>
            </a:r>
            <a:endParaRPr lang="en-US" altLang="ko-KR" sz="16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62966BF4-9604-44BA-3D83-A63671D7C884}"/>
              </a:ext>
            </a:extLst>
          </p:cNvPr>
          <p:cNvSpPr/>
          <p:nvPr/>
        </p:nvSpPr>
        <p:spPr>
          <a:xfrm>
            <a:off x="5636870" y="3564904"/>
            <a:ext cx="918256" cy="500099"/>
          </a:xfrm>
          <a:prstGeom prst="right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8939876-8D1D-0D84-5DF5-805383324C64}"/>
              </a:ext>
            </a:extLst>
          </p:cNvPr>
          <p:cNvSpPr/>
          <p:nvPr/>
        </p:nvSpPr>
        <p:spPr>
          <a:xfrm>
            <a:off x="7165745" y="3205354"/>
            <a:ext cx="1219200" cy="1219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Case 4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3" name="텍스트 개체 틀 6">
            <a:extLst>
              <a:ext uri="{FF2B5EF4-FFF2-40B4-BE49-F238E27FC236}">
                <a16:creationId xmlns:a16="http://schemas.microsoft.com/office/drawing/2014/main" id="{2BD88FB7-E5BB-15B6-4788-AC051FFF74C1}"/>
              </a:ext>
            </a:extLst>
          </p:cNvPr>
          <p:cNvSpPr txBox="1">
            <a:spLocks/>
          </p:cNvSpPr>
          <p:nvPr/>
        </p:nvSpPr>
        <p:spPr>
          <a:xfrm>
            <a:off x="4645850" y="4507844"/>
            <a:ext cx="6258999" cy="42660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Case</a:t>
            </a: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분류 모델</a:t>
            </a:r>
            <a:endParaRPr lang="en-US" altLang="ko-KR" sz="16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691F24F9-F422-DFC6-B87A-015059B37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051" y="3205354"/>
            <a:ext cx="1219200" cy="1219200"/>
          </a:xfrm>
          <a:prstGeom prst="rect">
            <a:avLst/>
          </a:prstGeom>
          <a:ln>
            <a:solidFill>
              <a:srgbClr val="262626"/>
            </a:solidFill>
          </a:ln>
        </p:spPr>
      </p:pic>
      <p:sp>
        <p:nvSpPr>
          <p:cNvPr id="75" name="텍스트 개체 틀 6">
            <a:extLst>
              <a:ext uri="{FF2B5EF4-FFF2-40B4-BE49-F238E27FC236}">
                <a16:creationId xmlns:a16="http://schemas.microsoft.com/office/drawing/2014/main" id="{B0D73DCA-2323-C0B9-F8B9-E9B2F3FAC1C6}"/>
              </a:ext>
            </a:extLst>
          </p:cNvPr>
          <p:cNvSpPr txBox="1">
            <a:spLocks/>
          </p:cNvSpPr>
          <p:nvPr/>
        </p:nvSpPr>
        <p:spPr>
          <a:xfrm>
            <a:off x="796482" y="5224280"/>
            <a:ext cx="10599031" cy="80131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각 유형을 담당하는 프로세스가 전처리를 진행하여</a:t>
            </a:r>
            <a:r>
              <a:rPr lang="en-US" altLang="ko-KR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br>
              <a:rPr lang="en-US" altLang="ko-KR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</a:br>
            <a:r>
              <a:rPr lang="ko-KR" altLang="en-US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모음</a:t>
            </a:r>
            <a:r>
              <a:rPr lang="en-US" altLang="ko-KR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중성</a:t>
            </a:r>
            <a:r>
              <a:rPr lang="en-US" altLang="ko-KR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  <a:r>
              <a:rPr lang="ko-KR" altLang="en-US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과 자음</a:t>
            </a:r>
            <a:r>
              <a:rPr lang="en-US" altLang="ko-KR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초성 및 종성</a:t>
            </a:r>
            <a:r>
              <a:rPr lang="en-US" altLang="ko-KR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 </a:t>
            </a:r>
            <a:r>
              <a:rPr lang="ko-KR" altLang="en-US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후보군을 결정한 후 인식 모델이 인식하도록 한다</a:t>
            </a:r>
            <a:r>
              <a:rPr lang="en-US" altLang="ko-KR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</a:t>
            </a:r>
            <a:endParaRPr lang="en-US" altLang="ko-KR" sz="16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4329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그림 61">
            <a:extLst>
              <a:ext uri="{FF2B5EF4-FFF2-40B4-BE49-F238E27FC236}">
                <a16:creationId xmlns:a16="http://schemas.microsoft.com/office/drawing/2014/main" id="{2BED22E0-EF3E-A8C5-1C2E-CA471BA5B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88" b="96875" l="4688" r="93750">
                        <a14:foregroundMark x1="28906" y1="4688" x2="28906" y2="4688"/>
                        <a14:foregroundMark x1="14063" y1="4688" x2="14063" y2="4688"/>
                        <a14:foregroundMark x1="16406" y1="22656" x2="16406" y2="22656"/>
                        <a14:foregroundMark x1="32813" y1="22656" x2="32813" y2="22656"/>
                        <a14:foregroundMark x1="4688" y1="47656" x2="4688" y2="47656"/>
                        <a14:foregroundMark x1="64844" y1="32813" x2="64844" y2="32813"/>
                        <a14:foregroundMark x1="59375" y1="32031" x2="59375" y2="32031"/>
                        <a14:foregroundMark x1="89063" y1="48438" x2="89063" y2="48438"/>
                        <a14:foregroundMark x1="49219" y1="66406" x2="49219" y2="66406"/>
                        <a14:foregroundMark x1="33594" y1="66406" x2="33594" y2="66406"/>
                        <a14:foregroundMark x1="87500" y1="75781" x2="87500" y2="75781"/>
                        <a14:foregroundMark x1="79688" y1="79688" x2="79688" y2="79688"/>
                        <a14:foregroundMark x1="62500" y1="79688" x2="62500" y2="79688"/>
                        <a14:foregroundMark x1="93750" y1="79688" x2="93750" y2="79688"/>
                        <a14:foregroundMark x1="48438" y1="96875" x2="48438" y2="96875"/>
                        <a14:backgroundMark x1="14844" y1="6250" x2="14844" y2="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228" y="2064764"/>
            <a:ext cx="1936852" cy="1936852"/>
          </a:xfrm>
          <a:prstGeom prst="rect">
            <a:avLst/>
          </a:prstGeom>
          <a:ln>
            <a:noFill/>
          </a:ln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023EAB25-95E6-1BFA-2038-6BD6963DBA03}"/>
              </a:ext>
            </a:extLst>
          </p:cNvPr>
          <p:cNvSpPr/>
          <p:nvPr/>
        </p:nvSpPr>
        <p:spPr>
          <a:xfrm>
            <a:off x="5560110" y="2084014"/>
            <a:ext cx="1161716" cy="9612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6602359-11E6-4490-C567-03C0C5D7C0FD}"/>
              </a:ext>
            </a:extLst>
          </p:cNvPr>
          <p:cNvSpPr/>
          <p:nvPr/>
        </p:nvSpPr>
        <p:spPr>
          <a:xfrm>
            <a:off x="6644825" y="2616236"/>
            <a:ext cx="661536" cy="1347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2E01BF7-33F4-76E6-61C3-F47517C28DB1}"/>
              </a:ext>
            </a:extLst>
          </p:cNvPr>
          <p:cNvSpPr/>
          <p:nvPr/>
        </p:nvSpPr>
        <p:spPr>
          <a:xfrm>
            <a:off x="7170893" y="2084015"/>
            <a:ext cx="154518" cy="1005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E40D0BE-7D42-391C-AE45-B00D45D8232F}"/>
              </a:ext>
            </a:extLst>
          </p:cNvPr>
          <p:cNvSpPr/>
          <p:nvPr/>
        </p:nvSpPr>
        <p:spPr>
          <a:xfrm>
            <a:off x="6159550" y="3242128"/>
            <a:ext cx="1257935" cy="747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A79DCD5-093C-E292-14C2-120953D0E7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한글 필기 </a:t>
            </a:r>
            <a:r>
              <a:rPr lang="ko-KR" altLang="en-US" dirty="0" err="1"/>
              <a:t>전처리</a:t>
            </a:r>
            <a:r>
              <a:rPr lang="ko-KR" altLang="en-US" dirty="0"/>
              <a:t> 및 인식 모델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73509AF-C67F-E91F-ACAB-599270AA5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987" y="2076040"/>
            <a:ext cx="1949764" cy="1936852"/>
          </a:xfrm>
          <a:prstGeom prst="rect">
            <a:avLst/>
          </a:prstGeom>
        </p:spPr>
      </p:pic>
      <p:sp>
        <p:nvSpPr>
          <p:cNvPr id="20" name="텍스트 개체 틀 6">
            <a:extLst>
              <a:ext uri="{FF2B5EF4-FFF2-40B4-BE49-F238E27FC236}">
                <a16:creationId xmlns:a16="http://schemas.microsoft.com/office/drawing/2014/main" id="{9BAFE7E5-B0E3-49DE-F737-4DB5F6E241F9}"/>
              </a:ext>
            </a:extLst>
          </p:cNvPr>
          <p:cNvSpPr txBox="1">
            <a:spLocks/>
          </p:cNvSpPr>
          <p:nvPr/>
        </p:nvSpPr>
        <p:spPr>
          <a:xfrm>
            <a:off x="1879729" y="1523647"/>
            <a:ext cx="2526277" cy="42660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R</a:t>
            </a:r>
          </a:p>
        </p:txBody>
      </p:sp>
      <p:sp>
        <p:nvSpPr>
          <p:cNvPr id="37" name="텍스트 개체 틀 6">
            <a:extLst>
              <a:ext uri="{FF2B5EF4-FFF2-40B4-BE49-F238E27FC236}">
                <a16:creationId xmlns:a16="http://schemas.microsoft.com/office/drawing/2014/main" id="{F2977A06-811D-48EF-C17E-C9DBC02A970D}"/>
              </a:ext>
            </a:extLst>
          </p:cNvPr>
          <p:cNvSpPr txBox="1">
            <a:spLocks/>
          </p:cNvSpPr>
          <p:nvPr/>
        </p:nvSpPr>
        <p:spPr>
          <a:xfrm>
            <a:off x="13367" y="4194829"/>
            <a:ext cx="6258999" cy="42660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모음이 나올 수 있는 대략적인 위치 파악</a:t>
            </a:r>
            <a:endParaRPr lang="en-US" altLang="ko-KR" sz="16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8" name="텍스트 개체 틀 6">
            <a:extLst>
              <a:ext uri="{FF2B5EF4-FFF2-40B4-BE49-F238E27FC236}">
                <a16:creationId xmlns:a16="http://schemas.microsoft.com/office/drawing/2014/main" id="{4B415E92-C469-0372-0713-A6488E5B521A}"/>
              </a:ext>
            </a:extLst>
          </p:cNvPr>
          <p:cNvSpPr txBox="1">
            <a:spLocks/>
          </p:cNvSpPr>
          <p:nvPr/>
        </p:nvSpPr>
        <p:spPr>
          <a:xfrm>
            <a:off x="3374153" y="4197854"/>
            <a:ext cx="6258999" cy="42660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획의 범위</a:t>
            </a:r>
            <a:endParaRPr lang="en-US" altLang="ko-KR" sz="16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41721D0-4DC8-950C-ACCC-295E06F8CE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921" y="1599833"/>
            <a:ext cx="946166" cy="94616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AD53EB6B-2F23-2366-6941-642300D275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581" y="2821428"/>
            <a:ext cx="818845" cy="109179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6" name="그림 45" descr="텍스트이(가) 표시된 사진&#10;&#10;자동 생성된 설명">
            <a:extLst>
              <a:ext uri="{FF2B5EF4-FFF2-40B4-BE49-F238E27FC236}">
                <a16:creationId xmlns:a16="http://schemas.microsoft.com/office/drawing/2014/main" id="{8ABC06DC-3A44-9D48-E3BE-09A0238BE5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921" y="4188650"/>
            <a:ext cx="946166" cy="94616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8" name="텍스트 개체 틀 6">
            <a:extLst>
              <a:ext uri="{FF2B5EF4-FFF2-40B4-BE49-F238E27FC236}">
                <a16:creationId xmlns:a16="http://schemas.microsoft.com/office/drawing/2014/main" id="{73D17957-DB73-CCBE-4A9A-2F9AC2FCD719}"/>
              </a:ext>
            </a:extLst>
          </p:cNvPr>
          <p:cNvSpPr txBox="1">
            <a:spLocks/>
          </p:cNvSpPr>
          <p:nvPr/>
        </p:nvSpPr>
        <p:spPr>
          <a:xfrm>
            <a:off x="5240515" y="1523647"/>
            <a:ext cx="2526277" cy="42660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SR</a:t>
            </a:r>
          </a:p>
        </p:txBody>
      </p:sp>
      <p:sp>
        <p:nvSpPr>
          <p:cNvPr id="49" name="텍스트 개체 틀 6">
            <a:extLst>
              <a:ext uri="{FF2B5EF4-FFF2-40B4-BE49-F238E27FC236}">
                <a16:creationId xmlns:a16="http://schemas.microsoft.com/office/drawing/2014/main" id="{2897BE7F-F454-2874-05E3-DA0A2884A1B6}"/>
              </a:ext>
            </a:extLst>
          </p:cNvPr>
          <p:cNvSpPr txBox="1">
            <a:spLocks/>
          </p:cNvSpPr>
          <p:nvPr/>
        </p:nvSpPr>
        <p:spPr>
          <a:xfrm>
            <a:off x="8465864" y="1005569"/>
            <a:ext cx="2526277" cy="42660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분리 결과</a:t>
            </a:r>
            <a:endParaRPr lang="en-US" altLang="ko-KR" sz="1600" dirty="0"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55" name="텍스트 개체 틀 6">
            <a:extLst>
              <a:ext uri="{FF2B5EF4-FFF2-40B4-BE49-F238E27FC236}">
                <a16:creationId xmlns:a16="http://schemas.microsoft.com/office/drawing/2014/main" id="{6DE4528C-204F-C59E-5B4D-B869BA88FDBF}"/>
              </a:ext>
            </a:extLst>
          </p:cNvPr>
          <p:cNvSpPr txBox="1">
            <a:spLocks/>
          </p:cNvSpPr>
          <p:nvPr/>
        </p:nvSpPr>
        <p:spPr>
          <a:xfrm>
            <a:off x="796484" y="5247303"/>
            <a:ext cx="10599031" cy="80131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각 프로세스는 획 </a:t>
            </a:r>
            <a:r>
              <a:rPr lang="ko-KR" altLang="en-US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정보로부터 각 획이 직선인지 판정한 후</a:t>
            </a:r>
            <a:r>
              <a:rPr lang="en-US" altLang="ko-KR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br>
              <a:rPr lang="en-US" altLang="ko-KR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</a:br>
            <a:r>
              <a:rPr lang="en-US" altLang="ko-KR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</a:t>
            </a: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과</a:t>
            </a:r>
            <a:r>
              <a:rPr lang="en-US" altLang="ko-KR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SR</a:t>
            </a:r>
            <a:r>
              <a:rPr lang="ko-KR" altLang="en-US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이용하여 중성 추출 후</a:t>
            </a:r>
            <a:r>
              <a:rPr lang="en-US" altLang="ko-KR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초성과 종성을 분리한다</a:t>
            </a:r>
            <a:r>
              <a:rPr lang="en-US" altLang="ko-KR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endParaRPr lang="en-US" altLang="ko-KR" sz="16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092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7E0AD2B-BD91-FEF6-85E1-13BD71D3D2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한글 필기 </a:t>
            </a:r>
            <a:r>
              <a:rPr lang="ko-KR" altLang="en-US" dirty="0" err="1"/>
              <a:t>전처리</a:t>
            </a:r>
            <a:r>
              <a:rPr lang="ko-KR" altLang="en-US" dirty="0"/>
              <a:t> 및 인식 모델 </a:t>
            </a:r>
            <a:r>
              <a:rPr lang="en-US" altLang="ko-KR" dirty="0"/>
              <a:t>- 3</a:t>
            </a:r>
            <a:endParaRPr lang="ko-KR" altLang="en-US" dirty="0"/>
          </a:p>
        </p:txBody>
      </p:sp>
      <p:sp>
        <p:nvSpPr>
          <p:cNvPr id="3" name="순서도: 처리 2">
            <a:extLst>
              <a:ext uri="{FF2B5EF4-FFF2-40B4-BE49-F238E27FC236}">
                <a16:creationId xmlns:a16="http://schemas.microsoft.com/office/drawing/2014/main" id="{0EB8D115-D512-98B4-5719-89BB664E43EB}"/>
              </a:ext>
            </a:extLst>
          </p:cNvPr>
          <p:cNvSpPr/>
          <p:nvPr/>
        </p:nvSpPr>
        <p:spPr>
          <a:xfrm>
            <a:off x="2895600" y="1457799"/>
            <a:ext cx="6400800" cy="4201610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</a:t>
            </a:r>
          </a:p>
        </p:txBody>
      </p:sp>
    </p:spTree>
    <p:extLst>
      <p:ext uri="{BB962C8B-B14F-4D97-AF65-F5344CB8AC3E}">
        <p14:creationId xmlns:p14="http://schemas.microsoft.com/office/powerpoint/2010/main" val="512754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AB30093-938D-1319-D6F5-270518A5AA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한글 필기 인식 앱 동작 방식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6C6C77-83DA-E06B-E63E-D6983E7E5434}"/>
              </a:ext>
            </a:extLst>
          </p:cNvPr>
          <p:cNvSpPr/>
          <p:nvPr/>
        </p:nvSpPr>
        <p:spPr>
          <a:xfrm>
            <a:off x="502110" y="3068935"/>
            <a:ext cx="1228073" cy="102493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한글 필기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199C62-964C-9EA8-CB15-3D2F20F6B0B4}"/>
              </a:ext>
            </a:extLst>
          </p:cNvPr>
          <p:cNvSpPr/>
          <p:nvPr/>
        </p:nvSpPr>
        <p:spPr>
          <a:xfrm>
            <a:off x="2138687" y="2662265"/>
            <a:ext cx="1898023" cy="1838270"/>
          </a:xfrm>
          <a:prstGeom prst="rect">
            <a:avLst/>
          </a:prstGeom>
          <a:solidFill>
            <a:srgbClr val="262626"/>
          </a:solidFill>
          <a:ln w="57150">
            <a:solidFill>
              <a:srgbClr val="68B6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전처리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147C478-CA2B-59AE-7C7E-86672F85F08B}"/>
              </a:ext>
            </a:extLst>
          </p:cNvPr>
          <p:cNvSpPr/>
          <p:nvPr/>
        </p:nvSpPr>
        <p:spPr>
          <a:xfrm>
            <a:off x="4750483" y="1637335"/>
            <a:ext cx="1644220" cy="102493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초성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0EDD4E8-7076-8C64-B925-B3AE4C2E1D80}"/>
              </a:ext>
            </a:extLst>
          </p:cNvPr>
          <p:cNvSpPr/>
          <p:nvPr/>
        </p:nvSpPr>
        <p:spPr>
          <a:xfrm>
            <a:off x="4745923" y="3068934"/>
            <a:ext cx="1644220" cy="102493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중성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67A9139-2BD5-1356-A291-9596D90FACE7}"/>
              </a:ext>
            </a:extLst>
          </p:cNvPr>
          <p:cNvSpPr/>
          <p:nvPr/>
        </p:nvSpPr>
        <p:spPr>
          <a:xfrm>
            <a:off x="4750483" y="4500535"/>
            <a:ext cx="1644220" cy="102493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종성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640B82-87B6-2137-23AB-92BB4CF21CEA}"/>
              </a:ext>
            </a:extLst>
          </p:cNvPr>
          <p:cNvSpPr/>
          <p:nvPr/>
        </p:nvSpPr>
        <p:spPr>
          <a:xfrm>
            <a:off x="6916876" y="1637335"/>
            <a:ext cx="1228073" cy="102493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인식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C387396-D9D0-24BD-19FB-99C7A56C6E1C}"/>
              </a:ext>
            </a:extLst>
          </p:cNvPr>
          <p:cNvSpPr/>
          <p:nvPr/>
        </p:nvSpPr>
        <p:spPr>
          <a:xfrm>
            <a:off x="6916876" y="3068934"/>
            <a:ext cx="1228073" cy="102493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인식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0D1CBA-3513-CD69-14A1-58671A16D8BF}"/>
              </a:ext>
            </a:extLst>
          </p:cNvPr>
          <p:cNvSpPr/>
          <p:nvPr/>
        </p:nvSpPr>
        <p:spPr>
          <a:xfrm>
            <a:off x="6916876" y="4500535"/>
            <a:ext cx="1228073" cy="102493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인식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7613BD7-5FB8-326B-3A83-190E1ED24685}"/>
              </a:ext>
            </a:extLst>
          </p:cNvPr>
          <p:cNvSpPr/>
          <p:nvPr/>
        </p:nvSpPr>
        <p:spPr>
          <a:xfrm>
            <a:off x="8822157" y="2852194"/>
            <a:ext cx="1228073" cy="145841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FFF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합성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6F3E131-A9A7-B78F-105B-AF21A5B5B10A}"/>
              </a:ext>
            </a:extLst>
          </p:cNvPr>
          <p:cNvSpPr/>
          <p:nvPr/>
        </p:nvSpPr>
        <p:spPr>
          <a:xfrm>
            <a:off x="10461817" y="2852195"/>
            <a:ext cx="1258251" cy="145841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결과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80045E9-35C0-8E92-C0C8-53984420E4A7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1730183" y="3581400"/>
            <a:ext cx="408504" cy="0"/>
          </a:xfrm>
          <a:prstGeom prst="straightConnector1">
            <a:avLst/>
          </a:prstGeom>
          <a:ln>
            <a:solidFill>
              <a:srgbClr val="BBBBBB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5DA2337-99BE-0653-ADCE-389268569489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4036710" y="2149800"/>
            <a:ext cx="713773" cy="1431600"/>
          </a:xfrm>
          <a:prstGeom prst="straightConnector1">
            <a:avLst/>
          </a:prstGeom>
          <a:ln>
            <a:solidFill>
              <a:srgbClr val="BBBBBB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48" name="직선 화살표 연결선 2047">
            <a:extLst>
              <a:ext uri="{FF2B5EF4-FFF2-40B4-BE49-F238E27FC236}">
                <a16:creationId xmlns:a16="http://schemas.microsoft.com/office/drawing/2014/main" id="{E2A036BE-CF1E-9A0B-C451-F42BA16B4CDA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4036710" y="3581399"/>
            <a:ext cx="709213" cy="1"/>
          </a:xfrm>
          <a:prstGeom prst="straightConnector1">
            <a:avLst/>
          </a:prstGeom>
          <a:ln>
            <a:solidFill>
              <a:srgbClr val="BBBBBB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52" name="직선 화살표 연결선 2051">
            <a:extLst>
              <a:ext uri="{FF2B5EF4-FFF2-40B4-BE49-F238E27FC236}">
                <a16:creationId xmlns:a16="http://schemas.microsoft.com/office/drawing/2014/main" id="{DD37FE10-DC13-0EB9-2538-63BC696774C2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4036710" y="3581400"/>
            <a:ext cx="713773" cy="1431600"/>
          </a:xfrm>
          <a:prstGeom prst="straightConnector1">
            <a:avLst/>
          </a:prstGeom>
          <a:ln>
            <a:solidFill>
              <a:srgbClr val="BBBBBB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60" name="직선 화살표 연결선 2059">
            <a:extLst>
              <a:ext uri="{FF2B5EF4-FFF2-40B4-BE49-F238E27FC236}">
                <a16:creationId xmlns:a16="http://schemas.microsoft.com/office/drawing/2014/main" id="{9F45C002-0127-F5E2-A540-468E04CBF82C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6394703" y="2149800"/>
            <a:ext cx="522173" cy="0"/>
          </a:xfrm>
          <a:prstGeom prst="straightConnector1">
            <a:avLst/>
          </a:prstGeom>
          <a:ln>
            <a:solidFill>
              <a:srgbClr val="BBBBBB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63" name="직선 화살표 연결선 2062">
            <a:extLst>
              <a:ext uri="{FF2B5EF4-FFF2-40B4-BE49-F238E27FC236}">
                <a16:creationId xmlns:a16="http://schemas.microsoft.com/office/drawing/2014/main" id="{485C45A1-9FEC-4C8A-295E-5551D84CD364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6390143" y="3581399"/>
            <a:ext cx="526733" cy="0"/>
          </a:xfrm>
          <a:prstGeom prst="straightConnector1">
            <a:avLst/>
          </a:prstGeom>
          <a:ln>
            <a:solidFill>
              <a:srgbClr val="BBBBBB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66" name="직선 화살표 연결선 2065">
            <a:extLst>
              <a:ext uri="{FF2B5EF4-FFF2-40B4-BE49-F238E27FC236}">
                <a16:creationId xmlns:a16="http://schemas.microsoft.com/office/drawing/2014/main" id="{2947861D-5E81-182C-3874-5D272FA20187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6394703" y="5013000"/>
            <a:ext cx="522173" cy="0"/>
          </a:xfrm>
          <a:prstGeom prst="straightConnector1">
            <a:avLst/>
          </a:prstGeom>
          <a:ln>
            <a:solidFill>
              <a:srgbClr val="BBBBBB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69" name="직선 화살표 연결선 2068">
            <a:extLst>
              <a:ext uri="{FF2B5EF4-FFF2-40B4-BE49-F238E27FC236}">
                <a16:creationId xmlns:a16="http://schemas.microsoft.com/office/drawing/2014/main" id="{E7BD99D1-8460-D7CE-C1EB-68D2DB17C631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8144949" y="2149800"/>
            <a:ext cx="677208" cy="1431599"/>
          </a:xfrm>
          <a:prstGeom prst="straightConnector1">
            <a:avLst/>
          </a:prstGeom>
          <a:ln>
            <a:solidFill>
              <a:srgbClr val="BBBBBB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72" name="직선 화살표 연결선 2071">
            <a:extLst>
              <a:ext uri="{FF2B5EF4-FFF2-40B4-BE49-F238E27FC236}">
                <a16:creationId xmlns:a16="http://schemas.microsoft.com/office/drawing/2014/main" id="{91382E7A-AC4B-A183-2ACF-53105CC0567E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8144949" y="3581399"/>
            <a:ext cx="677208" cy="0"/>
          </a:xfrm>
          <a:prstGeom prst="straightConnector1">
            <a:avLst/>
          </a:prstGeom>
          <a:ln>
            <a:solidFill>
              <a:srgbClr val="BBBBBB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75" name="직선 화살표 연결선 2074">
            <a:extLst>
              <a:ext uri="{FF2B5EF4-FFF2-40B4-BE49-F238E27FC236}">
                <a16:creationId xmlns:a16="http://schemas.microsoft.com/office/drawing/2014/main" id="{ADD97643-1082-FB0D-B89C-6590DF8C02E0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8144949" y="3581399"/>
            <a:ext cx="677208" cy="1431601"/>
          </a:xfrm>
          <a:prstGeom prst="straightConnector1">
            <a:avLst/>
          </a:prstGeom>
          <a:ln>
            <a:solidFill>
              <a:srgbClr val="BBBBBB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78" name="직선 화살표 연결선 2077">
            <a:extLst>
              <a:ext uri="{FF2B5EF4-FFF2-40B4-BE49-F238E27FC236}">
                <a16:creationId xmlns:a16="http://schemas.microsoft.com/office/drawing/2014/main" id="{FE3F67A7-B0CB-58B7-074D-FF61520D8D69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10050230" y="3581399"/>
            <a:ext cx="411587" cy="1"/>
          </a:xfrm>
          <a:prstGeom prst="straightConnector1">
            <a:avLst/>
          </a:prstGeom>
          <a:ln>
            <a:solidFill>
              <a:srgbClr val="BBBBBB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71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0CCBE87-E79E-F74C-7D1C-7ADB4F63CD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한글 필기 인식 앱 정확도</a:t>
            </a:r>
          </a:p>
        </p:txBody>
      </p:sp>
    </p:spTree>
    <p:extLst>
      <p:ext uri="{BB962C8B-B14F-4D97-AF65-F5344CB8AC3E}">
        <p14:creationId xmlns:p14="http://schemas.microsoft.com/office/powerpoint/2010/main" val="4092352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B07A4E4-DFA0-ACE4-9E6F-D18F84BFCD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70705D0-A383-5721-2DC9-3AD6314552AD}"/>
              </a:ext>
            </a:extLst>
          </p:cNvPr>
          <p:cNvGrpSpPr/>
          <p:nvPr/>
        </p:nvGrpSpPr>
        <p:grpSpPr>
          <a:xfrm>
            <a:off x="1519515" y="965087"/>
            <a:ext cx="9233366" cy="4927826"/>
            <a:chOff x="5872164" y="2274987"/>
            <a:chExt cx="4789486" cy="3852752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BC8456C1-215C-6052-2F59-58760B796425}"/>
                </a:ext>
              </a:extLst>
            </p:cNvPr>
            <p:cNvSpPr/>
            <p:nvPr/>
          </p:nvSpPr>
          <p:spPr>
            <a:xfrm>
              <a:off x="5872164" y="2506227"/>
              <a:ext cx="4789486" cy="3621512"/>
            </a:xfrm>
            <a:prstGeom prst="roundRect">
              <a:avLst>
                <a:gd name="adj" fmla="val 2367"/>
              </a:avLst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F1642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2AE58BD-A612-2731-ACA8-4DF7DA225AF4}"/>
                </a:ext>
              </a:extLst>
            </p:cNvPr>
            <p:cNvGrpSpPr/>
            <p:nvPr/>
          </p:nvGrpSpPr>
          <p:grpSpPr>
            <a:xfrm>
              <a:off x="6952907" y="2274987"/>
              <a:ext cx="2628000" cy="470302"/>
              <a:chOff x="1847507" y="2258488"/>
              <a:chExt cx="2628000" cy="470302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6D6BC247-8216-BBDE-28F8-FB37408D9AFC}"/>
                  </a:ext>
                </a:extLst>
              </p:cNvPr>
              <p:cNvSpPr/>
              <p:nvPr/>
            </p:nvSpPr>
            <p:spPr>
              <a:xfrm>
                <a:off x="1847507" y="2258488"/>
                <a:ext cx="2628000" cy="432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B851E0-8965-6097-E14C-60B11C5BED4A}"/>
                  </a:ext>
                </a:extLst>
              </p:cNvPr>
              <p:cNvSpPr txBox="1"/>
              <p:nvPr/>
            </p:nvSpPr>
            <p:spPr>
              <a:xfrm>
                <a:off x="2247107" y="2302245"/>
                <a:ext cx="1828800" cy="426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chemeClr val="bg1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연구의 결론</a:t>
                </a:r>
                <a:endParaRPr lang="en-US" altLang="ko-KR" sz="20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</p:grpSp>
      </p:grp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2B2FB646-5C66-3DA5-D362-FBDB26EA0D5C}"/>
              </a:ext>
            </a:extLst>
          </p:cNvPr>
          <p:cNvSpPr txBox="1">
            <a:spLocks/>
          </p:cNvSpPr>
          <p:nvPr/>
        </p:nvSpPr>
        <p:spPr>
          <a:xfrm>
            <a:off x="1849540" y="2029632"/>
            <a:ext cx="8573314" cy="325654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온라인 한글 필기 인식을 위한 </a:t>
            </a:r>
            <a:r>
              <a:rPr lang="ko-KR" altLang="en-US" sz="20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전처리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알고리즘과 일반적인 인식 모델을 이용한 인식을 담당하는 앱 개발을 하였다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82563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한글의 </a:t>
            </a:r>
            <a:r>
              <a:rPr lang="ko-KR" altLang="en-US" sz="20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창체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원리에 기반한 </a:t>
            </a:r>
            <a:r>
              <a:rPr lang="ko-KR" altLang="en-US" sz="20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전처리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알고리즘을 개발하여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단순하고 경량 인식 모델임에도 불구하고 상당히 높은  인식률을 얻을 수 있었다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82563" indent="-1825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앞으로 이번에 개발된 앱 기능을 확장하여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보다 난해한 이어쓰기 된 글자 인식 뿐만 아니라 </a:t>
            </a:r>
            <a:r>
              <a:rPr lang="ko-KR" altLang="en-US" sz="2000" dirty="0">
                <a:solidFill>
                  <a:srgbClr val="000000"/>
                </a:solidFill>
                <a:highlight>
                  <a:srgbClr val="FFFF99"/>
                </a:highlight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오프라인 필기 인식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위한 </a:t>
            </a:r>
            <a:r>
              <a:rPr lang="ko-KR" altLang="en-US" sz="20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전처리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알고리즘을 개발하고자 한다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2770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604779F7-F0C0-42D3-96E9-60A117311082}"/>
              </a:ext>
            </a:extLst>
          </p:cNvPr>
          <p:cNvSpPr txBox="1"/>
          <p:nvPr/>
        </p:nvSpPr>
        <p:spPr>
          <a:xfrm>
            <a:off x="836446" y="21810"/>
            <a:ext cx="3251463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30000"/>
              </a:lnSpc>
              <a:defRPr sz="2400">
                <a:solidFill>
                  <a:srgbClr val="354463"/>
                </a:solidFill>
                <a:latin typeface="Spoqa Han Sans Neo Bold" panose="020B0800000000000000" pitchFamily="34" charset="0"/>
                <a:ea typeface="Spoqa Han Sans Neo Bold" panose="020B0800000000000000" pitchFamily="34" charset="0"/>
              </a:defRPr>
            </a:lvl1pPr>
          </a:lstStyle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소스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4345C8A-3DB3-4B9D-89CF-0209B9D3BF5A}"/>
              </a:ext>
            </a:extLst>
          </p:cNvPr>
          <p:cNvSpPr/>
          <p:nvPr/>
        </p:nvSpPr>
        <p:spPr>
          <a:xfrm>
            <a:off x="0" y="0"/>
            <a:ext cx="36709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World돋움체 Light" panose="000003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FAC0BD-F813-47E2-95B9-465876E03FB2}"/>
              </a:ext>
            </a:extLst>
          </p:cNvPr>
          <p:cNvSpPr txBox="1"/>
          <p:nvPr/>
        </p:nvSpPr>
        <p:spPr>
          <a:xfrm>
            <a:off x="6433696" y="1019638"/>
            <a:ext cx="4381465" cy="412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sz="1800" dirty="0">
                <a:solidFill>
                  <a:srgbClr val="35446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DOWNLOAD: </a:t>
            </a:r>
            <a:r>
              <a:rPr lang="en-US" altLang="ko-KR" sz="1800" dirty="0">
                <a:solidFill>
                  <a:srgbClr val="3544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KoPubWorld</a:t>
            </a:r>
            <a:r>
              <a:rPr lang="ko-KR" altLang="en-US" dirty="0">
                <a:solidFill>
                  <a:srgbClr val="35446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 </a:t>
            </a:r>
            <a:endParaRPr lang="ko-KR" altLang="en-US" dirty="0">
              <a:solidFill>
                <a:srgbClr val="35446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00C43B-E5DD-48ED-9B01-175EE1BB84AA}"/>
              </a:ext>
            </a:extLst>
          </p:cNvPr>
          <p:cNvSpPr txBox="1"/>
          <p:nvPr/>
        </p:nvSpPr>
        <p:spPr>
          <a:xfrm>
            <a:off x="6561445" y="834972"/>
            <a:ext cx="37702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FONT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6BD3806-89B0-45B9-90E8-F5247A126C43}"/>
              </a:ext>
            </a:extLst>
          </p:cNvPr>
          <p:cNvGrpSpPr/>
          <p:nvPr/>
        </p:nvGrpSpPr>
        <p:grpSpPr>
          <a:xfrm>
            <a:off x="863633" y="675122"/>
            <a:ext cx="1598544" cy="2512285"/>
            <a:chOff x="874713" y="720835"/>
            <a:chExt cx="1598544" cy="2512285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CF0B82A-F5C5-4D96-8C86-9C49F5597414}"/>
                </a:ext>
              </a:extLst>
            </p:cNvPr>
            <p:cNvSpPr txBox="1"/>
            <p:nvPr/>
          </p:nvSpPr>
          <p:spPr>
            <a:xfrm>
              <a:off x="900189" y="720835"/>
              <a:ext cx="50456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COLOR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87CFBA4-0EEE-4877-9DAD-92FBA9613E39}"/>
                </a:ext>
              </a:extLst>
            </p:cNvPr>
            <p:cNvSpPr txBox="1"/>
            <p:nvPr/>
          </p:nvSpPr>
          <p:spPr>
            <a:xfrm>
              <a:off x="900189" y="2196522"/>
              <a:ext cx="93455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FONT COLOR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77A078F-A7FF-48F4-A145-9488CF4D4286}"/>
                </a:ext>
              </a:extLst>
            </p:cNvPr>
            <p:cNvSpPr/>
            <p:nvPr/>
          </p:nvSpPr>
          <p:spPr>
            <a:xfrm>
              <a:off x="874713" y="2502885"/>
              <a:ext cx="723332" cy="723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6BF39ED-533E-4B34-B9C6-E611B421EF76}"/>
                </a:ext>
              </a:extLst>
            </p:cNvPr>
            <p:cNvSpPr/>
            <p:nvPr/>
          </p:nvSpPr>
          <p:spPr>
            <a:xfrm>
              <a:off x="1749925" y="2509788"/>
              <a:ext cx="723332" cy="72333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BC3412DA-612D-4DD2-B45A-6DF775E7C56E}"/>
                </a:ext>
              </a:extLst>
            </p:cNvPr>
            <p:cNvSpPr/>
            <p:nvPr/>
          </p:nvSpPr>
          <p:spPr>
            <a:xfrm>
              <a:off x="874713" y="1031546"/>
              <a:ext cx="718458" cy="739483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0A055BF-6D62-4246-9858-E19718DD952B}"/>
                </a:ext>
              </a:extLst>
            </p:cNvPr>
            <p:cNvSpPr/>
            <p:nvPr/>
          </p:nvSpPr>
          <p:spPr>
            <a:xfrm>
              <a:off x="1754799" y="1011807"/>
              <a:ext cx="718458" cy="739483"/>
            </a:xfrm>
            <a:prstGeom prst="rect">
              <a:avLst/>
            </a:prstGeom>
            <a:solidFill>
              <a:srgbClr val="F5F5F5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76B1617-3FEE-6D70-F5FF-366264E83570}"/>
              </a:ext>
            </a:extLst>
          </p:cNvPr>
          <p:cNvGrpSpPr/>
          <p:nvPr/>
        </p:nvGrpSpPr>
        <p:grpSpPr>
          <a:xfrm>
            <a:off x="-2260567" y="0"/>
            <a:ext cx="1598544" cy="2512285"/>
            <a:chOff x="874713" y="720835"/>
            <a:chExt cx="1598544" cy="251228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41AE49B-F796-603A-F3C6-243721131B54}"/>
                </a:ext>
              </a:extLst>
            </p:cNvPr>
            <p:cNvSpPr txBox="1"/>
            <p:nvPr/>
          </p:nvSpPr>
          <p:spPr>
            <a:xfrm>
              <a:off x="900189" y="720835"/>
              <a:ext cx="50456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COLOR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279AA25-DB65-540E-40E7-2F6F478292AC}"/>
                </a:ext>
              </a:extLst>
            </p:cNvPr>
            <p:cNvSpPr txBox="1"/>
            <p:nvPr/>
          </p:nvSpPr>
          <p:spPr>
            <a:xfrm>
              <a:off x="900189" y="2196522"/>
              <a:ext cx="93455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FONT COLOR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7E65C0A-60F3-7487-ED56-B34C8164BCF6}"/>
                </a:ext>
              </a:extLst>
            </p:cNvPr>
            <p:cNvSpPr/>
            <p:nvPr/>
          </p:nvSpPr>
          <p:spPr>
            <a:xfrm>
              <a:off x="874713" y="2502885"/>
              <a:ext cx="723332" cy="723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73C4E68-8971-4D73-D5DE-F276674006ED}"/>
                </a:ext>
              </a:extLst>
            </p:cNvPr>
            <p:cNvSpPr/>
            <p:nvPr/>
          </p:nvSpPr>
          <p:spPr>
            <a:xfrm>
              <a:off x="1749925" y="2509788"/>
              <a:ext cx="723332" cy="72333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2AFD0B7-F4F0-4F55-98C2-62607001DE71}"/>
                </a:ext>
              </a:extLst>
            </p:cNvPr>
            <p:cNvSpPr/>
            <p:nvPr/>
          </p:nvSpPr>
          <p:spPr>
            <a:xfrm>
              <a:off x="874713" y="1031546"/>
              <a:ext cx="718458" cy="739483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4B45D28-C29A-C4D9-A37F-8232B2AF4466}"/>
                </a:ext>
              </a:extLst>
            </p:cNvPr>
            <p:cNvSpPr/>
            <p:nvPr/>
          </p:nvSpPr>
          <p:spPr>
            <a:xfrm>
              <a:off x="1754799" y="1011807"/>
              <a:ext cx="718458" cy="739483"/>
            </a:xfrm>
            <a:prstGeom prst="rect">
              <a:avLst/>
            </a:prstGeom>
            <a:solidFill>
              <a:srgbClr val="F5F5F5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2432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KoPubWorld돋움체 Medium" panose="00000600000000000000" pitchFamily="2" charset="-127"/>
            <a:ea typeface="KoPubWorld돋움체 Medium" panose="00000600000000000000" pitchFamily="2" charset="-127"/>
            <a:cs typeface="KoPubWorld돋움체 Medium" panose="00000600000000000000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7365</TotalTime>
  <Words>354</Words>
  <Application>Microsoft Office PowerPoint</Application>
  <PresentationFormat>와이드스크린</PresentationFormat>
  <Paragraphs>53</Paragraphs>
  <Slides>9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0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KoPubWorld돋움체 Bold</vt:lpstr>
      <vt:lpstr>KoPubWorld돋움체 Light</vt:lpstr>
      <vt:lpstr>KoPubWorld돋움체 Medium</vt:lpstr>
      <vt:lpstr>KoPubWorld바탕체 Bold</vt:lpstr>
      <vt:lpstr>KoPubWorld바탕체 Light</vt:lpstr>
      <vt:lpstr>KoPubWorld바탕체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cs.hong</dc:creator>
  <cp:lastModifiedBy>이소연</cp:lastModifiedBy>
  <cp:revision>788</cp:revision>
  <dcterms:created xsi:type="dcterms:W3CDTF">2022-02-02T04:32:22Z</dcterms:created>
  <dcterms:modified xsi:type="dcterms:W3CDTF">2022-11-16T18:19:45Z</dcterms:modified>
</cp:coreProperties>
</file>