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528" r:id="rId4"/>
  </p:sldMasterIdLst>
  <p:notesMasterIdLst>
    <p:notesMasterId r:id="rId23"/>
  </p:notesMasterIdLst>
  <p:handoutMasterIdLst>
    <p:handoutMasterId r:id="rId24"/>
  </p:handoutMasterIdLst>
  <p:sldIdLst>
    <p:sldId id="1384" r:id="rId5"/>
    <p:sldId id="1612" r:id="rId6"/>
    <p:sldId id="1569" r:id="rId7"/>
    <p:sldId id="1611" r:id="rId8"/>
    <p:sldId id="1595" r:id="rId9"/>
    <p:sldId id="1596" r:id="rId10"/>
    <p:sldId id="1597" r:id="rId11"/>
    <p:sldId id="1613" r:id="rId12"/>
    <p:sldId id="1598" r:id="rId13"/>
    <p:sldId id="1593" r:id="rId14"/>
    <p:sldId id="1614" r:id="rId15"/>
    <p:sldId id="1606" r:id="rId16"/>
    <p:sldId id="1605" r:id="rId17"/>
    <p:sldId id="1591" r:id="rId18"/>
    <p:sldId id="1604" r:id="rId19"/>
    <p:sldId id="1609" r:id="rId20"/>
    <p:sldId id="1610" r:id="rId21"/>
    <p:sldId id="1566" r:id="rId22"/>
  </p:sldIdLst>
  <p:sldSz cx="9144000" cy="5143500" type="screen16x9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3AD942-DE9F-41A0-8E1D-2EFCCCA734BC}">
          <p14:sldIdLst>
            <p14:sldId id="1384"/>
            <p14:sldId id="1612"/>
            <p14:sldId id="1569"/>
            <p14:sldId id="1611"/>
            <p14:sldId id="1595"/>
            <p14:sldId id="1596"/>
            <p14:sldId id="1597"/>
            <p14:sldId id="1613"/>
            <p14:sldId id="1598"/>
            <p14:sldId id="1593"/>
            <p14:sldId id="1614"/>
            <p14:sldId id="1606"/>
            <p14:sldId id="1605"/>
            <p14:sldId id="1591"/>
            <p14:sldId id="1604"/>
            <p14:sldId id="1609"/>
            <p14:sldId id="1610"/>
          </p14:sldIdLst>
        </p14:section>
        <p14:section name="Ending Slide" id="{6FC515B3-DD55-45F0-802C-69E15E5409A9}">
          <p14:sldIdLst>
            <p14:sldId id="15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36466"/>
    <a:srgbClr val="D2611B"/>
    <a:srgbClr val="DBE2E5"/>
    <a:srgbClr val="D2611C"/>
    <a:srgbClr val="004B74"/>
    <a:srgbClr val="005A8B"/>
    <a:srgbClr val="C0C0C0"/>
    <a:srgbClr val="E7ECEE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8B8E7-1B77-4828-9DFB-180982C550BD}" v="4" dt="2021-01-06T21:22:20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1"/>
    <p:restoredTop sz="95117"/>
  </p:normalViewPr>
  <p:slideViewPr>
    <p:cSldViewPr showGuides="1">
      <p:cViewPr varScale="1">
        <p:scale>
          <a:sx n="151" d="100"/>
          <a:sy n="151" d="100"/>
        </p:scale>
        <p:origin x="7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D68D890-4F18-4F44-B2BA-332B632F7956}" type="datetimeFigureOut">
              <a:rPr lang="en-GB" smtClean="0"/>
              <a:t>07/01/2023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502476E5-789E-6B47-B7C7-6C79AF9A8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058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BE1255C-BAE4-014A-AE1E-4E6613BE82C6}" type="datetimeFigureOut">
              <a:rPr lang="en-US" smtClean="0"/>
              <a:t>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92150"/>
            <a:ext cx="615950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7136FF9A-DF39-6F46-BCDE-B5D756699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6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62458">
              <a:defRPr/>
            </a:pPr>
            <a:fld id="{8EAADF87-86CD-B548-AD15-3C616A49BBB3}" type="slidenum">
              <a:rPr lang="en-US">
                <a:solidFill>
                  <a:prstClr val="black"/>
                </a:solidFill>
                <a:latin typeface="Calibri"/>
              </a:rPr>
              <a:pPr defTabSz="462458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7189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1300" y="798513"/>
            <a:ext cx="7097713" cy="3992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FF9A-DF39-6F46-BCDE-B5D756699D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688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1300" y="798513"/>
            <a:ext cx="7097713" cy="3992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FF9A-DF39-6F46-BCDE-B5D756699D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293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1300" y="798513"/>
            <a:ext cx="7097713" cy="3992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FF9A-DF39-6F46-BCDE-B5D756699D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360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1300" y="798513"/>
            <a:ext cx="7097713" cy="3992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FF9A-DF39-6F46-BCDE-B5D756699D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158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1300" y="798513"/>
            <a:ext cx="7097713" cy="3992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FF9A-DF39-6F46-BCDE-B5D756699D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8041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1300" y="798513"/>
            <a:ext cx="7097713" cy="3992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FF9A-DF39-6F46-BCDE-B5D756699D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512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1300" y="798513"/>
            <a:ext cx="7097713" cy="3992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FF9A-DF39-6F46-BCDE-B5D756699D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157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1300" y="798513"/>
            <a:ext cx="7097713" cy="3992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FF9A-DF39-6F46-BCDE-B5D756699D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466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1300" y="798513"/>
            <a:ext cx="7097713" cy="3992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FF9A-DF39-6F46-BCDE-B5D756699D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99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1300" y="798513"/>
            <a:ext cx="7097713" cy="3992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FF9A-DF39-6F46-BCDE-B5D756699D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67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1300" y="798513"/>
            <a:ext cx="7097713" cy="3992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FF9A-DF39-6F46-BCDE-B5D756699D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05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1300" y="798513"/>
            <a:ext cx="7097713" cy="3992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FF9A-DF39-6F46-BCDE-B5D756699D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263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1300" y="798513"/>
            <a:ext cx="7097713" cy="3992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0" i="0" dirty="0">
              <a:solidFill>
                <a:srgbClr val="111111"/>
              </a:solidFill>
              <a:effectLst/>
              <a:latin typeface="SourceSans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FF9A-DF39-6F46-BCDE-B5D756699D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23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1300" y="798513"/>
            <a:ext cx="7097713" cy="3992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FF9A-DF39-6F46-BCDE-B5D756699D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84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1300" y="798513"/>
            <a:ext cx="7097713" cy="3992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FF9A-DF39-6F46-BCDE-B5D756699D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594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1300" y="798513"/>
            <a:ext cx="7097713" cy="3992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0" i="0" dirty="0">
              <a:solidFill>
                <a:srgbClr val="111111"/>
              </a:solidFill>
              <a:effectLst/>
              <a:latin typeface="SourceSans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FF9A-DF39-6F46-BCDE-B5D756699D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023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41300" y="798513"/>
            <a:ext cx="7097713" cy="39925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6FF9A-DF39-6F46-BCDE-B5D756699D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86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0248-2C5B-4EDE-82CD-3586DB9E6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B317F-1CD2-4523-838E-D45E96CD1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AE64A-534E-4A9B-9144-B6AD8D39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DCCB0-2FC3-452D-8293-2873B01E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48A9-4EDE-47B6-9BA9-F9F1C14C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0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4E7B-9F9B-420F-A98F-A98E8BC6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C9892-2FC6-4CBE-96A6-720B80686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F750-32FF-42CA-85EF-A1893412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26DCA-33A7-4233-95DB-F1F2882F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65D8-8B09-4A29-BE16-E451071D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1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10E25-0C1B-4274-86F8-E1D639AE9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45921-9144-494E-849A-572B6808D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3CFD6-EB17-4DBC-8328-22BC7B4F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42C5A-5BF8-4B27-BD5D-3EA8EA00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6230-05D8-42ED-AE25-32538AF7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75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51435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89278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52357" cy="5143500"/>
          </a:xfrm>
        </p:spPr>
        <p:txBody>
          <a:bodyPr rtlCol="0">
            <a:normAutofit/>
          </a:bodyPr>
          <a:lstStyle>
            <a:lvl1pPr marL="0" indent="0">
              <a:buNone/>
              <a:defRPr sz="1201">
                <a:latin typeface="Calibri Light"/>
                <a:cs typeface="Calibri Light"/>
              </a:defRPr>
            </a:lvl1pPr>
          </a:lstStyle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57394370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ividual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903136" y="0"/>
            <a:ext cx="4261444" cy="5143500"/>
          </a:xfrm>
        </p:spPr>
        <p:txBody>
          <a:bodyPr>
            <a:normAutofit/>
          </a:bodyPr>
          <a:lstStyle>
            <a:lvl1pPr>
              <a:defRPr sz="9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5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5F29-8207-47DF-93DB-1CE7C0D6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8D16C-4EB7-447D-846C-9B0B5648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C6C6-0357-4792-B660-544F4462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B4F45-C662-4837-8283-2C851CBD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C32F-2FA7-493D-A911-5CC310C9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3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219E-4898-40AC-90A7-3F859E02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D61DA-1D61-4FA8-A056-10F6DB2A4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ABE0-45B0-4433-9924-B5D8642D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1B0B5-C3A3-4BEE-8EF5-E63488A3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B0A8-FDD7-4158-A22F-FDFEF0A3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CF48-7286-4959-AEFF-B714FA2E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347DB-6756-47AA-B2D2-F0185D683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6D84B-7C94-4407-8104-124373F68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F0314-41D3-44E9-852A-A4041F56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90258-51B2-4862-B189-4D8A2AD3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20346-CE51-4007-906F-1D359553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5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9549-89C7-4A4F-B178-B3A56315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1D824-B96C-408C-A1BE-DEA217C9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681DE-6AB8-4CC3-B8EA-2FD5EBD5B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606D8-08BE-4F5C-A894-E40089176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D1CD8-06D8-4BDF-90C7-E153899E3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FC007-F22C-4888-9497-061155AF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9199B-51F9-45FA-B756-E0C5BEC7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6C5AB-55FF-42F9-82F5-9BAAD3F6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071C-1A39-4939-BDAD-89E25A1C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3EC22-DECE-4ABE-A554-0211F887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F33C5-DA31-44CA-A1ED-07D6D7AC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90F6E-0D06-4668-B8BE-8F767887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0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4120-BF79-464B-8177-D700B982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D359D-B335-47F0-9710-5C65A73B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Commercial in Confidence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B1C24-5C81-4A3E-8F12-9AF903F0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9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A5FC-D771-4CCD-963A-F9CBFEE8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CF30-E1AD-42AB-B297-AEB91C928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F6B97-D811-4058-953C-2B428275B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1FE3B-6F87-48E2-9762-26F5388A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A9AE2-D976-407F-A4FF-E8194AAB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9C0AD-3C3F-45FD-9B2C-80D13AAC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1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2758-AA02-4F6F-B291-7DF83B0F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3A534-360F-4BBB-B3FD-AABF54648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CEE0E-8206-4169-BFF5-9FAB663B3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9E99B-CE27-45F5-9A13-1B5885D7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2862-4736-498A-AC25-5FF55363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B86DF-9F7F-4AB8-93F1-734CD1D9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7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6DFC3-8E3B-440D-95D7-B13204CF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48512-217D-4299-A603-B7B851232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1F606-0EC7-48DB-ADAB-1D1355F3F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5E67-E344-497B-A994-E0165F511B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ECDAA-E571-4129-A048-451218752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err="1"/>
              <a:t>Commerical</a:t>
            </a:r>
            <a:r>
              <a:rPr lang="en-GB"/>
              <a:t> in Confidence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ADA0-0061-48AC-81A2-5FD8549B7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8F19F-B923-4C78-98D1-73B52A3C1B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43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9" r:id="rId1"/>
    <p:sldLayoutId id="2147493530" r:id="rId2"/>
    <p:sldLayoutId id="2147493531" r:id="rId3"/>
    <p:sldLayoutId id="2147493532" r:id="rId4"/>
    <p:sldLayoutId id="2147493533" r:id="rId5"/>
    <p:sldLayoutId id="2147493534" r:id="rId6"/>
    <p:sldLayoutId id="2147493535" r:id="rId7"/>
    <p:sldLayoutId id="2147493536" r:id="rId8"/>
    <p:sldLayoutId id="2147493537" r:id="rId9"/>
    <p:sldLayoutId id="2147493538" r:id="rId10"/>
    <p:sldLayoutId id="2147493539" r:id="rId11"/>
    <p:sldLayoutId id="2147493522" r:id="rId12"/>
    <p:sldLayoutId id="2147493524" r:id="rId13"/>
    <p:sldLayoutId id="2147493527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ode/ninetyninenewton/prediction-of-stock-market-volatility/notebook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goldinlocks.github.io/ARCH_GARCH-Volatility-Forecasting/" TargetMode="External"/><Relationship Id="rId12" Type="http://schemas.openxmlformats.org/officeDocument/2006/relationships/hyperlink" Target="https://arxiv.org/pdf/2110.09489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arningmarkets.com/predicting-volatility-with-the-vix/" TargetMode="External"/><Relationship Id="rId11" Type="http://schemas.openxmlformats.org/officeDocument/2006/relationships/hyperlink" Target="https://towardsdatascience.com/https-medium-com-vishalmorde-xgboost-algorithm-long-she-may-rein-edd9f99be63d" TargetMode="External"/><Relationship Id="rId5" Type="http://schemas.openxmlformats.org/officeDocument/2006/relationships/hyperlink" Target="https://www.cboe.com/tradable_products/vix/vix_historical_data/" TargetMode="External"/><Relationship Id="rId10" Type="http://schemas.openxmlformats.org/officeDocument/2006/relationships/hyperlink" Target="https://builtin.com/machine-learning/ensemble-model" TargetMode="External"/><Relationship Id="rId4" Type="http://schemas.openxmlformats.org/officeDocument/2006/relationships/hyperlink" Target="https://www.investopedia.com/ask/answers/021015/what-best-measure-given-stocks-volatility.asp" TargetMode="External"/><Relationship Id="rId9" Type="http://schemas.openxmlformats.org/officeDocument/2006/relationships/hyperlink" Target="https://neptune.ai/blog/select-model-for-time-series-prediction-tas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ilestone_Logo_White.ai"/>
          <p:cNvPicPr>
            <a:picLocks noChangeAspect="1"/>
          </p:cNvPicPr>
          <p:nvPr/>
        </p:nvPicPr>
        <p:blipFill rotWithShape="1">
          <a:blip r:embed="rId4" cstate="print"/>
          <a:srcRect t="27278" b="31681"/>
          <a:stretch/>
        </p:blipFill>
        <p:spPr bwMode="auto">
          <a:xfrm>
            <a:off x="762000" y="604276"/>
            <a:ext cx="1256329" cy="72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762000" y="3286270"/>
            <a:ext cx="30832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2023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" y="1995750"/>
            <a:ext cx="4530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FF800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Stock Volatility Forecasting</a:t>
            </a:r>
          </a:p>
        </p:txBody>
      </p:sp>
    </p:spTree>
    <p:extLst>
      <p:ext uri="{BB962C8B-B14F-4D97-AF65-F5344CB8AC3E}">
        <p14:creationId xmlns:p14="http://schemas.microsoft.com/office/powerpoint/2010/main" val="100667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62467" y="295239"/>
            <a:ext cx="8729133" cy="4724400"/>
            <a:chOff x="262467" y="209550"/>
            <a:chExt cx="8729133" cy="4724400"/>
          </a:xfrm>
        </p:grpSpPr>
        <p:sp>
          <p:nvSpPr>
            <p:cNvPr id="154" name="Rectangle 153"/>
            <p:cNvSpPr/>
            <p:nvPr/>
          </p:nvSpPr>
          <p:spPr>
            <a:xfrm>
              <a:off x="262467" y="262466"/>
              <a:ext cx="8636000" cy="46257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153400" y="209550"/>
              <a:ext cx="8382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1882" y="4742355"/>
            <a:ext cx="407729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90" y="135960"/>
            <a:ext cx="608110" cy="302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467C4D-F944-149F-E51B-A776FFF1FAE5}"/>
              </a:ext>
            </a:extLst>
          </p:cNvPr>
          <p:cNvSpPr/>
          <p:nvPr/>
        </p:nvSpPr>
        <p:spPr>
          <a:xfrm>
            <a:off x="586626" y="81102"/>
            <a:ext cx="43872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6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Forecasting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261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GARCH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B0D06-1BCA-FD96-3644-B330E5C18792}"/>
              </a:ext>
            </a:extLst>
          </p:cNvPr>
          <p:cNvSpPr txBox="1"/>
          <p:nvPr/>
        </p:nvSpPr>
        <p:spPr>
          <a:xfrm>
            <a:off x="684000" y="667352"/>
            <a:ext cx="76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GARCH </a:t>
            </a:r>
            <a:r>
              <a:rPr lang="en-AU" sz="1200" dirty="0"/>
              <a:t>(</a:t>
            </a:r>
            <a:r>
              <a:rPr lang="en-AU" sz="1200" b="0" i="0" dirty="0">
                <a:solidFill>
                  <a:srgbClr val="111111"/>
                </a:solidFill>
                <a:effectLst/>
                <a:latin typeface="Cabin-semi-bold"/>
              </a:rPr>
              <a:t>Generalized Auto Regressive Conditional Heteroskedasticity)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60730-EF30-064E-C3B7-F4DB5837CBF2}"/>
              </a:ext>
            </a:extLst>
          </p:cNvPr>
          <p:cNvSpPr txBox="1"/>
          <p:nvPr/>
        </p:nvSpPr>
        <p:spPr>
          <a:xfrm>
            <a:off x="828000" y="1089600"/>
            <a:ext cx="7325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Developed in 1986, widely used econometric model to estimate historical volatility</a:t>
            </a:r>
          </a:p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Volatility today is affected by the yesterday’s value and also yesterday’s volatility</a:t>
            </a:r>
          </a:p>
          <a:p>
            <a:pPr>
              <a:spcBef>
                <a:spcPts val="600"/>
              </a:spcBef>
              <a:buClr>
                <a:srgbClr val="D2611C"/>
              </a:buClr>
            </a:pPr>
            <a:endParaRPr lang="en-AU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C38B8F-5056-DAEE-17EB-3C79CEB8A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00" y="1812785"/>
            <a:ext cx="1999249" cy="57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0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62467" y="295239"/>
            <a:ext cx="8729133" cy="4724400"/>
            <a:chOff x="262467" y="209550"/>
            <a:chExt cx="8729133" cy="4724400"/>
          </a:xfrm>
        </p:grpSpPr>
        <p:sp>
          <p:nvSpPr>
            <p:cNvPr id="154" name="Rectangle 153"/>
            <p:cNvSpPr/>
            <p:nvPr/>
          </p:nvSpPr>
          <p:spPr>
            <a:xfrm>
              <a:off x="262467" y="262466"/>
              <a:ext cx="8636000" cy="46257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153400" y="209550"/>
              <a:ext cx="8382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1882" y="4742355"/>
            <a:ext cx="407729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90" y="135960"/>
            <a:ext cx="608110" cy="302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467C4D-F944-149F-E51B-A776FFF1FAE5}"/>
              </a:ext>
            </a:extLst>
          </p:cNvPr>
          <p:cNvSpPr/>
          <p:nvPr/>
        </p:nvSpPr>
        <p:spPr>
          <a:xfrm>
            <a:off x="586626" y="81102"/>
            <a:ext cx="43872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6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Forecasting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261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GARCH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B0D06-1BCA-FD96-3644-B330E5C18792}"/>
              </a:ext>
            </a:extLst>
          </p:cNvPr>
          <p:cNvSpPr txBox="1"/>
          <p:nvPr/>
        </p:nvSpPr>
        <p:spPr>
          <a:xfrm>
            <a:off x="684000" y="667352"/>
            <a:ext cx="76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GARCH </a:t>
            </a:r>
            <a:r>
              <a:rPr lang="en-AU" sz="1200" dirty="0"/>
              <a:t>(</a:t>
            </a:r>
            <a:r>
              <a:rPr lang="en-AU" sz="1200" b="0" i="0" dirty="0">
                <a:solidFill>
                  <a:srgbClr val="111111"/>
                </a:solidFill>
                <a:effectLst/>
                <a:latin typeface="Cabin-semi-bold"/>
              </a:rPr>
              <a:t>Generalized Auto Regressive Conditional Heteroskedasticity)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60730-EF30-064E-C3B7-F4DB5837CBF2}"/>
              </a:ext>
            </a:extLst>
          </p:cNvPr>
          <p:cNvSpPr txBox="1"/>
          <p:nvPr/>
        </p:nvSpPr>
        <p:spPr>
          <a:xfrm>
            <a:off x="828000" y="1089600"/>
            <a:ext cx="7325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Developed in 1986, widely used econometric model to estimate historical volatility</a:t>
            </a:r>
          </a:p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Volatility today is affected by the yesterday’s value and also yesterday’s volatility</a:t>
            </a:r>
          </a:p>
          <a:p>
            <a:pPr>
              <a:spcBef>
                <a:spcPts val="600"/>
              </a:spcBef>
              <a:buClr>
                <a:srgbClr val="D2611C"/>
              </a:buClr>
            </a:pPr>
            <a:endParaRPr lang="en-AU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3B75F-92F4-B75D-DDCA-4696A784C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93" y="1718331"/>
            <a:ext cx="8487307" cy="289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3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62467" y="291799"/>
            <a:ext cx="8729133" cy="4724400"/>
            <a:chOff x="262467" y="209550"/>
            <a:chExt cx="8729133" cy="4724400"/>
          </a:xfrm>
        </p:grpSpPr>
        <p:sp>
          <p:nvSpPr>
            <p:cNvPr id="154" name="Rectangle 153"/>
            <p:cNvSpPr/>
            <p:nvPr/>
          </p:nvSpPr>
          <p:spPr>
            <a:xfrm>
              <a:off x="262467" y="262466"/>
              <a:ext cx="8636000" cy="46257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153400" y="209550"/>
              <a:ext cx="8382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1882" y="4742355"/>
            <a:ext cx="407729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90" y="135960"/>
            <a:ext cx="608110" cy="302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467C4D-F944-149F-E51B-A776FFF1FAE5}"/>
              </a:ext>
            </a:extLst>
          </p:cNvPr>
          <p:cNvSpPr/>
          <p:nvPr/>
        </p:nvSpPr>
        <p:spPr>
          <a:xfrm>
            <a:off x="586626" y="81102"/>
            <a:ext cx="43872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6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Forecasting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261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XGBoost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261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B0D06-1BCA-FD96-3644-B330E5C18792}"/>
              </a:ext>
            </a:extLst>
          </p:cNvPr>
          <p:cNvSpPr txBox="1"/>
          <p:nvPr/>
        </p:nvSpPr>
        <p:spPr>
          <a:xfrm>
            <a:off x="684000" y="667352"/>
            <a:ext cx="76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 err="1"/>
              <a:t>XGBoost</a:t>
            </a:r>
            <a:r>
              <a:rPr lang="en-AU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0E222-8724-0E12-281D-A1CF4171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28" y="1271787"/>
            <a:ext cx="4892271" cy="2815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C39669-20FE-3273-1566-2DFB5579DEAA}"/>
              </a:ext>
            </a:extLst>
          </p:cNvPr>
          <p:cNvSpPr txBox="1"/>
          <p:nvPr/>
        </p:nvSpPr>
        <p:spPr>
          <a:xfrm>
            <a:off x="6073532" y="1517615"/>
            <a:ext cx="2079868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Regularisation</a:t>
            </a:r>
          </a:p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Sparsity Awareness</a:t>
            </a:r>
          </a:p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Weighted Quantile Sketch</a:t>
            </a:r>
          </a:p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Cross-validation</a:t>
            </a:r>
          </a:p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Parallelisation</a:t>
            </a:r>
          </a:p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Tree Pruning</a:t>
            </a:r>
          </a:p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Hardware Optimisation</a:t>
            </a:r>
          </a:p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87370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62467" y="295239"/>
            <a:ext cx="8729133" cy="4724400"/>
            <a:chOff x="262467" y="209550"/>
            <a:chExt cx="8729133" cy="4724400"/>
          </a:xfrm>
        </p:grpSpPr>
        <p:sp>
          <p:nvSpPr>
            <p:cNvPr id="154" name="Rectangle 153"/>
            <p:cNvSpPr/>
            <p:nvPr/>
          </p:nvSpPr>
          <p:spPr>
            <a:xfrm>
              <a:off x="262467" y="262466"/>
              <a:ext cx="8636000" cy="46257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153400" y="209550"/>
              <a:ext cx="8382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1882" y="4742355"/>
            <a:ext cx="407729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90" y="135960"/>
            <a:ext cx="608110" cy="302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467C4D-F944-149F-E51B-A776FFF1FAE5}"/>
              </a:ext>
            </a:extLst>
          </p:cNvPr>
          <p:cNvSpPr/>
          <p:nvPr/>
        </p:nvSpPr>
        <p:spPr>
          <a:xfrm>
            <a:off x="586626" y="81102"/>
            <a:ext cx="43872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6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Forecasting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261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XGBoost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261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B0D06-1BCA-FD96-3644-B330E5C18792}"/>
              </a:ext>
            </a:extLst>
          </p:cNvPr>
          <p:cNvSpPr txBox="1"/>
          <p:nvPr/>
        </p:nvSpPr>
        <p:spPr>
          <a:xfrm>
            <a:off x="684000" y="667352"/>
            <a:ext cx="76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 err="1"/>
              <a:t>XGBoost</a:t>
            </a:r>
            <a:r>
              <a:rPr lang="en-AU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14611-189E-83A7-1B15-8EBB8CD92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00" y="1284600"/>
            <a:ext cx="5040000" cy="29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9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62467" y="228053"/>
            <a:ext cx="8729133" cy="4724400"/>
            <a:chOff x="262467" y="209550"/>
            <a:chExt cx="8729133" cy="4724400"/>
          </a:xfrm>
        </p:grpSpPr>
        <p:sp>
          <p:nvSpPr>
            <p:cNvPr id="154" name="Rectangle 153"/>
            <p:cNvSpPr/>
            <p:nvPr/>
          </p:nvSpPr>
          <p:spPr>
            <a:xfrm>
              <a:off x="262467" y="262466"/>
              <a:ext cx="8636000" cy="46257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153400" y="209550"/>
              <a:ext cx="8382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1882" y="4742355"/>
            <a:ext cx="407729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90" y="135960"/>
            <a:ext cx="608110" cy="302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467C4D-F944-149F-E51B-A776FFF1FAE5}"/>
              </a:ext>
            </a:extLst>
          </p:cNvPr>
          <p:cNvSpPr/>
          <p:nvPr/>
        </p:nvSpPr>
        <p:spPr>
          <a:xfrm>
            <a:off x="586626" y="81102"/>
            <a:ext cx="43872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6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Forecasting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261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XGBoost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261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A1AFFB-19AC-AA64-03C6-54556334B4AF}"/>
              </a:ext>
            </a:extLst>
          </p:cNvPr>
          <p:cNvSpPr/>
          <p:nvPr/>
        </p:nvSpPr>
        <p:spPr>
          <a:xfrm>
            <a:off x="3060000" y="1275750"/>
            <a:ext cx="2592000" cy="147868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72BAD-F504-9E2C-0957-5D5262788B91}"/>
              </a:ext>
            </a:extLst>
          </p:cNvPr>
          <p:cNvSpPr txBox="1"/>
          <p:nvPr/>
        </p:nvSpPr>
        <p:spPr>
          <a:xfrm>
            <a:off x="1248340" y="1069114"/>
            <a:ext cx="1420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Historical Price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(Daily Return)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54285-9D34-5DD5-65AF-8472ABC00234}"/>
              </a:ext>
            </a:extLst>
          </p:cNvPr>
          <p:cNvSpPr txBox="1"/>
          <p:nvPr/>
        </p:nvSpPr>
        <p:spPr>
          <a:xfrm>
            <a:off x="1764000" y="2068057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VIX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764AD-0CE8-4C52-B1AA-257E56EB301E}"/>
              </a:ext>
            </a:extLst>
          </p:cNvPr>
          <p:cNvSpPr txBox="1"/>
          <p:nvPr/>
        </p:nvSpPr>
        <p:spPr>
          <a:xfrm>
            <a:off x="6001058" y="1397392"/>
            <a:ext cx="121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Tomorrow’s 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volatility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2447BF-3271-849D-6A06-524EE06D929F}"/>
              </a:ext>
            </a:extLst>
          </p:cNvPr>
          <p:cNvCxnSpPr/>
          <p:nvPr/>
        </p:nvCxnSpPr>
        <p:spPr>
          <a:xfrm>
            <a:off x="1232279" y="1645082"/>
            <a:ext cx="1768473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4E82DA-8795-5855-73B3-D7E5452661C1}"/>
              </a:ext>
            </a:extLst>
          </p:cNvPr>
          <p:cNvCxnSpPr/>
          <p:nvPr/>
        </p:nvCxnSpPr>
        <p:spPr>
          <a:xfrm>
            <a:off x="1232279" y="2379607"/>
            <a:ext cx="1768473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D9713E-6F95-FD8F-906E-D089F0A1AA5E}"/>
              </a:ext>
            </a:extLst>
          </p:cNvPr>
          <p:cNvCxnSpPr/>
          <p:nvPr/>
        </p:nvCxnSpPr>
        <p:spPr>
          <a:xfrm>
            <a:off x="5652000" y="1982167"/>
            <a:ext cx="1768473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BB4C174-C4E7-BAAD-9625-33EB9D7DC55D}"/>
              </a:ext>
            </a:extLst>
          </p:cNvPr>
          <p:cNvSpPr txBox="1"/>
          <p:nvPr/>
        </p:nvSpPr>
        <p:spPr>
          <a:xfrm>
            <a:off x="5731068" y="4215009"/>
            <a:ext cx="1640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2022-10-25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                         </a:t>
            </a:r>
            <a:r>
              <a:rPr lang="en-US" sz="1000" b="1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B30690-C894-F282-4C51-78697ABF3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73" y="2760054"/>
            <a:ext cx="1640945" cy="14534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A0FC96-3039-5ADC-2480-A8C6C505C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330" y="2754434"/>
            <a:ext cx="1640945" cy="145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62467" y="295239"/>
            <a:ext cx="8729133" cy="4724400"/>
            <a:chOff x="262467" y="209550"/>
            <a:chExt cx="8729133" cy="4724400"/>
          </a:xfrm>
        </p:grpSpPr>
        <p:sp>
          <p:nvSpPr>
            <p:cNvPr id="154" name="Rectangle 153"/>
            <p:cNvSpPr/>
            <p:nvPr/>
          </p:nvSpPr>
          <p:spPr>
            <a:xfrm>
              <a:off x="262467" y="262466"/>
              <a:ext cx="8636000" cy="46257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153400" y="209550"/>
              <a:ext cx="8382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1882" y="4742355"/>
            <a:ext cx="407729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90" y="135960"/>
            <a:ext cx="608110" cy="302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467C4D-F944-149F-E51B-A776FFF1FAE5}"/>
              </a:ext>
            </a:extLst>
          </p:cNvPr>
          <p:cNvSpPr/>
          <p:nvPr/>
        </p:nvSpPr>
        <p:spPr>
          <a:xfrm>
            <a:off x="586626" y="81102"/>
            <a:ext cx="43872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6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Forecasting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261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B0D06-1BCA-FD96-3644-B330E5C18792}"/>
              </a:ext>
            </a:extLst>
          </p:cNvPr>
          <p:cNvSpPr txBox="1"/>
          <p:nvPr/>
        </p:nvSpPr>
        <p:spPr>
          <a:xfrm>
            <a:off x="684000" y="667352"/>
            <a:ext cx="76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Validation</a:t>
            </a:r>
            <a:endParaRPr lang="en-AU" sz="1200" b="0" i="0" dirty="0">
              <a:solidFill>
                <a:srgbClr val="111111"/>
              </a:solidFill>
              <a:effectLst/>
              <a:latin typeface="Cabin-semi-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17912-ECFF-1B9A-04A0-0A649E1EF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25" y="1070433"/>
            <a:ext cx="4994935" cy="1789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AF0DAD-BEB6-89B2-32A4-0F90D32E9005}"/>
              </a:ext>
            </a:extLst>
          </p:cNvPr>
          <p:cNvSpPr txBox="1"/>
          <p:nvPr/>
        </p:nvSpPr>
        <p:spPr>
          <a:xfrm>
            <a:off x="5720438" y="1089600"/>
            <a:ext cx="26489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D2611C"/>
              </a:buClr>
            </a:pPr>
            <a:r>
              <a:rPr lang="en-AU" sz="1200" dirty="0"/>
              <a:t>Root Mean squared error</a:t>
            </a:r>
          </a:p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GARCH : 1.63(KO), 5.54(TSLA) </a:t>
            </a:r>
          </a:p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 err="1"/>
              <a:t>XGBoost</a:t>
            </a:r>
            <a:r>
              <a:rPr lang="en-AU" sz="1200" dirty="0"/>
              <a:t> : 1.12(KO), 1.15(TSLA)  </a:t>
            </a:r>
          </a:p>
        </p:txBody>
      </p:sp>
    </p:spTree>
    <p:extLst>
      <p:ext uri="{BB962C8B-B14F-4D97-AF65-F5344CB8AC3E}">
        <p14:creationId xmlns:p14="http://schemas.microsoft.com/office/powerpoint/2010/main" val="76908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62467" y="295239"/>
            <a:ext cx="8729133" cy="4724400"/>
            <a:chOff x="262467" y="209550"/>
            <a:chExt cx="8729133" cy="4724400"/>
          </a:xfrm>
        </p:grpSpPr>
        <p:sp>
          <p:nvSpPr>
            <p:cNvPr id="154" name="Rectangle 153"/>
            <p:cNvSpPr/>
            <p:nvPr/>
          </p:nvSpPr>
          <p:spPr>
            <a:xfrm>
              <a:off x="262467" y="262466"/>
              <a:ext cx="8636000" cy="46257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153400" y="209550"/>
              <a:ext cx="8382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1882" y="4742355"/>
            <a:ext cx="407729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90" y="135960"/>
            <a:ext cx="608110" cy="302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467C4D-F944-149F-E51B-A776FFF1FAE5}"/>
              </a:ext>
            </a:extLst>
          </p:cNvPr>
          <p:cNvSpPr/>
          <p:nvPr/>
        </p:nvSpPr>
        <p:spPr>
          <a:xfrm>
            <a:off x="586626" y="81102"/>
            <a:ext cx="43872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6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Forecasting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261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Improvement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B0D06-1BCA-FD96-3644-B330E5C18792}"/>
              </a:ext>
            </a:extLst>
          </p:cNvPr>
          <p:cNvSpPr txBox="1"/>
          <p:nvPr/>
        </p:nvSpPr>
        <p:spPr>
          <a:xfrm>
            <a:off x="684000" y="667352"/>
            <a:ext cx="76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Validation</a:t>
            </a:r>
            <a:endParaRPr lang="en-AU" sz="1200" b="0" i="0" dirty="0">
              <a:solidFill>
                <a:srgbClr val="111111"/>
              </a:solidFill>
              <a:effectLst/>
              <a:latin typeface="Cabin-semi-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17912-ECFF-1B9A-04A0-0A649E1EF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25" y="1070433"/>
            <a:ext cx="4994935" cy="1789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56BDC3-1F29-0465-59D0-4E1801E04812}"/>
              </a:ext>
            </a:extLst>
          </p:cNvPr>
          <p:cNvSpPr txBox="1"/>
          <p:nvPr/>
        </p:nvSpPr>
        <p:spPr>
          <a:xfrm>
            <a:off x="698090" y="3062539"/>
            <a:ext cx="76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Improve</a:t>
            </a:r>
            <a:endParaRPr lang="en-AU" sz="1200" b="0" i="0" dirty="0">
              <a:solidFill>
                <a:srgbClr val="111111"/>
              </a:solidFill>
              <a:effectLst/>
              <a:latin typeface="Cabin-semi-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07EF7-5BED-7F33-66CD-00833F65D17C}"/>
              </a:ext>
            </a:extLst>
          </p:cNvPr>
          <p:cNvSpPr txBox="1"/>
          <p:nvPr/>
        </p:nvSpPr>
        <p:spPr>
          <a:xfrm>
            <a:off x="828000" y="3479749"/>
            <a:ext cx="6618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Add other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1002E-422E-01EF-6DB1-445FE09C5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8004" y="2813146"/>
            <a:ext cx="3419915" cy="1945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9A1BE3-88FE-1D8F-81CB-BDA916F5BE03}"/>
              </a:ext>
            </a:extLst>
          </p:cNvPr>
          <p:cNvSpPr txBox="1"/>
          <p:nvPr/>
        </p:nvSpPr>
        <p:spPr>
          <a:xfrm>
            <a:off x="5720438" y="1089600"/>
            <a:ext cx="26489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D2611C"/>
              </a:buClr>
            </a:pPr>
            <a:r>
              <a:rPr lang="en-AU" sz="1200" dirty="0"/>
              <a:t>Root Mean squared error</a:t>
            </a:r>
          </a:p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GARCH : 1.63(KO), 5.54(TSLA) </a:t>
            </a:r>
          </a:p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 err="1"/>
              <a:t>XGBoost</a:t>
            </a:r>
            <a:r>
              <a:rPr lang="en-AU" sz="1200" dirty="0"/>
              <a:t> : 1.12(KO), 1.15(TSLA)    </a:t>
            </a:r>
          </a:p>
        </p:txBody>
      </p:sp>
    </p:spTree>
    <p:extLst>
      <p:ext uri="{BB962C8B-B14F-4D97-AF65-F5344CB8AC3E}">
        <p14:creationId xmlns:p14="http://schemas.microsoft.com/office/powerpoint/2010/main" val="378609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62467" y="295239"/>
            <a:ext cx="8729133" cy="4724400"/>
            <a:chOff x="262467" y="209550"/>
            <a:chExt cx="8729133" cy="4724400"/>
          </a:xfrm>
        </p:grpSpPr>
        <p:sp>
          <p:nvSpPr>
            <p:cNvPr id="154" name="Rectangle 153"/>
            <p:cNvSpPr/>
            <p:nvPr/>
          </p:nvSpPr>
          <p:spPr>
            <a:xfrm>
              <a:off x="262467" y="262466"/>
              <a:ext cx="8636000" cy="46257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153400" y="209550"/>
              <a:ext cx="8382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1882" y="4742355"/>
            <a:ext cx="407729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90" y="135960"/>
            <a:ext cx="608110" cy="302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467C4D-F944-149F-E51B-A776FFF1FAE5}"/>
              </a:ext>
            </a:extLst>
          </p:cNvPr>
          <p:cNvSpPr/>
          <p:nvPr/>
        </p:nvSpPr>
        <p:spPr>
          <a:xfrm>
            <a:off x="586626" y="81102"/>
            <a:ext cx="43872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6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Forecasting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2611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Improvement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B0D06-1BCA-FD96-3644-B330E5C18792}"/>
              </a:ext>
            </a:extLst>
          </p:cNvPr>
          <p:cNvSpPr txBox="1"/>
          <p:nvPr/>
        </p:nvSpPr>
        <p:spPr>
          <a:xfrm>
            <a:off x="684000" y="667352"/>
            <a:ext cx="76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Validation</a:t>
            </a:r>
            <a:endParaRPr lang="en-AU" sz="1200" b="0" i="0" dirty="0">
              <a:solidFill>
                <a:srgbClr val="111111"/>
              </a:solidFill>
              <a:effectLst/>
              <a:latin typeface="Cabin-semi-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17912-ECFF-1B9A-04A0-0A649E1EF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25" y="1070433"/>
            <a:ext cx="4994935" cy="1789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9C3BBA-187F-C560-930D-C0198F7611E6}"/>
              </a:ext>
            </a:extLst>
          </p:cNvPr>
          <p:cNvSpPr txBox="1"/>
          <p:nvPr/>
        </p:nvSpPr>
        <p:spPr>
          <a:xfrm>
            <a:off x="5720438" y="1089600"/>
            <a:ext cx="26489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D2611C"/>
              </a:buClr>
            </a:pPr>
            <a:r>
              <a:rPr lang="en-AU" sz="1200" dirty="0"/>
              <a:t>Root Mean squared error</a:t>
            </a:r>
          </a:p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GARCH : 1.63(KO), 5.54(TSLA) </a:t>
            </a:r>
          </a:p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 err="1"/>
              <a:t>XGBoost</a:t>
            </a:r>
            <a:r>
              <a:rPr lang="en-AU" sz="1200" dirty="0"/>
              <a:t> : 1.12(KO), 1.15(TSLA)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6BDC3-1F29-0465-59D0-4E1801E04812}"/>
              </a:ext>
            </a:extLst>
          </p:cNvPr>
          <p:cNvSpPr txBox="1"/>
          <p:nvPr/>
        </p:nvSpPr>
        <p:spPr>
          <a:xfrm>
            <a:off x="698090" y="3062539"/>
            <a:ext cx="76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Improve</a:t>
            </a:r>
            <a:endParaRPr lang="en-AU" sz="1200" b="0" i="0" dirty="0">
              <a:solidFill>
                <a:srgbClr val="111111"/>
              </a:solidFill>
              <a:effectLst/>
              <a:latin typeface="Cabin-semi-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3A54A3-4531-891E-BF87-6D957FBBE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7731" y="3431871"/>
            <a:ext cx="4943248" cy="1266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77928D-73E8-543D-F645-B806A7BFEA50}"/>
              </a:ext>
            </a:extLst>
          </p:cNvPr>
          <p:cNvSpPr txBox="1"/>
          <p:nvPr/>
        </p:nvSpPr>
        <p:spPr>
          <a:xfrm>
            <a:off x="828000" y="3479749"/>
            <a:ext cx="661842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Add other features</a:t>
            </a:r>
          </a:p>
          <a:p>
            <a:pPr marL="171450" indent="-171450">
              <a:spcBef>
                <a:spcPts val="600"/>
              </a:spcBef>
              <a:buClr>
                <a:srgbClr val="D2611C"/>
              </a:buClr>
              <a:buFont typeface="Arial" panose="020B0604020202020204" pitchFamily="34" charset="0"/>
              <a:buChar char="•"/>
            </a:pPr>
            <a:r>
              <a:rPr lang="en-AU" sz="1200" dirty="0"/>
              <a:t>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70085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62468" y="221870"/>
            <a:ext cx="8729132" cy="4724400"/>
            <a:chOff x="262467" y="209550"/>
            <a:chExt cx="8729132" cy="4724400"/>
          </a:xfrm>
        </p:grpSpPr>
        <p:sp>
          <p:nvSpPr>
            <p:cNvPr id="154" name="Rectangle 153"/>
            <p:cNvSpPr/>
            <p:nvPr/>
          </p:nvSpPr>
          <p:spPr>
            <a:xfrm>
              <a:off x="262467" y="262466"/>
              <a:ext cx="8636000" cy="46257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383490" y="209550"/>
              <a:ext cx="608109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1882" y="4742355"/>
            <a:ext cx="407729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586626" y="81102"/>
            <a:ext cx="384137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6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Forecasting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2611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90" y="135960"/>
            <a:ext cx="608110" cy="302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E0C93B-8D4A-CCD3-159E-575EBE611DCE}"/>
              </a:ext>
            </a:extLst>
          </p:cNvPr>
          <p:cNvSpPr txBox="1"/>
          <p:nvPr/>
        </p:nvSpPr>
        <p:spPr>
          <a:xfrm>
            <a:off x="585299" y="576940"/>
            <a:ext cx="76854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en-AU" sz="1500" dirty="0">
                <a:solidFill>
                  <a:schemeClr val="bg2">
                    <a:lumMod val="75000"/>
                  </a:schemeClr>
                </a:solidFill>
              </a:rPr>
              <a:t>Reference</a:t>
            </a:r>
          </a:p>
          <a:p>
            <a:pPr>
              <a:buClr>
                <a:schemeClr val="accent2"/>
              </a:buClr>
            </a:pPr>
            <a:endParaRPr lang="en-AU" sz="11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AU" sz="1100" dirty="0">
                <a:solidFill>
                  <a:srgbClr val="7F7F7F"/>
                </a:solidFill>
                <a:effectLst/>
                <a:latin typeface="+mj-lt"/>
                <a:ea typeface="Times New Roman" panose="02020603050405020304" pitchFamily="18" charset="0"/>
              </a:rPr>
              <a:t>Volatility</a:t>
            </a:r>
            <a:endParaRPr lang="en-AU" sz="1100" u="sng" dirty="0">
              <a:solidFill>
                <a:srgbClr val="66B0FB"/>
              </a:solidFill>
              <a:effectLst/>
              <a:latin typeface="+mj-lt"/>
              <a:ea typeface="Times New Roman" panose="02020603050405020304" pitchFamily="18" charset="0"/>
              <a:hlinkClick r:id="rId4"/>
            </a:endParaRPr>
          </a:p>
          <a:p>
            <a:r>
              <a:rPr lang="en-AU" sz="1100" u="sng" dirty="0">
                <a:solidFill>
                  <a:srgbClr val="66B0FB"/>
                </a:solidFill>
                <a:effectLst/>
                <a:latin typeface="+mj-lt"/>
                <a:ea typeface="Times New Roman" panose="02020603050405020304" pitchFamily="18" charset="0"/>
                <a:hlinkClick r:id="rId4"/>
              </a:rPr>
              <a:t>https://www.investopedia.com/ask/answers/021015/what-best-measure-given-stocks-volatility.asp</a:t>
            </a:r>
            <a:endParaRPr lang="en-AU" sz="11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AU" sz="1100" u="sng" dirty="0">
                <a:solidFill>
                  <a:srgbClr val="7F7F7F"/>
                </a:solidFill>
                <a:effectLst/>
                <a:latin typeface="+mj-lt"/>
                <a:ea typeface="Times New Roman" panose="02020603050405020304" pitchFamily="18" charset="0"/>
                <a:hlinkClick r:id="rId5"/>
              </a:rPr>
              <a:t>https://www.cboe.com/tradable_products/vix/vix_historical_data/</a:t>
            </a:r>
            <a:endParaRPr lang="en-AU" sz="1100" u="sng" dirty="0">
              <a:solidFill>
                <a:srgbClr val="7F7F7F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endParaRPr lang="en-AU" sz="11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AU" sz="1100" dirty="0">
                <a:solidFill>
                  <a:srgbClr val="7F7F7F"/>
                </a:solidFill>
                <a:effectLst/>
                <a:latin typeface="+mj-lt"/>
                <a:ea typeface="Times New Roman" panose="02020603050405020304" pitchFamily="18" charset="0"/>
              </a:rPr>
              <a:t>VIX</a:t>
            </a:r>
            <a:endParaRPr lang="en-AU" sz="11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AU" sz="1100" u="sng" dirty="0">
                <a:solidFill>
                  <a:srgbClr val="7F7F7F"/>
                </a:solidFill>
                <a:effectLst/>
                <a:latin typeface="+mj-lt"/>
                <a:ea typeface="Times New Roman" panose="02020603050405020304" pitchFamily="18" charset="0"/>
                <a:hlinkClick r:id="rId6"/>
              </a:rPr>
              <a:t>https://www.learningmarkets.com/predicting-volatility-with-the-vix/</a:t>
            </a:r>
            <a:endParaRPr lang="en-AU" sz="11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AU" sz="1100" dirty="0">
                <a:solidFill>
                  <a:srgbClr val="7F7F7F"/>
                </a:solidFill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AU" sz="11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AU" sz="1100" dirty="0">
                <a:solidFill>
                  <a:srgbClr val="7F7F7F"/>
                </a:solidFill>
                <a:effectLst/>
                <a:latin typeface="+mj-lt"/>
                <a:ea typeface="Times New Roman" panose="02020603050405020304" pitchFamily="18" charset="0"/>
              </a:rPr>
              <a:t>GARCH</a:t>
            </a:r>
            <a:endParaRPr lang="en-AU" sz="11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AU" sz="1100" u="sng" dirty="0">
                <a:solidFill>
                  <a:srgbClr val="7F7F7F"/>
                </a:solidFill>
                <a:effectLst/>
                <a:latin typeface="+mj-lt"/>
                <a:ea typeface="Times New Roman" panose="02020603050405020304" pitchFamily="18" charset="0"/>
                <a:hlinkClick r:id="rId7"/>
              </a:rPr>
              <a:t>https://goldinlocks.github.io/ARCH_GARCH-Volatility-Forecasting/</a:t>
            </a:r>
            <a:endParaRPr lang="en-AU" sz="11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AU" sz="1100" u="sng" dirty="0">
                <a:solidFill>
                  <a:srgbClr val="7F7F7F"/>
                </a:solidFill>
                <a:effectLst/>
                <a:latin typeface="+mj-lt"/>
                <a:ea typeface="Times New Roman" panose="02020603050405020304" pitchFamily="18" charset="0"/>
                <a:hlinkClick r:id="rId8"/>
              </a:rPr>
              <a:t>https://www.kaggle.com/code/ninetyninenewton/prediction-of-stock-market-volatility/notebook</a:t>
            </a:r>
            <a:endParaRPr lang="en-AU" sz="1100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en-AU" sz="11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AU" sz="1100" u="sng" dirty="0">
                <a:solidFill>
                  <a:srgbClr val="7F7F7F"/>
                </a:solidFill>
                <a:effectLst/>
                <a:latin typeface="+mj-lt"/>
                <a:ea typeface="Times New Roman" panose="02020603050405020304" pitchFamily="18" charset="0"/>
              </a:rPr>
              <a:t>Time Series</a:t>
            </a:r>
            <a:endParaRPr lang="en-AU" sz="11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AU" sz="1100" u="sng" dirty="0">
                <a:solidFill>
                  <a:srgbClr val="66B0FB"/>
                </a:solidFill>
                <a:effectLst/>
                <a:latin typeface="+mj-lt"/>
                <a:ea typeface="Times New Roman" panose="02020603050405020304" pitchFamily="18" charset="0"/>
                <a:hlinkClick r:id="rId9"/>
              </a:rPr>
              <a:t>https://neptune.ai/blog/select-model-for-time-series-prediction-task</a:t>
            </a:r>
            <a:endParaRPr lang="en-AU" sz="11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AU" sz="1100" u="none" strike="noStrike" dirty="0">
                <a:solidFill>
                  <a:srgbClr val="7F7F7F"/>
                </a:solidFill>
                <a:effectLst/>
                <a:latin typeface="+mj-lt"/>
                <a:ea typeface="Times New Roman" panose="02020603050405020304" pitchFamily="18" charset="0"/>
              </a:rPr>
              <a:t> </a:t>
            </a:r>
            <a:endParaRPr lang="en-AU" sz="11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AU" sz="1100" u="sng" dirty="0">
                <a:solidFill>
                  <a:srgbClr val="7F7F7F"/>
                </a:solidFill>
                <a:effectLst/>
                <a:latin typeface="+mj-lt"/>
                <a:ea typeface="Times New Roman" panose="02020603050405020304" pitchFamily="18" charset="0"/>
              </a:rPr>
              <a:t>Ensemble/</a:t>
            </a:r>
            <a:r>
              <a:rPr lang="en-AU" sz="1100" u="sng" dirty="0" err="1">
                <a:solidFill>
                  <a:srgbClr val="7F7F7F"/>
                </a:solidFill>
                <a:effectLst/>
                <a:latin typeface="+mj-lt"/>
                <a:ea typeface="Times New Roman" panose="02020603050405020304" pitchFamily="18" charset="0"/>
              </a:rPr>
              <a:t>XGBoost</a:t>
            </a:r>
            <a:endParaRPr lang="en-AU" sz="11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AU" sz="1100" u="sng" dirty="0">
                <a:solidFill>
                  <a:srgbClr val="66B0FB"/>
                </a:solidFill>
                <a:effectLst/>
                <a:latin typeface="+mj-lt"/>
                <a:ea typeface="Times New Roman" panose="02020603050405020304" pitchFamily="18" charset="0"/>
                <a:hlinkClick r:id="rId10"/>
              </a:rPr>
              <a:t>https://builtin.com/machine-learning/ensemble-model</a:t>
            </a:r>
            <a:endParaRPr lang="en-AU" sz="11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AU" sz="1100" u="sng" dirty="0">
                <a:solidFill>
                  <a:srgbClr val="66B0FB"/>
                </a:solidFill>
                <a:effectLst/>
                <a:latin typeface="+mj-lt"/>
                <a:ea typeface="Times New Roman" panose="02020603050405020304" pitchFamily="18" charset="0"/>
                <a:hlinkClick r:id="rId11"/>
              </a:rPr>
              <a:t>https://towardsdatascience.com/https-medium-com-vishalmorde-xgboost-algorithm-long-she-may-rein-edd9f99be63d</a:t>
            </a:r>
            <a:endParaRPr lang="en-AU" sz="1100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en-AU" sz="1100" dirty="0">
              <a:solidFill>
                <a:srgbClr val="7F7F7F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AU" sz="1100" dirty="0">
                <a:solidFill>
                  <a:srgbClr val="7F7F7F"/>
                </a:solidFill>
                <a:effectLst/>
                <a:latin typeface="+mj-lt"/>
                <a:ea typeface="Times New Roman" panose="02020603050405020304" pitchFamily="18" charset="0"/>
              </a:rPr>
              <a:t>Literature</a:t>
            </a:r>
            <a:endParaRPr lang="en-AU" sz="11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AU" sz="1100" u="sng" dirty="0">
                <a:solidFill>
                  <a:srgbClr val="66B0FB"/>
                </a:solidFill>
                <a:effectLst/>
                <a:latin typeface="+mj-lt"/>
                <a:ea typeface="Times New Roman" panose="02020603050405020304" pitchFamily="18" charset="0"/>
                <a:hlinkClick r:id="rId12"/>
              </a:rPr>
              <a:t>https://arxiv.org/pdf/2110.09489.pdf</a:t>
            </a:r>
            <a:endParaRPr lang="en-AU" sz="11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buClr>
                <a:schemeClr val="accent2"/>
              </a:buClr>
            </a:pPr>
            <a:endParaRPr lang="en-AU" sz="15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22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62467" y="295239"/>
            <a:ext cx="8729133" cy="4724400"/>
            <a:chOff x="262467" y="209550"/>
            <a:chExt cx="8729133" cy="4724400"/>
          </a:xfrm>
        </p:grpSpPr>
        <p:sp>
          <p:nvSpPr>
            <p:cNvPr id="154" name="Rectangle 153"/>
            <p:cNvSpPr/>
            <p:nvPr/>
          </p:nvSpPr>
          <p:spPr>
            <a:xfrm>
              <a:off x="262467" y="262466"/>
              <a:ext cx="8636000" cy="46257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153400" y="209550"/>
              <a:ext cx="8382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1882" y="4742355"/>
            <a:ext cx="407729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90" y="135960"/>
            <a:ext cx="608110" cy="302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467C4D-F944-149F-E51B-A776FFF1FAE5}"/>
              </a:ext>
            </a:extLst>
          </p:cNvPr>
          <p:cNvSpPr/>
          <p:nvPr/>
        </p:nvSpPr>
        <p:spPr>
          <a:xfrm>
            <a:off x="586626" y="81102"/>
            <a:ext cx="43872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6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Forecasting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2611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FD098-88F0-B9CE-EADE-F5FDFBDC326F}"/>
              </a:ext>
            </a:extLst>
          </p:cNvPr>
          <p:cNvSpPr txBox="1"/>
          <p:nvPr/>
        </p:nvSpPr>
        <p:spPr>
          <a:xfrm>
            <a:off x="686363" y="843750"/>
            <a:ext cx="76854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Volatility?</a:t>
            </a:r>
          </a:p>
          <a:p>
            <a:pPr marL="742950" lvl="1" indent="-285750">
              <a:buClr>
                <a:schemeClr val="accent2"/>
              </a:buClr>
              <a:buFontTx/>
              <a:buChar char="-"/>
            </a:pPr>
            <a:r>
              <a:rPr lang="en-AU" sz="1400" dirty="0"/>
              <a:t>What it is</a:t>
            </a:r>
          </a:p>
          <a:p>
            <a:pPr marL="742950" lvl="1" indent="-285750">
              <a:buClr>
                <a:schemeClr val="accent2"/>
              </a:buClr>
              <a:buFontTx/>
              <a:buChar char="-"/>
            </a:pPr>
            <a:r>
              <a:rPr lang="en-AU" sz="1400" dirty="0"/>
              <a:t>How to measure</a:t>
            </a:r>
          </a:p>
          <a:p>
            <a:pPr>
              <a:buClr>
                <a:schemeClr val="accent2"/>
              </a:buClr>
            </a:pPr>
            <a:endParaRPr lang="en-AU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Traditional model – GARCH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Machine learning model – </a:t>
            </a:r>
            <a:r>
              <a:rPr lang="en-AU" dirty="0" err="1"/>
              <a:t>XGBoost</a:t>
            </a:r>
            <a:endParaRPr lang="en-AU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Code example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Improve model</a:t>
            </a:r>
          </a:p>
        </p:txBody>
      </p:sp>
    </p:spTree>
    <p:extLst>
      <p:ext uri="{BB962C8B-B14F-4D97-AF65-F5344CB8AC3E}">
        <p14:creationId xmlns:p14="http://schemas.microsoft.com/office/powerpoint/2010/main" val="21356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62467" y="295239"/>
            <a:ext cx="8729133" cy="4724400"/>
            <a:chOff x="262467" y="209550"/>
            <a:chExt cx="8729133" cy="4724400"/>
          </a:xfrm>
        </p:grpSpPr>
        <p:sp>
          <p:nvSpPr>
            <p:cNvPr id="154" name="Rectangle 153"/>
            <p:cNvSpPr/>
            <p:nvPr/>
          </p:nvSpPr>
          <p:spPr>
            <a:xfrm>
              <a:off x="262467" y="262466"/>
              <a:ext cx="8636000" cy="46257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153400" y="209550"/>
              <a:ext cx="8382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1882" y="4742355"/>
            <a:ext cx="407729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90" y="135960"/>
            <a:ext cx="608110" cy="302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467C4D-F944-149F-E51B-A776FFF1FAE5}"/>
              </a:ext>
            </a:extLst>
          </p:cNvPr>
          <p:cNvSpPr/>
          <p:nvPr/>
        </p:nvSpPr>
        <p:spPr>
          <a:xfrm>
            <a:off x="586626" y="81102"/>
            <a:ext cx="43872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6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Forecasting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 </a:t>
            </a:r>
            <a:r>
              <a:rPr lang="en-US" dirty="0">
                <a:solidFill>
                  <a:srgbClr val="D261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2611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B0D06-1BCA-FD96-3644-B330E5C18792}"/>
              </a:ext>
            </a:extLst>
          </p:cNvPr>
          <p:cNvSpPr txBox="1"/>
          <p:nvPr/>
        </p:nvSpPr>
        <p:spPr>
          <a:xfrm>
            <a:off x="684000" y="667352"/>
            <a:ext cx="76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What is volatility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60730-EF30-064E-C3B7-F4DB5837CBF2}"/>
              </a:ext>
            </a:extLst>
          </p:cNvPr>
          <p:cNvSpPr txBox="1"/>
          <p:nvPr/>
        </p:nvSpPr>
        <p:spPr>
          <a:xfrm>
            <a:off x="828000" y="1089600"/>
            <a:ext cx="732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D2611C"/>
              </a:buClr>
            </a:pPr>
            <a:r>
              <a:rPr lang="en-AU" sz="1200" dirty="0"/>
              <a:t>Volatility is the range of price changes a security experiences over a given period.</a:t>
            </a:r>
            <a:r>
              <a:rPr lang="en-AU" sz="1200" b="0" i="0" dirty="0">
                <a:effectLst/>
              </a:rPr>
              <a:t> 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99518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62467" y="295239"/>
            <a:ext cx="8729133" cy="4724400"/>
            <a:chOff x="262467" y="209550"/>
            <a:chExt cx="8729133" cy="4724400"/>
          </a:xfrm>
        </p:grpSpPr>
        <p:sp>
          <p:nvSpPr>
            <p:cNvPr id="154" name="Rectangle 153"/>
            <p:cNvSpPr/>
            <p:nvPr/>
          </p:nvSpPr>
          <p:spPr>
            <a:xfrm>
              <a:off x="262467" y="262466"/>
              <a:ext cx="8636000" cy="46257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153400" y="209550"/>
              <a:ext cx="8382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1882" y="4742355"/>
            <a:ext cx="407729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90" y="135960"/>
            <a:ext cx="608110" cy="302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467C4D-F944-149F-E51B-A776FFF1FAE5}"/>
              </a:ext>
            </a:extLst>
          </p:cNvPr>
          <p:cNvSpPr/>
          <p:nvPr/>
        </p:nvSpPr>
        <p:spPr>
          <a:xfrm>
            <a:off x="586626" y="81102"/>
            <a:ext cx="43872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6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Forecasting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 </a:t>
            </a:r>
            <a:r>
              <a:rPr lang="en-US" dirty="0">
                <a:solidFill>
                  <a:srgbClr val="D261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2611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B0D06-1BCA-FD96-3644-B330E5C18792}"/>
              </a:ext>
            </a:extLst>
          </p:cNvPr>
          <p:cNvSpPr txBox="1"/>
          <p:nvPr/>
        </p:nvSpPr>
        <p:spPr>
          <a:xfrm>
            <a:off x="684000" y="667352"/>
            <a:ext cx="76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What is volatility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60730-EF30-064E-C3B7-F4DB5837CBF2}"/>
              </a:ext>
            </a:extLst>
          </p:cNvPr>
          <p:cNvSpPr txBox="1"/>
          <p:nvPr/>
        </p:nvSpPr>
        <p:spPr>
          <a:xfrm>
            <a:off x="828000" y="1089600"/>
            <a:ext cx="732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D2611C"/>
              </a:buClr>
            </a:pPr>
            <a:r>
              <a:rPr lang="en-AU" sz="1200" dirty="0"/>
              <a:t>Volatility is the range of price changes a security experiences over a given period.</a:t>
            </a:r>
            <a:r>
              <a:rPr lang="en-AU" sz="1200" b="0" i="0" dirty="0">
                <a:effectLst/>
              </a:rPr>
              <a:t> </a:t>
            </a:r>
            <a:endParaRPr lang="en-AU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C0F21-3147-B168-362A-BDAC0C461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000" y="1707750"/>
            <a:ext cx="4464000" cy="249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8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62467" y="295239"/>
            <a:ext cx="8729133" cy="4724400"/>
            <a:chOff x="262467" y="209550"/>
            <a:chExt cx="8729133" cy="4724400"/>
          </a:xfrm>
        </p:grpSpPr>
        <p:sp>
          <p:nvSpPr>
            <p:cNvPr id="154" name="Rectangle 153"/>
            <p:cNvSpPr/>
            <p:nvPr/>
          </p:nvSpPr>
          <p:spPr>
            <a:xfrm>
              <a:off x="262467" y="262466"/>
              <a:ext cx="8636000" cy="46257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153400" y="209550"/>
              <a:ext cx="8382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1882" y="4742355"/>
            <a:ext cx="407729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90" y="135960"/>
            <a:ext cx="608110" cy="302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467C4D-F944-149F-E51B-A776FFF1FAE5}"/>
              </a:ext>
            </a:extLst>
          </p:cNvPr>
          <p:cNvSpPr/>
          <p:nvPr/>
        </p:nvSpPr>
        <p:spPr>
          <a:xfrm>
            <a:off x="586626" y="81102"/>
            <a:ext cx="43872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6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Forecasting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 </a:t>
            </a:r>
            <a:r>
              <a:rPr lang="en-US" dirty="0">
                <a:solidFill>
                  <a:srgbClr val="D261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2611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B0D06-1BCA-FD96-3644-B330E5C18792}"/>
              </a:ext>
            </a:extLst>
          </p:cNvPr>
          <p:cNvSpPr txBox="1"/>
          <p:nvPr/>
        </p:nvSpPr>
        <p:spPr>
          <a:xfrm>
            <a:off x="684000" y="667352"/>
            <a:ext cx="76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How is it measured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36701-4AC3-AC54-5578-9C8E2A46D69F}"/>
              </a:ext>
            </a:extLst>
          </p:cNvPr>
          <p:cNvSpPr txBox="1"/>
          <p:nvPr/>
        </p:nvSpPr>
        <p:spPr>
          <a:xfrm>
            <a:off x="586626" y="4716360"/>
            <a:ext cx="2185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D2611C"/>
              </a:buClr>
            </a:pPr>
            <a:r>
              <a:rPr lang="en-US" sz="1000" dirty="0"/>
              <a:t>  Ref. https://</a:t>
            </a:r>
            <a:r>
              <a:rPr lang="en-US" sz="1000" dirty="0" err="1"/>
              <a:t>www.investopedia.com</a:t>
            </a:r>
            <a:r>
              <a:rPr lang="en-US" sz="1000" dirty="0"/>
              <a:t>/</a:t>
            </a:r>
            <a:endParaRPr lang="en-GB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74F74-6C5B-ED35-130A-2B884837D67C}"/>
              </a:ext>
            </a:extLst>
          </p:cNvPr>
          <p:cNvSpPr txBox="1"/>
          <p:nvPr/>
        </p:nvSpPr>
        <p:spPr>
          <a:xfrm>
            <a:off x="774600" y="852018"/>
            <a:ext cx="699723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rgbClr val="D2611C"/>
              </a:buClr>
            </a:pPr>
            <a:endParaRPr lang="en-AU" sz="1200" dirty="0"/>
          </a:p>
          <a:p>
            <a:pPr marL="228600" indent="-228600">
              <a:spcBef>
                <a:spcPts val="600"/>
              </a:spcBef>
              <a:buClr>
                <a:srgbClr val="D2611C"/>
              </a:buClr>
              <a:buFont typeface="+mj-lt"/>
              <a:buAutoNum type="arabicPeriod"/>
            </a:pPr>
            <a:r>
              <a:rPr lang="en-AU" sz="1200" b="0" i="0" dirty="0">
                <a:effectLst/>
              </a:rPr>
              <a:t>Standard deviation is the most common way to measure volatility </a:t>
            </a:r>
          </a:p>
          <a:p>
            <a:pPr marL="228600" indent="-228600">
              <a:spcBef>
                <a:spcPts val="600"/>
              </a:spcBef>
              <a:buClr>
                <a:srgbClr val="D2611C"/>
              </a:buClr>
              <a:buFont typeface="+mj-lt"/>
              <a:buAutoNum type="arabicPeriod"/>
            </a:pPr>
            <a:r>
              <a:rPr lang="en-AU" sz="1200" dirty="0"/>
              <a:t>The CBOE Volatility Index (VIX) is a common metric used to measure the expected volatility of the S&amp;P 500</a:t>
            </a:r>
          </a:p>
        </p:txBody>
      </p:sp>
    </p:spTree>
    <p:extLst>
      <p:ext uri="{BB962C8B-B14F-4D97-AF65-F5344CB8AC3E}">
        <p14:creationId xmlns:p14="http://schemas.microsoft.com/office/powerpoint/2010/main" val="169541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62467" y="295239"/>
            <a:ext cx="8729133" cy="4724400"/>
            <a:chOff x="262467" y="209550"/>
            <a:chExt cx="8729133" cy="4724400"/>
          </a:xfrm>
        </p:grpSpPr>
        <p:sp>
          <p:nvSpPr>
            <p:cNvPr id="154" name="Rectangle 153"/>
            <p:cNvSpPr/>
            <p:nvPr/>
          </p:nvSpPr>
          <p:spPr>
            <a:xfrm>
              <a:off x="262467" y="262466"/>
              <a:ext cx="8636000" cy="46257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153400" y="209550"/>
              <a:ext cx="8382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1882" y="4742355"/>
            <a:ext cx="407729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90" y="135960"/>
            <a:ext cx="608110" cy="302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467C4D-F944-149F-E51B-A776FFF1FAE5}"/>
              </a:ext>
            </a:extLst>
          </p:cNvPr>
          <p:cNvSpPr/>
          <p:nvPr/>
        </p:nvSpPr>
        <p:spPr>
          <a:xfrm>
            <a:off x="586626" y="81102"/>
            <a:ext cx="43872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6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Forecasting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 </a:t>
            </a:r>
            <a:r>
              <a:rPr lang="en-US" dirty="0">
                <a:solidFill>
                  <a:srgbClr val="D261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2611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98003B-4251-128B-0DCC-5F1ED671C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00" y="1384491"/>
            <a:ext cx="5709734" cy="2195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B6A61D-7D7D-B7A5-0E42-3E6DD889A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264" y="2773233"/>
            <a:ext cx="5454771" cy="2022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5144C0-3845-CBD3-EB90-1F7E56847887}"/>
              </a:ext>
            </a:extLst>
          </p:cNvPr>
          <p:cNvSpPr txBox="1"/>
          <p:nvPr/>
        </p:nvSpPr>
        <p:spPr>
          <a:xfrm>
            <a:off x="684000" y="667352"/>
            <a:ext cx="76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How is it measured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FA2D4-3B82-54C7-7201-BDA932B69FFD}"/>
              </a:ext>
            </a:extLst>
          </p:cNvPr>
          <p:cNvSpPr txBox="1"/>
          <p:nvPr/>
        </p:nvSpPr>
        <p:spPr>
          <a:xfrm>
            <a:off x="774600" y="852018"/>
            <a:ext cx="450546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rgbClr val="D2611C"/>
              </a:buClr>
            </a:pPr>
            <a:endParaRPr lang="en-AU" sz="1200" dirty="0"/>
          </a:p>
          <a:p>
            <a:pPr marL="228600" indent="-228600">
              <a:spcBef>
                <a:spcPts val="600"/>
              </a:spcBef>
              <a:buClr>
                <a:srgbClr val="D2611C"/>
              </a:buClr>
              <a:buFont typeface="+mj-lt"/>
              <a:buAutoNum type="arabicPeriod"/>
            </a:pPr>
            <a:r>
              <a:rPr lang="en-AU" sz="1200" b="0" i="0" dirty="0">
                <a:effectLst/>
              </a:rPr>
              <a:t>Standard deviation is the most common way to measure volatility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52849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62467" y="295239"/>
            <a:ext cx="8729133" cy="4724400"/>
            <a:chOff x="262467" y="209550"/>
            <a:chExt cx="8729133" cy="4724400"/>
          </a:xfrm>
        </p:grpSpPr>
        <p:sp>
          <p:nvSpPr>
            <p:cNvPr id="154" name="Rectangle 153"/>
            <p:cNvSpPr/>
            <p:nvPr/>
          </p:nvSpPr>
          <p:spPr>
            <a:xfrm>
              <a:off x="262467" y="262466"/>
              <a:ext cx="8636000" cy="46257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153400" y="209550"/>
              <a:ext cx="8382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1882" y="4742355"/>
            <a:ext cx="407729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90" y="135960"/>
            <a:ext cx="608110" cy="302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467C4D-F944-149F-E51B-A776FFF1FAE5}"/>
              </a:ext>
            </a:extLst>
          </p:cNvPr>
          <p:cNvSpPr/>
          <p:nvPr/>
        </p:nvSpPr>
        <p:spPr>
          <a:xfrm>
            <a:off x="586626" y="81102"/>
            <a:ext cx="43872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6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Forecasting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 </a:t>
            </a:r>
            <a:r>
              <a:rPr lang="en-US" dirty="0">
                <a:solidFill>
                  <a:srgbClr val="D261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2611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B0D06-1BCA-FD96-3644-B330E5C18792}"/>
              </a:ext>
            </a:extLst>
          </p:cNvPr>
          <p:cNvSpPr txBox="1"/>
          <p:nvPr/>
        </p:nvSpPr>
        <p:spPr>
          <a:xfrm>
            <a:off x="684000" y="667352"/>
            <a:ext cx="76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How is it measured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6D06EF-3E7D-3278-74EB-9E4B714A9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36" y="3574789"/>
            <a:ext cx="1893133" cy="538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AC7421-8D2B-446D-1A90-350E43429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948" y="2240794"/>
            <a:ext cx="2017682" cy="4961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FF14FC-E597-4DF4-544B-2E42386C1F14}"/>
              </a:ext>
            </a:extLst>
          </p:cNvPr>
          <p:cNvSpPr txBox="1"/>
          <p:nvPr/>
        </p:nvSpPr>
        <p:spPr>
          <a:xfrm>
            <a:off x="774600" y="852018"/>
            <a:ext cx="450546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rgbClr val="D2611C"/>
              </a:buClr>
            </a:pPr>
            <a:endParaRPr lang="en-AU" sz="1200" dirty="0"/>
          </a:p>
          <a:p>
            <a:pPr marL="228600" indent="-228600">
              <a:spcBef>
                <a:spcPts val="600"/>
              </a:spcBef>
              <a:buClr>
                <a:srgbClr val="D2611C"/>
              </a:buClr>
              <a:buFont typeface="+mj-lt"/>
              <a:buAutoNum type="arabicPeriod"/>
            </a:pPr>
            <a:r>
              <a:rPr lang="en-AU" sz="1200" b="0" i="0" dirty="0">
                <a:effectLst/>
              </a:rPr>
              <a:t>Standard deviation is the most common way to measure volatility</a:t>
            </a:r>
            <a:endParaRPr lang="en-AU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FA2CDB-62EF-57A8-EDE0-39F8FA6E9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00" y="1384491"/>
            <a:ext cx="5709734" cy="2195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D3429C-DFC0-8913-C834-83B729E522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7264" y="2773233"/>
            <a:ext cx="5454771" cy="2022112"/>
          </a:xfrm>
          <a:prstGeom prst="rect">
            <a:avLst/>
          </a:prstGeo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B50FA348-6016-8C77-F1A5-973DD28AC0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3732" y="597429"/>
            <a:ext cx="2213170" cy="11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1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62467" y="295239"/>
            <a:ext cx="8729133" cy="4724400"/>
            <a:chOff x="262467" y="209550"/>
            <a:chExt cx="8729133" cy="4724400"/>
          </a:xfrm>
        </p:grpSpPr>
        <p:sp>
          <p:nvSpPr>
            <p:cNvPr id="154" name="Rectangle 153"/>
            <p:cNvSpPr/>
            <p:nvPr/>
          </p:nvSpPr>
          <p:spPr>
            <a:xfrm>
              <a:off x="262467" y="262466"/>
              <a:ext cx="8636000" cy="46257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153400" y="209550"/>
              <a:ext cx="8382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1882" y="4742355"/>
            <a:ext cx="407729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90" y="135960"/>
            <a:ext cx="608110" cy="302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467C4D-F944-149F-E51B-A776FFF1FAE5}"/>
              </a:ext>
            </a:extLst>
          </p:cNvPr>
          <p:cNvSpPr/>
          <p:nvPr/>
        </p:nvSpPr>
        <p:spPr>
          <a:xfrm>
            <a:off x="586626" y="81102"/>
            <a:ext cx="43872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6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Forecasting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 </a:t>
            </a:r>
            <a:r>
              <a:rPr lang="en-US" dirty="0">
                <a:solidFill>
                  <a:srgbClr val="D261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2611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B0D06-1BCA-FD96-3644-B330E5C18792}"/>
              </a:ext>
            </a:extLst>
          </p:cNvPr>
          <p:cNvSpPr txBox="1"/>
          <p:nvPr/>
        </p:nvSpPr>
        <p:spPr>
          <a:xfrm>
            <a:off x="684000" y="667352"/>
            <a:ext cx="76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How is it measured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36701-4AC3-AC54-5578-9C8E2A46D69F}"/>
              </a:ext>
            </a:extLst>
          </p:cNvPr>
          <p:cNvSpPr txBox="1"/>
          <p:nvPr/>
        </p:nvSpPr>
        <p:spPr>
          <a:xfrm>
            <a:off x="586626" y="4716360"/>
            <a:ext cx="2185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D2611C"/>
              </a:buClr>
            </a:pPr>
            <a:r>
              <a:rPr lang="en-US" sz="1000" dirty="0"/>
              <a:t>  Ref. https://</a:t>
            </a:r>
            <a:r>
              <a:rPr lang="en-US" sz="1000" dirty="0" err="1"/>
              <a:t>www.investopedia.com</a:t>
            </a:r>
            <a:r>
              <a:rPr lang="en-US" sz="1000" dirty="0"/>
              <a:t>/</a:t>
            </a:r>
            <a:endParaRPr lang="en-GB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74F74-6C5B-ED35-130A-2B884837D67C}"/>
              </a:ext>
            </a:extLst>
          </p:cNvPr>
          <p:cNvSpPr txBox="1"/>
          <p:nvPr/>
        </p:nvSpPr>
        <p:spPr>
          <a:xfrm>
            <a:off x="774600" y="852018"/>
            <a:ext cx="699723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rgbClr val="D2611C"/>
              </a:buClr>
            </a:pPr>
            <a:endParaRPr lang="en-AU" sz="1200" dirty="0"/>
          </a:p>
          <a:p>
            <a:pPr marL="228600" indent="-228600">
              <a:spcBef>
                <a:spcPts val="600"/>
              </a:spcBef>
              <a:buClr>
                <a:srgbClr val="D2611C"/>
              </a:buClr>
              <a:buFont typeface="+mj-lt"/>
              <a:buAutoNum type="arabicPeriod"/>
            </a:pPr>
            <a:r>
              <a:rPr lang="en-AU" sz="1200" b="0" i="0" dirty="0">
                <a:effectLst/>
              </a:rPr>
              <a:t>Standard deviation is the most common way to measure volatility </a:t>
            </a:r>
          </a:p>
          <a:p>
            <a:pPr marL="228600" indent="-228600">
              <a:spcBef>
                <a:spcPts val="600"/>
              </a:spcBef>
              <a:buClr>
                <a:srgbClr val="D2611C"/>
              </a:buClr>
              <a:buFont typeface="+mj-lt"/>
              <a:buAutoNum type="arabicPeriod"/>
            </a:pPr>
            <a:r>
              <a:rPr lang="en-AU" sz="1200" dirty="0"/>
              <a:t>The CBOE Volatility Index (VIX) is a common metric used to measure the expected volatility of the S&amp;P 500</a:t>
            </a:r>
          </a:p>
        </p:txBody>
      </p:sp>
    </p:spTree>
    <p:extLst>
      <p:ext uri="{BB962C8B-B14F-4D97-AF65-F5344CB8AC3E}">
        <p14:creationId xmlns:p14="http://schemas.microsoft.com/office/powerpoint/2010/main" val="90613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/>
          <p:cNvGrpSpPr/>
          <p:nvPr/>
        </p:nvGrpSpPr>
        <p:grpSpPr>
          <a:xfrm>
            <a:off x="262467" y="295239"/>
            <a:ext cx="8729133" cy="4724400"/>
            <a:chOff x="262467" y="209550"/>
            <a:chExt cx="8729133" cy="4724400"/>
          </a:xfrm>
        </p:grpSpPr>
        <p:sp>
          <p:nvSpPr>
            <p:cNvPr id="154" name="Rectangle 153"/>
            <p:cNvSpPr/>
            <p:nvPr/>
          </p:nvSpPr>
          <p:spPr>
            <a:xfrm>
              <a:off x="262467" y="262466"/>
              <a:ext cx="8636000" cy="46257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8153400" y="209550"/>
              <a:ext cx="838200" cy="472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67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1882" y="4742355"/>
            <a:ext cx="407729" cy="273844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66355A-084C-D24E-9AD2-7E4FC41EA62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9" name="Picture 9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490" y="135960"/>
            <a:ext cx="608110" cy="3021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467C4D-F944-149F-E51B-A776FFF1FAE5}"/>
              </a:ext>
            </a:extLst>
          </p:cNvPr>
          <p:cNvSpPr/>
          <p:nvPr/>
        </p:nvSpPr>
        <p:spPr>
          <a:xfrm>
            <a:off x="586626" y="81102"/>
            <a:ext cx="438722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4567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 Forecasting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 </a:t>
            </a:r>
            <a:r>
              <a:rPr lang="en-US" dirty="0">
                <a:solidFill>
                  <a:srgbClr val="D261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Volatility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2611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B0D06-1BCA-FD96-3644-B330E5C18792}"/>
              </a:ext>
            </a:extLst>
          </p:cNvPr>
          <p:cNvSpPr txBox="1"/>
          <p:nvPr/>
        </p:nvSpPr>
        <p:spPr>
          <a:xfrm>
            <a:off x="684000" y="667352"/>
            <a:ext cx="768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AU" dirty="0"/>
              <a:t>How is it calculated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7F4DF-A7DC-E108-20EA-6BBD2A0A7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0" y="1467544"/>
            <a:ext cx="7841417" cy="2903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CE510-CFA8-E862-5E69-02F39717FC21}"/>
              </a:ext>
            </a:extLst>
          </p:cNvPr>
          <p:cNvSpPr txBox="1"/>
          <p:nvPr/>
        </p:nvSpPr>
        <p:spPr>
          <a:xfrm>
            <a:off x="774600" y="852018"/>
            <a:ext cx="705494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rgbClr val="D2611C"/>
              </a:buClr>
            </a:pPr>
            <a:endParaRPr lang="en-AU" sz="1200" dirty="0"/>
          </a:p>
          <a:p>
            <a:pPr marL="228600" indent="-228600">
              <a:spcBef>
                <a:spcPts val="600"/>
              </a:spcBef>
              <a:buClr>
                <a:srgbClr val="D2611C"/>
              </a:buClr>
              <a:buFont typeface="+mj-lt"/>
              <a:buAutoNum type="arabicPeriod" startAt="2"/>
            </a:pPr>
            <a:r>
              <a:rPr lang="en-AU" sz="1200" dirty="0"/>
              <a:t>The CBOE Volatility Index (VIX) is a common metric used to measure the expected volatility of the S&amp;P 500</a:t>
            </a:r>
          </a:p>
        </p:txBody>
      </p:sp>
    </p:spTree>
    <p:extLst>
      <p:ext uri="{BB962C8B-B14F-4D97-AF65-F5344CB8AC3E}">
        <p14:creationId xmlns:p14="http://schemas.microsoft.com/office/powerpoint/2010/main" val="34669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6374FB2-1E4E-4423-9D40-64B005695D83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DB74AEC6381F47A78E580E4340EE46" ma:contentTypeVersion="13" ma:contentTypeDescription="Create a new document." ma:contentTypeScope="" ma:versionID="c2f19f23bdd5fa770d264a2fab78b811">
  <xsd:schema xmlns:xsd="http://www.w3.org/2001/XMLSchema" xmlns:xs="http://www.w3.org/2001/XMLSchema" xmlns:p="http://schemas.microsoft.com/office/2006/metadata/properties" xmlns:ns3="c6bdce90-6af3-4435-980f-1486c64c90f3" xmlns:ns4="9a1eec5d-ee69-48c7-a87b-3df96e20be58" targetNamespace="http://schemas.microsoft.com/office/2006/metadata/properties" ma:root="true" ma:fieldsID="acded45106d5c70e283aff4224733acf" ns3:_="" ns4:_="">
    <xsd:import namespace="c6bdce90-6af3-4435-980f-1486c64c90f3"/>
    <xsd:import namespace="9a1eec5d-ee69-48c7-a87b-3df96e20be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dce90-6af3-4435-980f-1486c64c90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1eec5d-ee69-48c7-a87b-3df96e20be5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9CA969-D004-400D-9CFE-ADA1BFDEB5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bdce90-6af3-4435-980f-1486c64c90f3"/>
    <ds:schemaRef ds:uri="9a1eec5d-ee69-48c7-a87b-3df96e20be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2EDA32-F9C2-4728-B972-A9DC0A04D6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8DEE57-0D62-4A73-BC3E-B327BF1177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44938</TotalTime>
  <Words>616</Words>
  <Application>Microsoft Macintosh PowerPoint</Application>
  <PresentationFormat>On-screen Show (16:9)</PresentationFormat>
  <Paragraphs>152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Cabin-semi-bold</vt:lpstr>
      <vt:lpstr>SourceSansPro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pControl NAV Oversight Introduction</dc:title>
  <dc:creator>Milestone Group</dc:creator>
  <cp:lastModifiedBy>Soyeon Kim</cp:lastModifiedBy>
  <cp:revision>444</cp:revision>
  <cp:lastPrinted>2018-09-21T15:30:43Z</cp:lastPrinted>
  <dcterms:created xsi:type="dcterms:W3CDTF">2010-04-12T23:12:02Z</dcterms:created>
  <dcterms:modified xsi:type="dcterms:W3CDTF">2023-01-12T04:16:21Z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0x010100F2DB74AEC6381F47A78E580E4340EE46</vt:lpwstr>
  </property>
</Properties>
</file>