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4" r:id="rId7"/>
    <p:sldId id="269" r:id="rId8"/>
    <p:sldId id="271" r:id="rId9"/>
    <p:sldId id="270" r:id="rId10"/>
    <p:sldId id="262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759"/>
    <a:srgbClr val="D19B61"/>
    <a:srgbClr val="D67054"/>
    <a:srgbClr val="333333"/>
    <a:srgbClr val="EAE8E8"/>
    <a:srgbClr val="CE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1E0-7051-49E1-B18B-87D34BC7E7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4A04-74FF-4FB8-8BE1-7A881008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1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1E0-7051-49E1-B18B-87D34BC7E7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4A04-74FF-4FB8-8BE1-7A881008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5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1E0-7051-49E1-B18B-87D34BC7E7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4A04-74FF-4FB8-8BE1-7A881008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1E0-7051-49E1-B18B-87D34BC7E7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4A04-74FF-4FB8-8BE1-7A881008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5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1E0-7051-49E1-B18B-87D34BC7E7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4A04-74FF-4FB8-8BE1-7A881008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4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1E0-7051-49E1-B18B-87D34BC7E7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4A04-74FF-4FB8-8BE1-7A881008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2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1E0-7051-49E1-B18B-87D34BC7E7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4A04-74FF-4FB8-8BE1-7A881008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3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1E0-7051-49E1-B18B-87D34BC7E7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4A04-74FF-4FB8-8BE1-7A881008C3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-3169693" y="3169692"/>
            <a:ext cx="6858000" cy="5186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66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1E0-7051-49E1-B18B-87D34BC7E7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4A04-74FF-4FB8-8BE1-7A881008C3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4201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1E0-7051-49E1-B18B-87D34BC7E7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4A04-74FF-4FB8-8BE1-7A881008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C1E0-7051-49E1-B18B-87D34BC7E7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4A04-74FF-4FB8-8BE1-7A881008C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8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fld id="{19DAC1E0-7051-49E1-B18B-87D34BC7E73A}" type="datetimeFigureOut">
              <a:rPr lang="ko-KR" altLang="en-US" smtClean="0"/>
              <a:pPr/>
              <a:t>2023-04-03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fld id="{84CC4A04-74FF-4FB8-8BE1-7A881008C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9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KR Medium" panose="020B0600000000000000" pitchFamily="34" charset="-127"/>
          <a:ea typeface="Noto Sans KR Medium" panose="020B06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 Medium" panose="020B0600000000000000" pitchFamily="34" charset="-127"/>
          <a:ea typeface="Noto Sans KR Medium" panose="020B06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 Medium" panose="020B0600000000000000" pitchFamily="34" charset="-127"/>
          <a:ea typeface="Noto Sans KR Medium" panose="020B06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 Medium" panose="020B0600000000000000" pitchFamily="34" charset="-127"/>
          <a:ea typeface="Noto Sans KR Medium" panose="020B06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 Medium" panose="020B0600000000000000" pitchFamily="34" charset="-127"/>
          <a:ea typeface="Noto Sans KR Medium" panose="020B06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 Medium" panose="020B0600000000000000" pitchFamily="34" charset="-127"/>
          <a:ea typeface="Noto Sans KR Medium" panose="020B06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hdusl95921.dothome.co.kr/mobile_sy/mobile.html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80883" y="2892058"/>
            <a:ext cx="4593265" cy="4890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스마트 문화 앱 </a:t>
            </a:r>
            <a:r>
              <a:rPr lang="ko-KR" altLang="en-US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구현평가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2333" y="3519375"/>
            <a:ext cx="893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박소연</a:t>
            </a:r>
          </a:p>
        </p:txBody>
      </p:sp>
    </p:spTree>
    <p:extLst>
      <p:ext uri="{BB962C8B-B14F-4D97-AF65-F5344CB8AC3E}">
        <p14:creationId xmlns:p14="http://schemas.microsoft.com/office/powerpoint/2010/main" val="257788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74816"/>
            <a:ext cx="379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모바일 </a:t>
            </a:r>
            <a:r>
              <a:rPr lang="ko-KR" altLang="en-US" sz="1200" dirty="0" err="1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메인디자인</a:t>
            </a:r>
            <a:r>
              <a:rPr lang="ko-KR" altLang="en-US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 </a:t>
            </a:r>
            <a:r>
              <a:rPr lang="ko-KR" altLang="en-US" sz="1200" dirty="0" err="1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서브디자인</a:t>
            </a:r>
            <a:endParaRPr lang="ko-KR" altLang="en-US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4" y="555088"/>
            <a:ext cx="1934008" cy="601231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39" y="555088"/>
            <a:ext cx="2032940" cy="6012312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846" y="555089"/>
            <a:ext cx="2394279" cy="6012311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292" y="555088"/>
            <a:ext cx="2506633" cy="60076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458325" y="3281907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6"/>
              </a:rPr>
              <a:t>http://thdusl95921.dothome.co.kr/mobile_sy/mobile.html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669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74816"/>
            <a:ext cx="379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err="1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제작일정</a:t>
            </a:r>
            <a:endParaRPr lang="ko-KR" altLang="en-US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49928"/>
              </p:ext>
            </p:extLst>
          </p:nvPr>
        </p:nvGraphicFramePr>
        <p:xfrm>
          <a:off x="431800" y="1206502"/>
          <a:ext cx="11442700" cy="45656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8311">
                  <a:extLst>
                    <a:ext uri="{9D8B030D-6E8A-4147-A177-3AD203B41FA5}">
                      <a16:colId xmlns:a16="http://schemas.microsoft.com/office/drawing/2014/main" val="1487110395"/>
                    </a:ext>
                  </a:extLst>
                </a:gridCol>
                <a:gridCol w="1033821">
                  <a:extLst>
                    <a:ext uri="{9D8B030D-6E8A-4147-A177-3AD203B41FA5}">
                      <a16:colId xmlns:a16="http://schemas.microsoft.com/office/drawing/2014/main" val="3156675569"/>
                    </a:ext>
                  </a:extLst>
                </a:gridCol>
                <a:gridCol w="1033821">
                  <a:extLst>
                    <a:ext uri="{9D8B030D-6E8A-4147-A177-3AD203B41FA5}">
                      <a16:colId xmlns:a16="http://schemas.microsoft.com/office/drawing/2014/main" val="246303539"/>
                    </a:ext>
                  </a:extLst>
                </a:gridCol>
                <a:gridCol w="1033821">
                  <a:extLst>
                    <a:ext uri="{9D8B030D-6E8A-4147-A177-3AD203B41FA5}">
                      <a16:colId xmlns:a16="http://schemas.microsoft.com/office/drawing/2014/main" val="2979852125"/>
                    </a:ext>
                  </a:extLst>
                </a:gridCol>
                <a:gridCol w="1033821">
                  <a:extLst>
                    <a:ext uri="{9D8B030D-6E8A-4147-A177-3AD203B41FA5}">
                      <a16:colId xmlns:a16="http://schemas.microsoft.com/office/drawing/2014/main" val="1955970622"/>
                    </a:ext>
                  </a:extLst>
                </a:gridCol>
                <a:gridCol w="1033821">
                  <a:extLst>
                    <a:ext uri="{9D8B030D-6E8A-4147-A177-3AD203B41FA5}">
                      <a16:colId xmlns:a16="http://schemas.microsoft.com/office/drawing/2014/main" val="2900711667"/>
                    </a:ext>
                  </a:extLst>
                </a:gridCol>
                <a:gridCol w="1033821">
                  <a:extLst>
                    <a:ext uri="{9D8B030D-6E8A-4147-A177-3AD203B41FA5}">
                      <a16:colId xmlns:a16="http://schemas.microsoft.com/office/drawing/2014/main" val="681782011"/>
                    </a:ext>
                  </a:extLst>
                </a:gridCol>
                <a:gridCol w="1033821">
                  <a:extLst>
                    <a:ext uri="{9D8B030D-6E8A-4147-A177-3AD203B41FA5}">
                      <a16:colId xmlns:a16="http://schemas.microsoft.com/office/drawing/2014/main" val="4288090442"/>
                    </a:ext>
                  </a:extLst>
                </a:gridCol>
                <a:gridCol w="1033821">
                  <a:extLst>
                    <a:ext uri="{9D8B030D-6E8A-4147-A177-3AD203B41FA5}">
                      <a16:colId xmlns:a16="http://schemas.microsoft.com/office/drawing/2014/main" val="366820919"/>
                    </a:ext>
                  </a:extLst>
                </a:gridCol>
                <a:gridCol w="1033821">
                  <a:extLst>
                    <a:ext uri="{9D8B030D-6E8A-4147-A177-3AD203B41FA5}">
                      <a16:colId xmlns:a16="http://schemas.microsoft.com/office/drawing/2014/main" val="609551754"/>
                    </a:ext>
                  </a:extLst>
                </a:gridCol>
              </a:tblGrid>
              <a:tr h="4317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항목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9002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사전 자료 조사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0304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컨셉 확정 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정보구조설계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033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와이어프레임 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네비게이션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5338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로그인 </a:t>
                      </a:r>
                      <a:r>
                        <a:rPr lang="en-US" altLang="ko-KR" sz="1200" baseline="0" dirty="0" smtClean="0"/>
                        <a:t>/ 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회원가입 페이지 </a:t>
                      </a:r>
                      <a:r>
                        <a:rPr lang="en-US" altLang="ko-KR" sz="1200" baseline="0" dirty="0" smtClean="0"/>
                        <a:t>HTML 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346737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서브페이지 </a:t>
                      </a:r>
                      <a:r>
                        <a:rPr lang="en-US" altLang="ko-KR" sz="1200" dirty="0" smtClean="0"/>
                        <a:t>HTML 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8693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 QUERY 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9366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테스트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1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08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6226233" y="0"/>
            <a:ext cx="596576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5811" y="738731"/>
            <a:ext cx="1745673" cy="42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9E255A-5DD7-5B11-A405-20CF8C3D5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08" y="643466"/>
            <a:ext cx="2590545" cy="5571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직선 연결선 4"/>
          <p:cNvCxnSpPr/>
          <p:nvPr/>
        </p:nvCxnSpPr>
        <p:spPr>
          <a:xfrm flipH="1" flipV="1">
            <a:off x="2461484" y="949344"/>
            <a:ext cx="640080" cy="149629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2128" y="771983"/>
            <a:ext cx="129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브랜드 컬러 활용도가 낮은 메인 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페이지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6437" y="5234224"/>
            <a:ext cx="1745673" cy="42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endCxn id="13" idx="0"/>
          </p:cNvCxnSpPr>
          <p:nvPr/>
        </p:nvCxnSpPr>
        <p:spPr>
          <a:xfrm flipH="1">
            <a:off x="1639274" y="4039985"/>
            <a:ext cx="1462290" cy="1194239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3452" y="5335258"/>
            <a:ext cx="1422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다소 단조로운 상품 사진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336" y="215524"/>
            <a:ext cx="2223106" cy="64269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10334837" y="579687"/>
            <a:ext cx="1745673" cy="4212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396429" y="605634"/>
            <a:ext cx="164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전체적으로 브랜드 색상을 살린 디자인으로 이미지를 </a:t>
            </a:r>
            <a:r>
              <a:rPr lang="ko-KR" altLang="en-US" sz="9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각인시킴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58154" y="5245898"/>
            <a:ext cx="1933702" cy="4212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9" idx="1"/>
          </p:cNvCxnSpPr>
          <p:nvPr/>
        </p:nvCxnSpPr>
        <p:spPr>
          <a:xfrm flipH="1" flipV="1">
            <a:off x="9316444" y="5444837"/>
            <a:ext cx="841710" cy="1167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241280" y="5271845"/>
            <a:ext cx="180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먹음직스러워 보이기 위해 채도가 높고 크기가 큰 이미지들로 대체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 flipV="1">
            <a:off x="9290928" y="778625"/>
            <a:ext cx="1029739" cy="116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15811" y="2158821"/>
            <a:ext cx="1745673" cy="42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2461484" y="2369434"/>
            <a:ext cx="640080" cy="149629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22128" y="2192073"/>
            <a:ext cx="129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작은 사이즈로 눈길이 잘 가지 않는 메인 배너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360351" y="1993135"/>
            <a:ext cx="1745673" cy="4212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421943" y="2019082"/>
            <a:ext cx="164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오늘회의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정체성을 보여주는 적절한 문구와 함께 배너 </a:t>
            </a:r>
            <a:r>
              <a:rPr lang="en-US" altLang="ko-KR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full 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배치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 flipV="1">
            <a:off x="9316442" y="2192073"/>
            <a:ext cx="1029739" cy="116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오른쪽 화살표 57"/>
          <p:cNvSpPr/>
          <p:nvPr/>
        </p:nvSpPr>
        <p:spPr>
          <a:xfrm>
            <a:off x="5475848" y="3057547"/>
            <a:ext cx="1147157" cy="457200"/>
          </a:xfrm>
          <a:prstGeom prst="rightArrow">
            <a:avLst/>
          </a:prstGeom>
          <a:solidFill>
            <a:srgbClr val="E46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9338" y="2259028"/>
            <a:ext cx="400110" cy="23399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기획의도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전체적 디자인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90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6226233" y="0"/>
            <a:ext cx="596576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2557" y="2685011"/>
            <a:ext cx="1339123" cy="15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011680" y="3005051"/>
            <a:ext cx="419604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073" y="2792548"/>
            <a:ext cx="12997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메인의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9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큰카테고리를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거쳐야 상품이미지</a:t>
            </a:r>
            <a:r>
              <a:rPr lang="en-US" altLang="ko-KR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</a:t>
            </a:r>
            <a:r>
              <a:rPr lang="en-US" altLang="ko-KR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9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별점</a:t>
            </a:r>
            <a:r>
              <a:rPr lang="en-US" altLang="ko-KR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후기</a:t>
            </a:r>
            <a:r>
              <a:rPr lang="en-US" altLang="ko-KR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종류 등을 확인할 수 있어 구매욕구 및 흥미가 빠르게 떨어질 수 있음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5466043" y="3233362"/>
            <a:ext cx="1147157" cy="457200"/>
          </a:xfrm>
          <a:prstGeom prst="rightArrow">
            <a:avLst/>
          </a:prstGeom>
          <a:solidFill>
            <a:srgbClr val="E46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84" y="457200"/>
            <a:ext cx="2848659" cy="59436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059" y="2117013"/>
            <a:ext cx="2142842" cy="452463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168" y="337195"/>
            <a:ext cx="2488555" cy="45327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10357659" y="397645"/>
            <a:ext cx="1545580" cy="1190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9488723" y="992688"/>
            <a:ext cx="855722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80555" y="533196"/>
            <a:ext cx="129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메인페이지에 카테고리가 아닌 제품의 내용을 상세하게 소개하여 특정 상품의 구매율을 높임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11233676" y="1587731"/>
            <a:ext cx="0" cy="529282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111" y="2117013"/>
            <a:ext cx="400110" cy="2544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기획의도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홈 화면  카테고리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8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226233" y="0"/>
            <a:ext cx="596576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89AA11B0-C892-23A5-9FEB-2807E7CD3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700" y="627542"/>
            <a:ext cx="2325210" cy="56029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5811" y="3810352"/>
            <a:ext cx="1745673" cy="2420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2461484" y="5361632"/>
            <a:ext cx="464596" cy="49047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7629" y="5067276"/>
            <a:ext cx="12997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*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주문 순서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홈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메뉴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메뉴상세페이지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주문하기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장바구니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&gt;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배송지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설정하기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&gt;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배송지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확인하기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80" y="527789"/>
            <a:ext cx="3019425" cy="5956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1969" y="4095779"/>
            <a:ext cx="167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 경로가 길어 장바구니에 도달한 후에야 주문 가능여부를 확인할 수 있기 때문에 소비자들이 불편함을 느낄 수 있음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86283" y="3582786"/>
            <a:ext cx="1745673" cy="590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0" idx="1"/>
          </p:cNvCxnSpPr>
          <p:nvPr/>
        </p:nvCxnSpPr>
        <p:spPr>
          <a:xfrm flipH="1">
            <a:off x="9991899" y="3877888"/>
            <a:ext cx="39438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32168" y="3693222"/>
            <a:ext cx="167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메인페이지에서 </a:t>
            </a:r>
            <a:r>
              <a:rPr lang="ko-KR" altLang="en-US" sz="9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배송지역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en-US" altLang="ko-KR" sz="9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먼저 검색하도록 유도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393861" y="3200399"/>
            <a:ext cx="1147157" cy="457200"/>
          </a:xfrm>
          <a:prstGeom prst="rightArrow">
            <a:avLst/>
          </a:prstGeom>
          <a:solidFill>
            <a:srgbClr val="E46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0681" y="2161515"/>
            <a:ext cx="400110" cy="2534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기획의도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장바구니  기능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98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226233" y="0"/>
            <a:ext cx="5965767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29" y="765129"/>
            <a:ext cx="2293434" cy="52167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796906" y="2978248"/>
            <a:ext cx="1362264" cy="91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2156011" y="3214808"/>
            <a:ext cx="640080" cy="149629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0961" y="3030142"/>
            <a:ext cx="12997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 상품을 활용하여 주기적으로 </a:t>
            </a:r>
            <a:r>
              <a:rPr lang="ko-KR" altLang="en-US" sz="9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업로드하는레시피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shorts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</a:t>
            </a:r>
            <a:endParaRPr lang="en-US" altLang="ko-KR" sz="9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단순 볼거리로 게시되어 있는 느낌이 강함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54" y="765129"/>
            <a:ext cx="3195919" cy="51535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10415847" y="4521050"/>
            <a:ext cx="1362264" cy="6056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9640273" y="4823892"/>
            <a:ext cx="775574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49099" y="4578288"/>
            <a:ext cx="12997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해당 영상과 관련된 상품들을 바로 구매할 수 있도록 하단에 소개함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847" y="723566"/>
            <a:ext cx="1487978" cy="789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8384017" y="1026408"/>
            <a:ext cx="203183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49098" y="780804"/>
            <a:ext cx="138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꾸밈없는 제목 대신</a:t>
            </a:r>
            <a:endParaRPr lang="en-US" altLang="ko-KR" sz="900" dirty="0" smtClean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‘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나만의 </a:t>
            </a:r>
            <a:r>
              <a:rPr lang="ko-KR" altLang="en-US" sz="900" dirty="0" err="1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홈파티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레시피</a:t>
            </a:r>
            <a:r>
              <a:rPr lang="en-US" altLang="ko-KR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’</a:t>
            </a:r>
            <a:r>
              <a:rPr lang="ko-KR" altLang="en-US" sz="9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같이 대주제를 명시하여 소비자들의 흥미 유도</a:t>
            </a:r>
            <a:endParaRPr lang="en-US" altLang="ko-KR" sz="9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188136" y="3057547"/>
            <a:ext cx="1147157" cy="457200"/>
          </a:xfrm>
          <a:prstGeom prst="rightArrow">
            <a:avLst/>
          </a:prstGeom>
          <a:solidFill>
            <a:srgbClr val="E46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751" y="2131787"/>
            <a:ext cx="400110" cy="2594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기획의도 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홍 보 영 상  게 시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7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74815"/>
            <a:ext cx="19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정보구조설계</a:t>
            </a:r>
            <a:endParaRPr lang="ko-KR" altLang="en-US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685720" y="2035423"/>
            <a:ext cx="28648" cy="28027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>
            <a:off x="2500970" y="2009281"/>
            <a:ext cx="12443" cy="23762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endCxn id="20" idx="2"/>
          </p:cNvCxnSpPr>
          <p:nvPr/>
        </p:nvCxnSpPr>
        <p:spPr>
          <a:xfrm>
            <a:off x="4900184" y="2016693"/>
            <a:ext cx="44217" cy="45065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140313" y="768899"/>
            <a:ext cx="1713983" cy="554572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메인화면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endCxn id="6" idx="2"/>
          </p:cNvCxnSpPr>
          <p:nvPr/>
        </p:nvCxnSpPr>
        <p:spPr>
          <a:xfrm flipV="1">
            <a:off x="5997304" y="1323471"/>
            <a:ext cx="1" cy="6858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744159" y="2526670"/>
            <a:ext cx="1446539" cy="55457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solidFill>
                  <a:schemeClr val="tx1"/>
                </a:solidFill>
              </a:rPr>
              <a:t>배송지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95958" y="2534082"/>
            <a:ext cx="1446539" cy="55457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제품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997304" y="1633388"/>
            <a:ext cx="1416720" cy="31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29" idx="2"/>
          </p:cNvCxnSpPr>
          <p:nvPr/>
        </p:nvCxnSpPr>
        <p:spPr>
          <a:xfrm>
            <a:off x="7417691" y="2016697"/>
            <a:ext cx="10533" cy="2509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692919" y="2534082"/>
            <a:ext cx="1446539" cy="55457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EVENT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76497" y="2534082"/>
            <a:ext cx="1446539" cy="55457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고객센터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21135" y="3216116"/>
            <a:ext cx="1421362" cy="40305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제철회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33722" y="4178201"/>
            <a:ext cx="1408773" cy="3749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흰살회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33721" y="4647461"/>
            <a:ext cx="1408773" cy="4040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붉은회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33723" y="3710604"/>
            <a:ext cx="1408773" cy="3705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½</a:t>
            </a:r>
            <a:r>
              <a:rPr lang="ko-KR" altLang="en-US" sz="1400" dirty="0" smtClean="0">
                <a:solidFill>
                  <a:schemeClr val="tx1"/>
                </a:solidFill>
              </a:rPr>
              <a:t>인분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33720" y="5134169"/>
            <a:ext cx="1408773" cy="4040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탕종류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46309" y="5629623"/>
            <a:ext cx="1396184" cy="4040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갑각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어패류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6309" y="6119238"/>
            <a:ext cx="1396184" cy="4040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510444" y="2021119"/>
            <a:ext cx="7175276" cy="114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777699" y="3274861"/>
            <a:ext cx="1446539" cy="534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배송지역검색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590" y="3984698"/>
            <a:ext cx="1446539" cy="534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오늘드림서비스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954766" y="3298150"/>
            <a:ext cx="1446539" cy="534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62450" y="4007987"/>
            <a:ext cx="1446539" cy="534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76497" y="4717824"/>
            <a:ext cx="1446539" cy="534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14024" y="1366199"/>
            <a:ext cx="1562473" cy="534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로그인 및 회원가입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92919" y="3288784"/>
            <a:ext cx="1446539" cy="534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레시피 </a:t>
            </a:r>
            <a:r>
              <a:rPr lang="en-US" altLang="ko-KR" sz="1200" dirty="0" smtClean="0">
                <a:solidFill>
                  <a:schemeClr val="tx1"/>
                </a:solidFill>
              </a:rPr>
              <a:t>shorts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04954" y="3992114"/>
            <a:ext cx="1446539" cy="534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오늘회콘텐츠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2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699139"/>
            <a:ext cx="6121400" cy="29279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127" y="74815"/>
            <a:ext cx="19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벤치마킹 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(1) </a:t>
            </a:r>
            <a:r>
              <a:rPr lang="ko-KR" altLang="en-US" sz="1200" dirty="0" err="1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마켓컬리</a:t>
            </a:r>
            <a:endParaRPr lang="ko-KR" altLang="en-US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96" y="4111017"/>
            <a:ext cx="4626780" cy="228668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81730" y="622770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4652835" y="1271961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678163" y="4264782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90823" y="2082922"/>
            <a:ext cx="4367777" cy="308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circleNumDbPlain"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적극적인 브랜드 컬러를 활용한 홈페이지 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→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소비자에게 브랜드 이미지 각인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②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 페이지에서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배송지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등록 및 가능여부 검색 유도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→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마지막 단계에서 배송 가능 지역이 아님으로 인한실패확률 감소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③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대표적인 세일 상품을 세일 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마감시간과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함께 노출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→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시간이 제한적이라는 것을 보여주며 소비자들의 구매율을 상승시킴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79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74815"/>
            <a:ext cx="295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벤치마킹 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(2)  </a:t>
            </a:r>
            <a:r>
              <a:rPr lang="ko-KR" altLang="en-US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인어교주해적단</a:t>
            </a:r>
            <a:endParaRPr lang="ko-KR" altLang="en-US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12508" y="2439483"/>
            <a:ext cx="4367777" cy="24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circleNumDbPlain"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간결한 대주제 문장과 상품 이미지를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메인화면에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노출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→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상세페이지까지 들어가지 않아도 상품을  확인 가능하고 흥미를 불러일으킴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②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별점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및 후기의 개수를 해당 상품 아래 노출 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→ 검증된 이미지를 전달하며 구매욕구 및 신뢰도를 높임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098155"/>
            <a:ext cx="3598863" cy="56666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385" y="1323171"/>
            <a:ext cx="3246438" cy="52166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" y="479866"/>
            <a:ext cx="2811463" cy="618289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05504" y="1163886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6271520" y="3822305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283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74815"/>
            <a:ext cx="195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스토리보드 설계</a:t>
            </a:r>
            <a:endParaRPr lang="ko-KR" altLang="en-US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1996" y="2559707"/>
            <a:ext cx="1187355" cy="31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Description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287222" y="2609192"/>
            <a:ext cx="0" cy="3918608"/>
          </a:xfrm>
          <a:prstGeom prst="line">
            <a:avLst/>
          </a:prstGeom>
          <a:ln>
            <a:solidFill>
              <a:srgbClr val="D19B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99005" y="2551638"/>
            <a:ext cx="1546663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Link / Program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577786" y="2442456"/>
            <a:ext cx="5586648" cy="0"/>
          </a:xfrm>
          <a:prstGeom prst="line">
            <a:avLst/>
          </a:prstGeom>
          <a:ln>
            <a:solidFill>
              <a:srgbClr val="D19B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1" y="1404597"/>
            <a:ext cx="2244042" cy="47550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461" y="1404598"/>
            <a:ext cx="2275986" cy="47550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타원 14"/>
          <p:cNvSpPr/>
          <p:nvPr/>
        </p:nvSpPr>
        <p:spPr>
          <a:xfrm>
            <a:off x="921138" y="1617629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230180" y="1868861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893445" y="1868860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1384809" y="2701936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1039470" y="3372951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317557" y="3732994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2286813" y="4285230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315904" y="5336790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2828461" y="2385420"/>
            <a:ext cx="236665" cy="218365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77786" y="1247278"/>
            <a:ext cx="18437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Project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Author / Date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Navigation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828878" y="1206464"/>
            <a:ext cx="0" cy="1077712"/>
          </a:xfrm>
          <a:prstGeom prst="line">
            <a:avLst/>
          </a:prstGeom>
          <a:ln>
            <a:solidFill>
              <a:srgbClr val="D19B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57478" y="1316496"/>
            <a:ext cx="18437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“ONULHOI” Renewal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Park so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yeon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/ 2023.04.03</a:t>
            </a:r>
          </a:p>
          <a:p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Mobile Main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5904" y="768765"/>
            <a:ext cx="573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ONULHOI Mobile Main Storyboard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4313" y="3071285"/>
            <a:ext cx="2682909" cy="308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①  브랜드 로고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② 햄버거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이모티콘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③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장바구니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이모티콘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④ 메인 배너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⑤ 배너 슬라이드 아이콘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⑥ 배송 가능 여부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검색창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⑦ 타임세일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이모티콘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및 남은 시간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⑧ 각 메뉴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상세창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바로가기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⑨ 레시피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youtube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링크 연결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53308" y="2869546"/>
            <a:ext cx="3259646" cy="34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① 메인 페이지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새로고침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②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제이쿼리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왼 → 오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100%)</a:t>
            </a: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③ 각 페이지로 이동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④ 메인 배너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⑤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제이쿼리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( 1-2-3-1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순서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방향에따라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다른 이미지 노출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⑥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검색창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이동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(full)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⑦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제이쿼리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실시간 반영 마감 시간 노출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⑧ 상세페이지로 이동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⑨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youtube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재생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84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484</Words>
  <Application>Microsoft Office PowerPoint</Application>
  <PresentationFormat>와이드스크린</PresentationFormat>
  <Paragraphs>121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KR</vt:lpstr>
      <vt:lpstr>Noto Sans KR Black</vt:lpstr>
      <vt:lpstr>Noto Sans KR Medium</vt:lpstr>
      <vt:lpstr>Noto Sans KR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84</cp:revision>
  <dcterms:created xsi:type="dcterms:W3CDTF">2023-02-21T07:40:45Z</dcterms:created>
  <dcterms:modified xsi:type="dcterms:W3CDTF">2023-04-03T04:08:35Z</dcterms:modified>
</cp:coreProperties>
</file>