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layfair Display Medium"/>
      <p:regular r:id="rId31"/>
      <p:bold r:id="rId32"/>
      <p:italic r:id="rId33"/>
      <p:boldItalic r:id="rId34"/>
    </p:embeddedFont>
    <p:embeddedFont>
      <p:font typeface="Roboto"/>
      <p:regular r:id="rId35"/>
      <p:bold r:id="rId36"/>
      <p:italic r:id="rId37"/>
      <p:boldItalic r:id="rId38"/>
    </p:embeddedFont>
    <p:embeddedFont>
      <p:font typeface="Playfair Display"/>
      <p:regular r:id="rId39"/>
      <p:bold r:id="rId40"/>
      <p:italic r:id="rId41"/>
      <p:boldItalic r:id="rId42"/>
    </p:embeddedFont>
    <p:embeddedFont>
      <p:font typeface="Montserrat"/>
      <p:regular r:id="rId43"/>
      <p:bold r:id="rId44"/>
      <p:italic r:id="rId45"/>
      <p:boldItalic r:id="rId46"/>
    </p:embeddedFont>
    <p:embeddedFont>
      <p:font typeface="Oswald SemiBold"/>
      <p:regular r:id="rId47"/>
      <p:bold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C1D038-9ACC-4AC6-9591-9A9DEC929AFC}">
  <a:tblStyle styleId="{08C1D038-9ACC-4AC6-9591-9A9DEC929AF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bold.fntdata"/><Relationship Id="rId42" Type="http://schemas.openxmlformats.org/officeDocument/2006/relationships/font" Target="fonts/PlayfairDisplay-boldItalic.fntdata"/><Relationship Id="rId41" Type="http://schemas.openxmlformats.org/officeDocument/2006/relationships/font" Target="fonts/PlayfairDisplay-italic.fntdata"/><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swaldSemiBold-bold.fntdata"/><Relationship Id="rId47" Type="http://schemas.openxmlformats.org/officeDocument/2006/relationships/font" Target="fonts/OswaldSemiBold-regular.fntdata"/><Relationship Id="rId49"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Medium-regular.fntdata"/><Relationship Id="rId30" Type="http://schemas.openxmlformats.org/officeDocument/2006/relationships/slide" Target="slides/slide24.xml"/><Relationship Id="rId33" Type="http://schemas.openxmlformats.org/officeDocument/2006/relationships/font" Target="fonts/PlayfairDisplayMedium-italic.fntdata"/><Relationship Id="rId32" Type="http://schemas.openxmlformats.org/officeDocument/2006/relationships/font" Target="fonts/PlayfairDisplayMedium-bold.fntdata"/><Relationship Id="rId35" Type="http://schemas.openxmlformats.org/officeDocument/2006/relationships/font" Target="fonts/Roboto-regular.fntdata"/><Relationship Id="rId34" Type="http://schemas.openxmlformats.org/officeDocument/2006/relationships/font" Target="fonts/PlayfairDisplayMedium-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PlayfairDisplay-regular.fntdata"/><Relationship Id="rId38"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Font typeface="Montserrat"/>
              <a:buNone/>
              <a:defRPr sz="14000">
                <a:latin typeface="Montserrat"/>
                <a:ea typeface="Montserrat"/>
                <a:cs typeface="Montserrat"/>
                <a:sym typeface="Montserrat"/>
              </a:defRPr>
            </a:lvl1pPr>
            <a:lvl2pPr lvl="1" algn="ctr">
              <a:lnSpc>
                <a:spcPct val="100000"/>
              </a:lnSpc>
              <a:spcBef>
                <a:spcPts val="0"/>
              </a:spcBef>
              <a:spcAft>
                <a:spcPts val="0"/>
              </a:spcAft>
              <a:buSzPts val="14000"/>
              <a:buFont typeface="Montserrat"/>
              <a:buNone/>
              <a:defRPr sz="14000">
                <a:latin typeface="Montserrat"/>
                <a:ea typeface="Montserrat"/>
                <a:cs typeface="Montserrat"/>
                <a:sym typeface="Montserrat"/>
              </a:defRPr>
            </a:lvl2pPr>
            <a:lvl3pPr lvl="2" algn="ctr">
              <a:lnSpc>
                <a:spcPct val="100000"/>
              </a:lnSpc>
              <a:spcBef>
                <a:spcPts val="0"/>
              </a:spcBef>
              <a:spcAft>
                <a:spcPts val="0"/>
              </a:spcAft>
              <a:buSzPts val="14000"/>
              <a:buFont typeface="Montserrat"/>
              <a:buNone/>
              <a:defRPr sz="14000">
                <a:latin typeface="Montserrat"/>
                <a:ea typeface="Montserrat"/>
                <a:cs typeface="Montserrat"/>
                <a:sym typeface="Montserrat"/>
              </a:defRPr>
            </a:lvl3pPr>
            <a:lvl4pPr lvl="3" algn="ctr">
              <a:lnSpc>
                <a:spcPct val="100000"/>
              </a:lnSpc>
              <a:spcBef>
                <a:spcPts val="0"/>
              </a:spcBef>
              <a:spcAft>
                <a:spcPts val="0"/>
              </a:spcAft>
              <a:buSzPts val="14000"/>
              <a:buFont typeface="Montserrat"/>
              <a:buNone/>
              <a:defRPr sz="14000">
                <a:latin typeface="Montserrat"/>
                <a:ea typeface="Montserrat"/>
                <a:cs typeface="Montserrat"/>
                <a:sym typeface="Montserrat"/>
              </a:defRPr>
            </a:lvl4pPr>
            <a:lvl5pPr lvl="4" algn="ctr">
              <a:lnSpc>
                <a:spcPct val="100000"/>
              </a:lnSpc>
              <a:spcBef>
                <a:spcPts val="0"/>
              </a:spcBef>
              <a:spcAft>
                <a:spcPts val="0"/>
              </a:spcAft>
              <a:buSzPts val="14000"/>
              <a:buFont typeface="Montserrat"/>
              <a:buNone/>
              <a:defRPr sz="14000">
                <a:latin typeface="Montserrat"/>
                <a:ea typeface="Montserrat"/>
                <a:cs typeface="Montserrat"/>
                <a:sym typeface="Montserrat"/>
              </a:defRPr>
            </a:lvl5pPr>
            <a:lvl6pPr lvl="5" algn="ctr">
              <a:lnSpc>
                <a:spcPct val="100000"/>
              </a:lnSpc>
              <a:spcBef>
                <a:spcPts val="0"/>
              </a:spcBef>
              <a:spcAft>
                <a:spcPts val="0"/>
              </a:spcAft>
              <a:buSzPts val="14000"/>
              <a:buFont typeface="Montserrat"/>
              <a:buNone/>
              <a:defRPr sz="14000">
                <a:latin typeface="Montserrat"/>
                <a:ea typeface="Montserrat"/>
                <a:cs typeface="Montserrat"/>
                <a:sym typeface="Montserrat"/>
              </a:defRPr>
            </a:lvl6pPr>
            <a:lvl7pPr lvl="6" algn="ctr">
              <a:lnSpc>
                <a:spcPct val="100000"/>
              </a:lnSpc>
              <a:spcBef>
                <a:spcPts val="0"/>
              </a:spcBef>
              <a:spcAft>
                <a:spcPts val="0"/>
              </a:spcAft>
              <a:buSzPts val="14000"/>
              <a:buFont typeface="Montserrat"/>
              <a:buNone/>
              <a:defRPr sz="14000">
                <a:latin typeface="Montserrat"/>
                <a:ea typeface="Montserrat"/>
                <a:cs typeface="Montserrat"/>
                <a:sym typeface="Montserrat"/>
              </a:defRPr>
            </a:lvl7pPr>
            <a:lvl8pPr lvl="7" algn="ctr">
              <a:lnSpc>
                <a:spcPct val="100000"/>
              </a:lnSpc>
              <a:spcBef>
                <a:spcPts val="0"/>
              </a:spcBef>
              <a:spcAft>
                <a:spcPts val="0"/>
              </a:spcAft>
              <a:buSzPts val="14000"/>
              <a:buFont typeface="Montserrat"/>
              <a:buNone/>
              <a:defRPr sz="14000">
                <a:latin typeface="Montserrat"/>
                <a:ea typeface="Montserrat"/>
                <a:cs typeface="Montserrat"/>
                <a:sym typeface="Montserrat"/>
              </a:defRPr>
            </a:lvl8pPr>
            <a:lvl9pPr lvl="8" algn="ctr">
              <a:lnSpc>
                <a:spcPct val="100000"/>
              </a:lnSpc>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highlight>
                  <a:schemeClr val="dk1"/>
                </a:highlight>
              </a:defRPr>
            </a:lvl1pPr>
            <a:lvl2pPr indent="-317500" lvl="1" marL="914400" algn="ctr">
              <a:lnSpc>
                <a:spcPct val="115000"/>
              </a:lnSpc>
              <a:spcBef>
                <a:spcPts val="0"/>
              </a:spcBef>
              <a:spcAft>
                <a:spcPts val="0"/>
              </a:spcAft>
              <a:buSzPts val="1400"/>
              <a:buChar char="○"/>
              <a:defRPr>
                <a:highlight>
                  <a:schemeClr val="dk1"/>
                </a:highlight>
              </a:defRPr>
            </a:lvl2pPr>
            <a:lvl3pPr indent="-317500" lvl="2" marL="1371600" algn="ctr">
              <a:lnSpc>
                <a:spcPct val="115000"/>
              </a:lnSpc>
              <a:spcBef>
                <a:spcPts val="0"/>
              </a:spcBef>
              <a:spcAft>
                <a:spcPts val="0"/>
              </a:spcAft>
              <a:buSzPts val="1400"/>
              <a:buChar char="■"/>
              <a:defRPr>
                <a:highlight>
                  <a:schemeClr val="dk1"/>
                </a:highlight>
              </a:defRPr>
            </a:lvl3pPr>
            <a:lvl4pPr indent="-317500" lvl="3" marL="1828800" algn="ctr">
              <a:lnSpc>
                <a:spcPct val="115000"/>
              </a:lnSpc>
              <a:spcBef>
                <a:spcPts val="0"/>
              </a:spcBef>
              <a:spcAft>
                <a:spcPts val="0"/>
              </a:spcAft>
              <a:buSzPts val="1400"/>
              <a:buChar char="●"/>
              <a:defRPr>
                <a:highlight>
                  <a:schemeClr val="dk1"/>
                </a:highlight>
              </a:defRPr>
            </a:lvl4pPr>
            <a:lvl5pPr indent="-317500" lvl="4" marL="2286000" algn="ctr">
              <a:lnSpc>
                <a:spcPct val="115000"/>
              </a:lnSpc>
              <a:spcBef>
                <a:spcPts val="0"/>
              </a:spcBef>
              <a:spcAft>
                <a:spcPts val="0"/>
              </a:spcAft>
              <a:buSzPts val="1400"/>
              <a:buChar char="○"/>
              <a:defRPr>
                <a:highlight>
                  <a:schemeClr val="dk1"/>
                </a:highlight>
              </a:defRPr>
            </a:lvl5pPr>
            <a:lvl6pPr indent="-317500" lvl="5" marL="2743200" algn="ctr">
              <a:lnSpc>
                <a:spcPct val="115000"/>
              </a:lnSpc>
              <a:spcBef>
                <a:spcPts val="0"/>
              </a:spcBef>
              <a:spcAft>
                <a:spcPts val="0"/>
              </a:spcAft>
              <a:buSzPts val="1400"/>
              <a:buChar char="■"/>
              <a:defRPr>
                <a:highlight>
                  <a:schemeClr val="dk1"/>
                </a:highlight>
              </a:defRPr>
            </a:lvl6pPr>
            <a:lvl7pPr indent="-317500" lvl="6" marL="3200400" algn="ctr">
              <a:lnSpc>
                <a:spcPct val="115000"/>
              </a:lnSpc>
              <a:spcBef>
                <a:spcPts val="0"/>
              </a:spcBef>
              <a:spcAft>
                <a:spcPts val="0"/>
              </a:spcAft>
              <a:buSzPts val="1400"/>
              <a:buChar char="●"/>
              <a:defRPr>
                <a:highlight>
                  <a:schemeClr val="dk1"/>
                </a:highlight>
              </a:defRPr>
            </a:lvl7pPr>
            <a:lvl8pPr indent="-317500" lvl="7" marL="3657600" algn="ctr">
              <a:lnSpc>
                <a:spcPct val="115000"/>
              </a:lnSpc>
              <a:spcBef>
                <a:spcPts val="0"/>
              </a:spcBef>
              <a:spcAft>
                <a:spcPts val="0"/>
              </a:spcAft>
              <a:buSzPts val="1400"/>
              <a:buChar char="○"/>
              <a:defRPr>
                <a:highlight>
                  <a:schemeClr val="dk1"/>
                </a:highlight>
              </a:defRPr>
            </a:lvl8pPr>
            <a:lvl9pPr indent="-317500" lvl="8" marL="4114800" algn="ctr">
              <a:lnSpc>
                <a:spcPct val="115000"/>
              </a:lnSpc>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22" name="Google Shape;22;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highlight>
                  <a:schemeClr val="lt1"/>
                </a:highlight>
              </a:defRPr>
            </a:lvl1pPr>
            <a:lvl2pPr indent="-317500" lvl="1" marL="914400" algn="l">
              <a:lnSpc>
                <a:spcPct val="115000"/>
              </a:lnSpc>
              <a:spcBef>
                <a:spcPts val="0"/>
              </a:spcBef>
              <a:spcAft>
                <a:spcPts val="0"/>
              </a:spcAft>
              <a:buSzPts val="1400"/>
              <a:buChar char="○"/>
              <a:defRPr>
                <a:highlight>
                  <a:schemeClr val="lt1"/>
                </a:highlight>
              </a:defRPr>
            </a:lvl2pPr>
            <a:lvl3pPr indent="-317500" lvl="2" marL="1371600" algn="l">
              <a:lnSpc>
                <a:spcPct val="115000"/>
              </a:lnSpc>
              <a:spcBef>
                <a:spcPts val="0"/>
              </a:spcBef>
              <a:spcAft>
                <a:spcPts val="0"/>
              </a:spcAft>
              <a:buSzPts val="1400"/>
              <a:buChar char="■"/>
              <a:defRPr>
                <a:highlight>
                  <a:schemeClr val="lt1"/>
                </a:highlight>
              </a:defRPr>
            </a:lvl3pPr>
            <a:lvl4pPr indent="-317500" lvl="3" marL="1828800" algn="l">
              <a:lnSpc>
                <a:spcPct val="115000"/>
              </a:lnSpc>
              <a:spcBef>
                <a:spcPts val="0"/>
              </a:spcBef>
              <a:spcAft>
                <a:spcPts val="0"/>
              </a:spcAft>
              <a:buSzPts val="1400"/>
              <a:buChar char="●"/>
              <a:defRPr>
                <a:highlight>
                  <a:schemeClr val="lt1"/>
                </a:highlight>
              </a:defRPr>
            </a:lvl4pPr>
            <a:lvl5pPr indent="-317500" lvl="4" marL="2286000" algn="l">
              <a:lnSpc>
                <a:spcPct val="115000"/>
              </a:lnSpc>
              <a:spcBef>
                <a:spcPts val="0"/>
              </a:spcBef>
              <a:spcAft>
                <a:spcPts val="0"/>
              </a:spcAft>
              <a:buSzPts val="1400"/>
              <a:buChar char="○"/>
              <a:defRPr>
                <a:highlight>
                  <a:schemeClr val="lt1"/>
                </a:highlight>
              </a:defRPr>
            </a:lvl5pPr>
            <a:lvl6pPr indent="-317500" lvl="5" marL="2743200" algn="l">
              <a:lnSpc>
                <a:spcPct val="115000"/>
              </a:lnSpc>
              <a:spcBef>
                <a:spcPts val="0"/>
              </a:spcBef>
              <a:spcAft>
                <a:spcPts val="0"/>
              </a:spcAft>
              <a:buSzPts val="1400"/>
              <a:buChar char="■"/>
              <a:defRPr>
                <a:highlight>
                  <a:schemeClr val="lt1"/>
                </a:highlight>
              </a:defRPr>
            </a:lvl6pPr>
            <a:lvl7pPr indent="-317500" lvl="6" marL="3200400" algn="l">
              <a:lnSpc>
                <a:spcPct val="115000"/>
              </a:lnSpc>
              <a:spcBef>
                <a:spcPts val="0"/>
              </a:spcBef>
              <a:spcAft>
                <a:spcPts val="0"/>
              </a:spcAft>
              <a:buSzPts val="1400"/>
              <a:buChar char="●"/>
              <a:defRPr>
                <a:highlight>
                  <a:schemeClr val="lt1"/>
                </a:highlight>
              </a:defRPr>
            </a:lvl7pPr>
            <a:lvl8pPr indent="-317500" lvl="7" marL="3657600" algn="l">
              <a:lnSpc>
                <a:spcPct val="115000"/>
              </a:lnSpc>
              <a:spcBef>
                <a:spcPts val="0"/>
              </a:spcBef>
              <a:spcAft>
                <a:spcPts val="0"/>
              </a:spcAft>
              <a:buSzPts val="1400"/>
              <a:buChar char="○"/>
              <a:defRPr>
                <a:highlight>
                  <a:schemeClr val="lt1"/>
                </a:highlight>
              </a:defRPr>
            </a:lvl8pPr>
            <a:lvl9pPr indent="-317500" lvl="8" marL="4114800" algn="l">
              <a:lnSpc>
                <a:spcPct val="115000"/>
              </a:lnSpc>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rgbClr val="FFE5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layfair Display"/>
              <a:buChar char="●"/>
              <a:defRPr b="0" i="0" sz="1800" u="none" cap="none" strike="noStrike">
                <a:solidFill>
                  <a:schemeClr val="dk2"/>
                </a:solidFill>
                <a:latin typeface="Playfair Display"/>
                <a:ea typeface="Playfair Display"/>
                <a:cs typeface="Playfair Display"/>
                <a:sym typeface="Playfair Display"/>
              </a:defRPr>
            </a:lvl1pPr>
            <a:lvl2pPr indent="-317500" lvl="1" marL="9144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2pPr>
            <a:lvl3pPr indent="-317500" lvl="2" marL="13716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3pPr>
            <a:lvl4pPr indent="-317500" lvl="3" marL="18288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4pPr>
            <a:lvl5pPr indent="-317500" lvl="4" marL="22860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5pPr>
            <a:lvl6pPr indent="-317500" lvl="5" marL="27432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6pPr>
            <a:lvl7pPr indent="-317500" lvl="6" marL="32004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7pPr>
            <a:lvl8pPr indent="-317500" lvl="7" marL="36576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8pPr>
            <a:lvl9pPr indent="-317500" lvl="8" marL="4114800" marR="0" rtl="0" algn="l">
              <a:lnSpc>
                <a:spcPct val="115000"/>
              </a:lnSpc>
              <a:spcBef>
                <a:spcPts val="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561400" cy="280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800"/>
              <a:buNone/>
            </a:pPr>
            <a:r>
              <a:rPr lang="en" sz="5020"/>
              <a:t>An Analysis on W</a:t>
            </a:r>
            <a:r>
              <a:rPr lang="en" sz="5020"/>
              <a:t>orldwide</a:t>
            </a:r>
            <a:r>
              <a:rPr lang="en" sz="5020"/>
              <a:t> Blockbusters in the past four decades</a:t>
            </a:r>
            <a:endParaRPr sz="5020"/>
          </a:p>
        </p:txBody>
      </p:sp>
      <p:sp>
        <p:nvSpPr>
          <p:cNvPr id="59" name="Google Shape;59;p13"/>
          <p:cNvSpPr txBox="1"/>
          <p:nvPr>
            <p:ph idx="1" type="subTitle"/>
          </p:nvPr>
        </p:nvSpPr>
        <p:spPr>
          <a:xfrm>
            <a:off x="6185475" y="4210650"/>
            <a:ext cx="2958600" cy="871800"/>
          </a:xfrm>
          <a:prstGeom prst="rect">
            <a:avLst/>
          </a:prstGeom>
          <a:solidFill>
            <a:schemeClr val="dk2"/>
          </a:solid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9600"/>
              <a:buNone/>
            </a:pPr>
            <a:r>
              <a:rPr lang="en" sz="1900"/>
              <a:t>Seyi Oyesiku</a:t>
            </a:r>
            <a:endParaRPr sz="1900"/>
          </a:p>
          <a:p>
            <a:pPr indent="0" lvl="0" marL="0" rtl="0" algn="l">
              <a:lnSpc>
                <a:spcPct val="100000"/>
              </a:lnSpc>
              <a:spcBef>
                <a:spcPts val="0"/>
              </a:spcBef>
              <a:spcAft>
                <a:spcPts val="0"/>
              </a:spcAft>
              <a:buSzPts val="9600"/>
              <a:buNone/>
            </a:pPr>
            <a:r>
              <a:t/>
            </a:r>
            <a:endParaRPr sz="1900"/>
          </a:p>
        </p:txBody>
      </p:sp>
      <p:sp>
        <p:nvSpPr>
          <p:cNvPr id="60" name="Google Shape;60;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0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Analysis - MPAA Rating</a:t>
            </a:r>
            <a:endParaRPr/>
          </a:p>
        </p:txBody>
      </p:sp>
      <p:sp>
        <p:nvSpPr>
          <p:cNvPr id="129" name="Google Shape;129;p22"/>
          <p:cNvSpPr txBox="1"/>
          <p:nvPr>
            <p:ph idx="1" type="body"/>
          </p:nvPr>
        </p:nvSpPr>
        <p:spPr>
          <a:xfrm>
            <a:off x="311700" y="1234075"/>
            <a:ext cx="39408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G-rated movies are rated the highest of all the other MPAA ratings</a:t>
            </a:r>
            <a:endParaRPr/>
          </a:p>
          <a:p>
            <a:pPr indent="-342900" lvl="0" marL="457200" rtl="0" algn="l">
              <a:lnSpc>
                <a:spcPct val="115000"/>
              </a:lnSpc>
              <a:spcBef>
                <a:spcPts val="1000"/>
              </a:spcBef>
              <a:spcAft>
                <a:spcPts val="1000"/>
              </a:spcAft>
              <a:buSzPts val="1800"/>
              <a:buChar char="-"/>
            </a:pPr>
            <a:r>
              <a:rPr lang="en"/>
              <a:t>HoIver, the difference betIen all of these is relatively minimal compared to revenue shown previously</a:t>
            </a:r>
            <a:endParaRPr/>
          </a:p>
        </p:txBody>
      </p:sp>
      <p:sp>
        <p:nvSpPr>
          <p:cNvPr id="130" name="Google Shape;130;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1" name="Google Shape;131;p22"/>
          <p:cNvPicPr preferRelativeResize="0"/>
          <p:nvPr/>
        </p:nvPicPr>
        <p:blipFill rotWithShape="1">
          <a:blip r:embed="rId3">
            <a:alphaModFix/>
          </a:blip>
          <a:srcRect b="0" l="0" r="0" t="0"/>
          <a:stretch/>
        </p:blipFill>
        <p:spPr>
          <a:xfrm>
            <a:off x="4405750" y="950813"/>
            <a:ext cx="4640950" cy="35081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Analysis - Genre 1</a:t>
            </a:r>
            <a:endParaRPr>
              <a:highlight>
                <a:srgbClr val="FFE599"/>
              </a:highlight>
            </a:endParaRPr>
          </a:p>
        </p:txBody>
      </p:sp>
      <p:sp>
        <p:nvSpPr>
          <p:cNvPr id="137" name="Google Shape;137;p23"/>
          <p:cNvSpPr txBox="1"/>
          <p:nvPr>
            <p:ph idx="1" type="body"/>
          </p:nvPr>
        </p:nvSpPr>
        <p:spPr>
          <a:xfrm>
            <a:off x="-62525" y="1750663"/>
            <a:ext cx="3181800" cy="2449500"/>
          </a:xfrm>
          <a:prstGeom prst="rect">
            <a:avLst/>
          </a:prstGeom>
          <a:noFill/>
          <a:ln>
            <a:noFill/>
          </a:ln>
        </p:spPr>
        <p:txBody>
          <a:bodyPr anchorCtr="0" anchor="t" bIns="91425" lIns="91425" spcFirstLastPara="1" rIns="91425" wrap="square" tIns="91425">
            <a:normAutofit fontScale="92500" lnSpcReduction="20000"/>
          </a:bodyPr>
          <a:lstStyle/>
          <a:p>
            <a:pPr indent="0" lvl="0" marL="457200" rtl="0" algn="l">
              <a:lnSpc>
                <a:spcPct val="115000"/>
              </a:lnSpc>
              <a:spcBef>
                <a:spcPts val="0"/>
              </a:spcBef>
              <a:spcAft>
                <a:spcPts val="0"/>
              </a:spcAft>
              <a:buSzPct val="108108"/>
              <a:buNone/>
            </a:pPr>
            <a:r>
              <a:rPr lang="en"/>
              <a:t>As I can see, Action movies vastly outnumber the other movie genres, and similarly, comedy movies outnumber the other kinds.</a:t>
            </a:r>
            <a:endParaRPr/>
          </a:p>
          <a:p>
            <a:pPr indent="0" lvl="0" marL="457200" rtl="0" algn="l">
              <a:lnSpc>
                <a:spcPct val="115000"/>
              </a:lnSpc>
              <a:spcBef>
                <a:spcPts val="1200"/>
              </a:spcBef>
              <a:spcAft>
                <a:spcPts val="0"/>
              </a:spcAft>
              <a:buSzPct val="108108"/>
              <a:buNone/>
            </a:pPr>
            <a:r>
              <a:t/>
            </a:r>
            <a:endParaRPr/>
          </a:p>
          <a:p>
            <a:pPr indent="0" lvl="0" marL="457200" rtl="0" algn="l">
              <a:lnSpc>
                <a:spcPct val="115000"/>
              </a:lnSpc>
              <a:spcBef>
                <a:spcPts val="1200"/>
              </a:spcBef>
              <a:spcAft>
                <a:spcPts val="1200"/>
              </a:spcAft>
              <a:buSzPct val="108108"/>
              <a:buNone/>
            </a:pPr>
            <a:r>
              <a:t/>
            </a:r>
            <a:endParaRPr/>
          </a:p>
        </p:txBody>
      </p:sp>
      <p:sp>
        <p:nvSpPr>
          <p:cNvPr id="138" name="Google Shape;138;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9" name="Google Shape;139;p23"/>
          <p:cNvPicPr preferRelativeResize="0"/>
          <p:nvPr/>
        </p:nvPicPr>
        <p:blipFill rotWithShape="1">
          <a:blip r:embed="rId3">
            <a:alphaModFix/>
          </a:blip>
          <a:srcRect b="0" l="0" r="0" t="0"/>
          <a:stretch/>
        </p:blipFill>
        <p:spPr>
          <a:xfrm>
            <a:off x="2879775" y="1162350"/>
            <a:ext cx="6166925" cy="362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Analysis - Genre 2</a:t>
            </a:r>
            <a:endParaRPr>
              <a:highlight>
                <a:srgbClr val="FFE599"/>
              </a:highlight>
            </a:endParaRPr>
          </a:p>
        </p:txBody>
      </p:sp>
      <p:sp>
        <p:nvSpPr>
          <p:cNvPr id="145" name="Google Shape;145;p24"/>
          <p:cNvSpPr txBox="1"/>
          <p:nvPr>
            <p:ph idx="1" type="body"/>
          </p:nvPr>
        </p:nvSpPr>
        <p:spPr>
          <a:xfrm>
            <a:off x="311700" y="1877950"/>
            <a:ext cx="2697900" cy="2067600"/>
          </a:xfrm>
          <a:prstGeom prst="rect">
            <a:avLst/>
          </a:prstGeom>
          <a:noFill/>
          <a:ln>
            <a:noFill/>
          </a:ln>
        </p:spPr>
        <p:txBody>
          <a:bodyPr anchorCtr="0" anchor="t" bIns="91425" lIns="91425" spcFirstLastPara="1" rIns="91425" wrap="square" tIns="91425">
            <a:normAutofit fontScale="92500" lnSpcReduction="20000"/>
          </a:bodyPr>
          <a:lstStyle/>
          <a:p>
            <a:pPr indent="0" lvl="0" marL="457200" rtl="0" algn="l">
              <a:lnSpc>
                <a:spcPct val="115000"/>
              </a:lnSpc>
              <a:spcBef>
                <a:spcPts val="0"/>
              </a:spcBef>
              <a:spcAft>
                <a:spcPts val="0"/>
              </a:spcAft>
              <a:buSzPct val="108108"/>
              <a:buNone/>
            </a:pPr>
            <a:r>
              <a:rPr lang="en"/>
              <a:t>With ‘Genre 2’, Adventure movies beats Drama movies with a very huge gap, from Comedy, and Sci-Fi movies.</a:t>
            </a:r>
            <a:endParaRPr/>
          </a:p>
          <a:p>
            <a:pPr indent="0" lvl="0" marL="457200" rtl="0" algn="l">
              <a:lnSpc>
                <a:spcPct val="115000"/>
              </a:lnSpc>
              <a:spcBef>
                <a:spcPts val="1200"/>
              </a:spcBef>
              <a:spcAft>
                <a:spcPts val="1200"/>
              </a:spcAft>
              <a:buClr>
                <a:schemeClr val="dk2"/>
              </a:buClr>
              <a:buSzPct val="61110"/>
              <a:buFont typeface="Arial"/>
              <a:buNone/>
            </a:pPr>
            <a:r>
              <a:t/>
            </a:r>
            <a:endParaRPr/>
          </a:p>
        </p:txBody>
      </p:sp>
      <p:sp>
        <p:nvSpPr>
          <p:cNvPr id="146" name="Google Shape;146;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7" name="Google Shape;147;p24"/>
          <p:cNvPicPr preferRelativeResize="0"/>
          <p:nvPr/>
        </p:nvPicPr>
        <p:blipFill rotWithShape="1">
          <a:blip r:embed="rId3">
            <a:alphaModFix/>
          </a:blip>
          <a:srcRect b="0" l="0" r="0" t="0"/>
          <a:stretch/>
        </p:blipFill>
        <p:spPr>
          <a:xfrm>
            <a:off x="3162000" y="1170125"/>
            <a:ext cx="5724941" cy="33662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Analysis - Genre 3</a:t>
            </a:r>
            <a:endParaRPr>
              <a:highlight>
                <a:srgbClr val="FFE599"/>
              </a:highlight>
            </a:endParaRPr>
          </a:p>
        </p:txBody>
      </p:sp>
      <p:sp>
        <p:nvSpPr>
          <p:cNvPr id="153" name="Google Shape;153;p25"/>
          <p:cNvSpPr txBox="1"/>
          <p:nvPr>
            <p:ph idx="1" type="body"/>
          </p:nvPr>
        </p:nvSpPr>
        <p:spPr>
          <a:xfrm>
            <a:off x="224625" y="1815175"/>
            <a:ext cx="3411600" cy="21726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SzPts val="1800"/>
              <a:buNone/>
            </a:pPr>
            <a:r>
              <a:rPr lang="en"/>
              <a:t>With ‘Genre 3’, Sci-fi movies narrowly beats thriller, Fantasy, and Comedy movies. This is all in terms of frequency.</a:t>
            </a:r>
            <a:endParaRPr/>
          </a:p>
        </p:txBody>
      </p:sp>
      <p:sp>
        <p:nvSpPr>
          <p:cNvPr id="154" name="Google Shape;154;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5" name="Google Shape;155;p25"/>
          <p:cNvPicPr preferRelativeResize="0"/>
          <p:nvPr/>
        </p:nvPicPr>
        <p:blipFill rotWithShape="1">
          <a:blip r:embed="rId3">
            <a:alphaModFix/>
          </a:blip>
          <a:srcRect b="0" l="0" r="0" t="0"/>
          <a:stretch/>
        </p:blipFill>
        <p:spPr>
          <a:xfrm>
            <a:off x="3636225" y="1155800"/>
            <a:ext cx="5202976" cy="31016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Analysis - Average IMDb Rating of each Genre</a:t>
            </a:r>
            <a:endParaRPr>
              <a:highlight>
                <a:srgbClr val="FFE599"/>
              </a:highlight>
            </a:endParaRPr>
          </a:p>
        </p:txBody>
      </p:sp>
      <p:sp>
        <p:nvSpPr>
          <p:cNvPr id="161" name="Google Shape;161;p26"/>
          <p:cNvSpPr txBox="1"/>
          <p:nvPr>
            <p:ph idx="1" type="body"/>
          </p:nvPr>
        </p:nvSpPr>
        <p:spPr>
          <a:xfrm>
            <a:off x="356625" y="1309550"/>
            <a:ext cx="3828900" cy="3379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This data tells us that the Istern genre has the highest average rating of all genres.</a:t>
            </a:r>
            <a:endParaRPr/>
          </a:p>
          <a:p>
            <a:pPr indent="-342900" lvl="0" marL="457200" rtl="0" algn="l">
              <a:lnSpc>
                <a:spcPct val="115000"/>
              </a:lnSpc>
              <a:spcBef>
                <a:spcPts val="1000"/>
              </a:spcBef>
              <a:spcAft>
                <a:spcPts val="1000"/>
              </a:spcAft>
              <a:buSzPts val="1800"/>
              <a:buChar char="-"/>
            </a:pPr>
            <a:r>
              <a:rPr lang="en"/>
              <a:t>It also beats Biography by a slight margin, and the rest of the genres are not too far behind. </a:t>
            </a:r>
            <a:endParaRPr/>
          </a:p>
        </p:txBody>
      </p:sp>
      <p:sp>
        <p:nvSpPr>
          <p:cNvPr id="162" name="Google Shape;162;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63" name="Google Shape;163;p26"/>
          <p:cNvPicPr preferRelativeResize="0"/>
          <p:nvPr/>
        </p:nvPicPr>
        <p:blipFill rotWithShape="1">
          <a:blip r:embed="rId3">
            <a:alphaModFix/>
          </a:blip>
          <a:srcRect b="0" l="0" r="0" t="0"/>
          <a:stretch/>
        </p:blipFill>
        <p:spPr>
          <a:xfrm>
            <a:off x="4493600" y="1017725"/>
            <a:ext cx="3517286" cy="367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Analysis - Genre 1</a:t>
            </a:r>
            <a:endParaRPr>
              <a:highlight>
                <a:srgbClr val="FFE599"/>
              </a:highlight>
            </a:endParaRPr>
          </a:p>
        </p:txBody>
      </p:sp>
      <p:sp>
        <p:nvSpPr>
          <p:cNvPr id="169" name="Google Shape;169;p27"/>
          <p:cNvSpPr txBox="1"/>
          <p:nvPr>
            <p:ph idx="1" type="body"/>
          </p:nvPr>
        </p:nvSpPr>
        <p:spPr>
          <a:xfrm>
            <a:off x="379075" y="1413750"/>
            <a:ext cx="4260300" cy="3336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Animated movies generate the most worldwide gross revenue, with Family movies being a close second. </a:t>
            </a:r>
            <a:endParaRPr/>
          </a:p>
          <a:p>
            <a:pPr indent="-342900" lvl="0" marL="457200" rtl="0" algn="l">
              <a:lnSpc>
                <a:spcPct val="115000"/>
              </a:lnSpc>
              <a:spcBef>
                <a:spcPts val="1000"/>
              </a:spcBef>
              <a:spcAft>
                <a:spcPts val="1000"/>
              </a:spcAft>
              <a:buSzPts val="1800"/>
              <a:buChar char="-"/>
            </a:pPr>
            <a:r>
              <a:rPr lang="en"/>
              <a:t>These genres are often co-genres, as Ill, so this data makes sense </a:t>
            </a:r>
            <a:endParaRPr/>
          </a:p>
        </p:txBody>
      </p:sp>
      <p:sp>
        <p:nvSpPr>
          <p:cNvPr id="170" name="Google Shape;170;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71" name="Google Shape;171;p27"/>
          <p:cNvPicPr preferRelativeResize="0"/>
          <p:nvPr/>
        </p:nvPicPr>
        <p:blipFill rotWithShape="1">
          <a:blip r:embed="rId3">
            <a:alphaModFix/>
          </a:blip>
          <a:srcRect b="0" l="0" r="0" t="0"/>
          <a:stretch/>
        </p:blipFill>
        <p:spPr>
          <a:xfrm>
            <a:off x="4710075" y="1017725"/>
            <a:ext cx="3523864" cy="355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Analysis - Genre 2</a:t>
            </a:r>
            <a:endParaRPr>
              <a:highlight>
                <a:srgbClr val="FFE599"/>
              </a:highlight>
            </a:endParaRPr>
          </a:p>
        </p:txBody>
      </p:sp>
      <p:sp>
        <p:nvSpPr>
          <p:cNvPr id="177" name="Google Shape;177;p28"/>
          <p:cNvSpPr txBox="1"/>
          <p:nvPr>
            <p:ph idx="1" type="body"/>
          </p:nvPr>
        </p:nvSpPr>
        <p:spPr>
          <a:xfrm>
            <a:off x="461450" y="1419250"/>
            <a:ext cx="3556800" cy="3321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Action generates the most worldwide gross revenue here, with Adventure being a very close second</a:t>
            </a:r>
            <a:endParaRPr/>
          </a:p>
          <a:p>
            <a:pPr indent="-342900" lvl="0" marL="457200" rtl="0" algn="l">
              <a:lnSpc>
                <a:spcPct val="115000"/>
              </a:lnSpc>
              <a:spcBef>
                <a:spcPts val="1000"/>
              </a:spcBef>
              <a:spcAft>
                <a:spcPts val="1000"/>
              </a:spcAft>
              <a:buSzPts val="1800"/>
              <a:buChar char="-"/>
            </a:pPr>
            <a:r>
              <a:rPr lang="en"/>
              <a:t>Since these are both very common co-genres, they are very very close at the top. </a:t>
            </a:r>
            <a:endParaRPr/>
          </a:p>
        </p:txBody>
      </p:sp>
      <p:sp>
        <p:nvSpPr>
          <p:cNvPr id="178" name="Google Shape;178;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79" name="Google Shape;179;p28"/>
          <p:cNvPicPr preferRelativeResize="0"/>
          <p:nvPr/>
        </p:nvPicPr>
        <p:blipFill rotWithShape="1">
          <a:blip r:embed="rId3">
            <a:alphaModFix/>
          </a:blip>
          <a:srcRect b="0" l="0" r="0" t="0"/>
          <a:stretch/>
        </p:blipFill>
        <p:spPr>
          <a:xfrm>
            <a:off x="4135500" y="1017725"/>
            <a:ext cx="3556800" cy="35858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Analysis - Genre 3</a:t>
            </a:r>
            <a:endParaRPr>
              <a:highlight>
                <a:srgbClr val="FFE599"/>
              </a:highlight>
            </a:endParaRPr>
          </a:p>
        </p:txBody>
      </p:sp>
      <p:sp>
        <p:nvSpPr>
          <p:cNvPr id="185" name="Google Shape;185;p29"/>
          <p:cNvSpPr txBox="1"/>
          <p:nvPr>
            <p:ph idx="1" type="body"/>
          </p:nvPr>
        </p:nvSpPr>
        <p:spPr>
          <a:xfrm>
            <a:off x="311700" y="1690775"/>
            <a:ext cx="3585300" cy="3722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Musical movies generated the most worldwide gross revenue, with Fantasy movies coming in second place. </a:t>
            </a:r>
            <a:endParaRPr/>
          </a:p>
          <a:p>
            <a:pPr indent="0" lvl="0" marL="4572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
        <p:nvSpPr>
          <p:cNvPr id="186" name="Google Shape;186;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87" name="Google Shape;187;p29"/>
          <p:cNvPicPr preferRelativeResize="0"/>
          <p:nvPr/>
        </p:nvPicPr>
        <p:blipFill rotWithShape="1">
          <a:blip r:embed="rId3">
            <a:alphaModFix/>
          </a:blip>
          <a:srcRect b="0" l="0" r="0" t="0"/>
          <a:stretch/>
        </p:blipFill>
        <p:spPr>
          <a:xfrm>
            <a:off x="4020750" y="1017725"/>
            <a:ext cx="3585300" cy="36145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Analysis - Action Co-Genres</a:t>
            </a:r>
            <a:endParaRPr>
              <a:highlight>
                <a:srgbClr val="FFE599"/>
              </a:highlight>
            </a:endParaRPr>
          </a:p>
        </p:txBody>
      </p:sp>
      <p:sp>
        <p:nvSpPr>
          <p:cNvPr id="193" name="Google Shape;193;p30"/>
          <p:cNvSpPr txBox="1"/>
          <p:nvPr>
            <p:ph idx="1" type="body"/>
          </p:nvPr>
        </p:nvSpPr>
        <p:spPr>
          <a:xfrm>
            <a:off x="311700" y="1234075"/>
            <a:ext cx="3012900" cy="33348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Adventure has the highest probability of being a co-genre to Action by a very large margin (about 40%)</a:t>
            </a:r>
            <a:endParaRPr/>
          </a:p>
          <a:p>
            <a:pPr indent="-342900" lvl="0" marL="457200" rtl="0" algn="l">
              <a:lnSpc>
                <a:spcPct val="115000"/>
              </a:lnSpc>
              <a:spcBef>
                <a:spcPts val="1000"/>
              </a:spcBef>
              <a:spcAft>
                <a:spcPts val="1000"/>
              </a:spcAft>
              <a:buSzPts val="1800"/>
              <a:buChar char="-"/>
            </a:pPr>
            <a:r>
              <a:rPr lang="en"/>
              <a:t>Sci-Fi is second, and the next few are quite close. HoIver, it seems Music and Action are very rarely co-genres</a:t>
            </a:r>
            <a:endParaRPr/>
          </a:p>
        </p:txBody>
      </p:sp>
      <p:sp>
        <p:nvSpPr>
          <p:cNvPr id="194" name="Google Shape;194;p3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5" name="Google Shape;195;p30"/>
          <p:cNvPicPr preferRelativeResize="0"/>
          <p:nvPr/>
        </p:nvPicPr>
        <p:blipFill rotWithShape="1">
          <a:blip r:embed="rId3">
            <a:alphaModFix/>
          </a:blip>
          <a:srcRect b="0" l="0" r="0" t="0"/>
          <a:stretch/>
        </p:blipFill>
        <p:spPr>
          <a:xfrm>
            <a:off x="3439225" y="1157200"/>
            <a:ext cx="5514601" cy="28291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Multiple Linear Regression - Data Preparation</a:t>
            </a:r>
            <a:endParaRPr>
              <a:highlight>
                <a:srgbClr val="FFE599"/>
              </a:highlight>
            </a:endParaRPr>
          </a:p>
        </p:txBody>
      </p:sp>
      <p:sp>
        <p:nvSpPr>
          <p:cNvPr id="201" name="Google Shape;201;p3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100000"/>
              <a:buChar char="★"/>
            </a:pPr>
            <a:r>
              <a:rPr lang="en"/>
              <a:t>I applied Multiple Linear Regression to the dataset to understand significant variables in predicting Worldwide gross.</a:t>
            </a:r>
            <a:endParaRPr/>
          </a:p>
          <a:p>
            <a:pPr indent="0" lvl="0" marL="457200" rtl="0" algn="l">
              <a:lnSpc>
                <a:spcPct val="115000"/>
              </a:lnSpc>
              <a:spcBef>
                <a:spcPts val="1200"/>
              </a:spcBef>
              <a:spcAft>
                <a:spcPts val="0"/>
              </a:spcAft>
              <a:buSzPct val="129032"/>
              <a:buNone/>
            </a:pPr>
            <a:r>
              <a:t/>
            </a:r>
            <a:endParaRPr/>
          </a:p>
          <a:p>
            <a:pPr indent="-317182" lvl="0" marL="457200" rtl="0" algn="l">
              <a:lnSpc>
                <a:spcPct val="115000"/>
              </a:lnSpc>
              <a:spcBef>
                <a:spcPts val="1200"/>
              </a:spcBef>
              <a:spcAft>
                <a:spcPts val="0"/>
              </a:spcAft>
              <a:buSzPct val="100000"/>
              <a:buChar char="★"/>
            </a:pPr>
            <a:r>
              <a:rPr lang="en"/>
              <a:t>In this model, I omitted some object variable such as film_title, domestic_distributor.  I also changed mpaa_rating, and genre_1 into dummy variables.</a:t>
            </a:r>
            <a:endParaRPr/>
          </a:p>
          <a:p>
            <a:pPr indent="0" lvl="0" marL="457200" rtl="0" algn="l">
              <a:lnSpc>
                <a:spcPct val="115000"/>
              </a:lnSpc>
              <a:spcBef>
                <a:spcPts val="1200"/>
              </a:spcBef>
              <a:spcAft>
                <a:spcPts val="0"/>
              </a:spcAft>
              <a:buSzPct val="129032"/>
              <a:buNone/>
            </a:pPr>
            <a:r>
              <a:t/>
            </a:r>
            <a:endParaRPr/>
          </a:p>
          <a:p>
            <a:pPr indent="-317182" lvl="0" marL="457200" rtl="0" algn="l">
              <a:lnSpc>
                <a:spcPct val="115000"/>
              </a:lnSpc>
              <a:spcBef>
                <a:spcPts val="1200"/>
              </a:spcBef>
              <a:spcAft>
                <a:spcPts val="0"/>
              </a:spcAft>
              <a:buSzPct val="100000"/>
              <a:buChar char="★"/>
            </a:pPr>
            <a:r>
              <a:rPr lang="en"/>
              <a:t>To reduce the number of highly correlated variables, I used the Variance Inflation Factor (VIF) method, a measure of how much a particular variable is contributing to the standard error in the regression model, to identify and remove these. Finally, I performed stepwise selection to select the most important features for regression.</a:t>
            </a:r>
            <a:endParaRPr/>
          </a:p>
          <a:p>
            <a:pPr indent="0" lvl="0" marL="0" rtl="0" algn="r">
              <a:lnSpc>
                <a:spcPct val="115000"/>
              </a:lnSpc>
              <a:spcBef>
                <a:spcPts val="1200"/>
              </a:spcBef>
              <a:spcAft>
                <a:spcPts val="0"/>
              </a:spcAft>
              <a:buSzPct val="221198"/>
              <a:buNone/>
            </a:pPr>
            <a:r>
              <a:t/>
            </a:r>
            <a:endParaRPr b="1" sz="10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1200"/>
              </a:spcAft>
              <a:buSzPct val="129032"/>
              <a:buNone/>
            </a:pPr>
            <a:r>
              <a:t/>
            </a:r>
            <a:endParaRPr/>
          </a:p>
        </p:txBody>
      </p:sp>
      <p:sp>
        <p:nvSpPr>
          <p:cNvPr id="202" name="Google Shape;202;p3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Introduction and Purpose of Analysis</a:t>
            </a:r>
            <a:endParaRPr>
              <a:highlight>
                <a:srgbClr val="FFE599"/>
              </a:highlight>
            </a:endParaRPr>
          </a:p>
        </p:txBody>
      </p:sp>
      <p:sp>
        <p:nvSpPr>
          <p:cNvPr id="66" name="Google Shape;66;p14"/>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purpose of this analysis is discover what trends exist betIen various variables such as film budget, MPAA rating, or genre, and the success of a movie. </a:t>
            </a:r>
            <a:endParaRPr/>
          </a:p>
          <a:p>
            <a:pPr indent="-342900" lvl="0" marL="457200" rtl="0" algn="l">
              <a:lnSpc>
                <a:spcPct val="115000"/>
              </a:lnSpc>
              <a:spcBef>
                <a:spcPts val="1000"/>
              </a:spcBef>
              <a:spcAft>
                <a:spcPts val="0"/>
              </a:spcAft>
              <a:buSzPts val="1800"/>
              <a:buChar char="-"/>
            </a:pPr>
            <a:r>
              <a:rPr lang="en"/>
              <a:t>This project investigated various movies  over a period from 1977-2019.</a:t>
            </a:r>
            <a:endParaRPr/>
          </a:p>
          <a:p>
            <a:pPr indent="-342900" lvl="0" marL="457200" rtl="0" algn="l">
              <a:lnSpc>
                <a:spcPct val="115000"/>
              </a:lnSpc>
              <a:spcBef>
                <a:spcPts val="1000"/>
              </a:spcBef>
              <a:spcAft>
                <a:spcPts val="0"/>
              </a:spcAft>
              <a:buSzPts val="1800"/>
              <a:buChar char="-"/>
            </a:pPr>
            <a:r>
              <a:rPr lang="en"/>
              <a:t>Graphs and visual models showing the relationship betIen different movie variables Ire used for this analysis</a:t>
            </a:r>
            <a:endParaRPr/>
          </a:p>
          <a:p>
            <a:pPr indent="0" lvl="0" marL="457200" rtl="0" algn="l">
              <a:lnSpc>
                <a:spcPct val="115000"/>
              </a:lnSpc>
              <a:spcBef>
                <a:spcPts val="1000"/>
              </a:spcBef>
              <a:spcAft>
                <a:spcPts val="1200"/>
              </a:spcAft>
              <a:buSzPts val="1800"/>
              <a:buNone/>
            </a:pPr>
            <a:r>
              <a:t/>
            </a:r>
            <a:endParaRPr/>
          </a:p>
        </p:txBody>
      </p:sp>
      <p:sp>
        <p:nvSpPr>
          <p:cNvPr id="67" name="Google Shape;67;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395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Multiple Linear Regression- Result Present </a:t>
            </a:r>
            <a:endParaRPr>
              <a:highlight>
                <a:srgbClr val="FFE599"/>
              </a:highlight>
            </a:endParaRPr>
          </a:p>
        </p:txBody>
      </p:sp>
      <p:sp>
        <p:nvSpPr>
          <p:cNvPr id="208" name="Google Shape;208;p32"/>
          <p:cNvSpPr txBox="1"/>
          <p:nvPr>
            <p:ph idx="1" type="body"/>
          </p:nvPr>
        </p:nvSpPr>
        <p:spPr>
          <a:xfrm>
            <a:off x="279600" y="799825"/>
            <a:ext cx="8584800" cy="3986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 our Multiple Linear Regression with Worldwide_gross as the dependent variable, I split 20% of the data into the testing dataset and 80% of the data into the training dataset.</a:t>
            </a:r>
            <a:endParaRPr/>
          </a:p>
        </p:txBody>
      </p:sp>
      <p:sp>
        <p:nvSpPr>
          <p:cNvPr id="209" name="Google Shape;209;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210" name="Google Shape;210;p32"/>
          <p:cNvGraphicFramePr/>
          <p:nvPr/>
        </p:nvGraphicFramePr>
        <p:xfrm>
          <a:off x="694100" y="2357550"/>
          <a:ext cx="3000000" cy="3000000"/>
        </p:xfrm>
        <a:graphic>
          <a:graphicData uri="http://schemas.openxmlformats.org/drawingml/2006/table">
            <a:tbl>
              <a:tblPr>
                <a:noFill/>
                <a:tableStyleId>{08C1D038-9ACC-4AC6-9591-9A9DEC929AFC}</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Variable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Coefficient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P-value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release_year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1.018e+07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rank_in_year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-1.993e+07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film_budget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0.5004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length_in_min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8.744e+05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domestic_gross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1.6376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0.00</a:t>
                      </a:r>
                      <a:endParaRPr sz="1400" u="none" cap="none" strike="noStrike"/>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Multiple Linear Regression – Result Continued &amp; Limitation </a:t>
            </a:r>
            <a:endParaRPr>
              <a:highlight>
                <a:srgbClr val="FFE599"/>
              </a:highlight>
            </a:endParaRPr>
          </a:p>
        </p:txBody>
      </p:sp>
      <p:sp>
        <p:nvSpPr>
          <p:cNvPr id="216" name="Google Shape;216;p33"/>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For the model I got R-squared 0.903 and Adj. R-squared 0.901</a:t>
            </a:r>
            <a:endParaRPr/>
          </a:p>
          <a:p>
            <a:pPr indent="-342900" lvl="0" marL="457200" rtl="0" algn="l">
              <a:lnSpc>
                <a:spcPct val="115000"/>
              </a:lnSpc>
              <a:spcBef>
                <a:spcPts val="1000"/>
              </a:spcBef>
              <a:spcAft>
                <a:spcPts val="0"/>
              </a:spcAft>
              <a:buSzPts val="1800"/>
              <a:buChar char="★"/>
            </a:pPr>
            <a:r>
              <a:rPr lang="en"/>
              <a:t>I Ire able to produce an optimal MSE, MAE, and RMSE values of 7.12e+15, 6.42e+07, 8.44e+07</a:t>
            </a:r>
            <a:endParaRPr/>
          </a:p>
          <a:p>
            <a:pPr indent="0" lvl="0" marL="0" rtl="0" algn="l">
              <a:lnSpc>
                <a:spcPct val="115000"/>
              </a:lnSpc>
              <a:spcBef>
                <a:spcPts val="1000"/>
              </a:spcBef>
              <a:spcAft>
                <a:spcPts val="0"/>
              </a:spcAft>
              <a:buSzPts val="1800"/>
              <a:buNone/>
            </a:pPr>
            <a:r>
              <a:rPr lang="en" sz="2400"/>
              <a:t>Limitation</a:t>
            </a:r>
            <a:endParaRPr sz="2400"/>
          </a:p>
          <a:p>
            <a:pPr indent="-342900" lvl="0" marL="457200" rtl="0" algn="l">
              <a:lnSpc>
                <a:spcPct val="115000"/>
              </a:lnSpc>
              <a:spcBef>
                <a:spcPts val="1000"/>
              </a:spcBef>
              <a:spcAft>
                <a:spcPts val="0"/>
              </a:spcAft>
              <a:buSzPts val="1800"/>
              <a:buChar char="★"/>
            </a:pPr>
            <a:r>
              <a:rPr lang="en"/>
              <a:t>The Model Skew equal to 2.386 and the kurtosis equal to 18.514 indicate the data set is not normal distributed.</a:t>
            </a:r>
            <a:endParaRPr/>
          </a:p>
        </p:txBody>
      </p:sp>
      <p:sp>
        <p:nvSpPr>
          <p:cNvPr id="217" name="Google Shape;217;p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Conclusion</a:t>
            </a:r>
            <a:endParaRPr>
              <a:highlight>
                <a:srgbClr val="FFE599"/>
              </a:highlight>
            </a:endParaRPr>
          </a:p>
        </p:txBody>
      </p:sp>
      <p:sp>
        <p:nvSpPr>
          <p:cNvPr id="223" name="Google Shape;223;p34"/>
          <p:cNvSpPr txBox="1"/>
          <p:nvPr>
            <p:ph idx="1" type="body"/>
          </p:nvPr>
        </p:nvSpPr>
        <p:spPr>
          <a:xfrm>
            <a:off x="311700" y="1090500"/>
            <a:ext cx="8520600" cy="3852300"/>
          </a:xfrm>
          <a:prstGeom prst="rect">
            <a:avLst/>
          </a:prstGeom>
          <a:noFill/>
          <a:ln>
            <a:noFill/>
          </a:ln>
        </p:spPr>
        <p:txBody>
          <a:bodyPr anchorCtr="0" anchor="t" bIns="91425" lIns="91425" spcFirstLastPara="1" rIns="91425" wrap="square" tIns="91425">
            <a:normAutofit fontScale="25000" lnSpcReduction="20000"/>
          </a:bodyPr>
          <a:lstStyle/>
          <a:p>
            <a:pPr indent="0" lvl="0" marL="76200" marR="38100" rtl="0" algn="l">
              <a:lnSpc>
                <a:spcPct val="160000"/>
              </a:lnSpc>
              <a:spcBef>
                <a:spcPts val="600"/>
              </a:spcBef>
              <a:spcAft>
                <a:spcPts val="0"/>
              </a:spcAft>
              <a:buSzPts val="1800"/>
              <a:buNone/>
            </a:pPr>
            <a:r>
              <a:t/>
            </a:r>
            <a:endParaRPr sz="1600">
              <a:latin typeface="Playfair Display Medium"/>
              <a:ea typeface="Playfair Display Medium"/>
              <a:cs typeface="Playfair Display Medium"/>
              <a:sym typeface="Playfair Display Medium"/>
            </a:endParaRPr>
          </a:p>
          <a:p>
            <a:pPr indent="0" lvl="0" marL="76200" marR="38100" rtl="0" algn="l">
              <a:lnSpc>
                <a:spcPct val="160000"/>
              </a:lnSpc>
              <a:spcBef>
                <a:spcPts val="600"/>
              </a:spcBef>
              <a:spcAft>
                <a:spcPts val="0"/>
              </a:spcAft>
              <a:buClr>
                <a:schemeClr val="dk2"/>
              </a:buClr>
              <a:buSzPts val="275"/>
              <a:buFont typeface="Arial"/>
              <a:buNone/>
            </a:pPr>
            <a:r>
              <a:rPr lang="en" sz="6800">
                <a:latin typeface="Playfair Display Medium"/>
                <a:ea typeface="Playfair Display Medium"/>
                <a:cs typeface="Playfair Display Medium"/>
                <a:sym typeface="Playfair Display Medium"/>
              </a:rPr>
              <a:t>Based on the results from my regression model, the most important variables that influence worldwide gross are: </a:t>
            </a:r>
            <a:r>
              <a:rPr b="1" lang="en" sz="6800"/>
              <a:t>Release year</a:t>
            </a:r>
            <a:r>
              <a:rPr lang="en" sz="6800">
                <a:latin typeface="Playfair Display Medium"/>
                <a:ea typeface="Playfair Display Medium"/>
                <a:cs typeface="Playfair Display Medium"/>
                <a:sym typeface="Playfair Display Medium"/>
              </a:rPr>
              <a:t>, </a:t>
            </a:r>
            <a:r>
              <a:rPr b="1" lang="en" sz="6800"/>
              <a:t>Rank in year</a:t>
            </a:r>
            <a:r>
              <a:rPr lang="en" sz="6800">
                <a:latin typeface="Playfair Display Medium"/>
                <a:ea typeface="Playfair Display Medium"/>
                <a:cs typeface="Playfair Display Medium"/>
                <a:sym typeface="Playfair Display Medium"/>
              </a:rPr>
              <a:t>, </a:t>
            </a:r>
            <a:r>
              <a:rPr b="1" lang="en" sz="6800"/>
              <a:t>Film budget</a:t>
            </a:r>
            <a:r>
              <a:rPr lang="en" sz="6800">
                <a:latin typeface="Playfair Display Medium"/>
                <a:ea typeface="Playfair Display Medium"/>
                <a:cs typeface="Playfair Display Medium"/>
                <a:sym typeface="Playfair Display Medium"/>
              </a:rPr>
              <a:t>, </a:t>
            </a:r>
            <a:r>
              <a:rPr b="1" lang="en" sz="6800"/>
              <a:t>Length in min</a:t>
            </a:r>
            <a:r>
              <a:rPr lang="en" sz="6800">
                <a:latin typeface="Playfair Display Medium"/>
                <a:ea typeface="Playfair Display Medium"/>
                <a:cs typeface="Playfair Display Medium"/>
                <a:sym typeface="Playfair Display Medium"/>
              </a:rPr>
              <a:t>, and </a:t>
            </a:r>
            <a:r>
              <a:rPr b="1" lang="en" sz="6800"/>
              <a:t>Domestic gross</a:t>
            </a:r>
            <a:r>
              <a:rPr lang="en" sz="6800">
                <a:latin typeface="Playfair Display Medium"/>
                <a:ea typeface="Playfair Display Medium"/>
                <a:cs typeface="Playfair Display Medium"/>
                <a:sym typeface="Playfair Display Medium"/>
              </a:rPr>
              <a:t>. Several of these variables, such as release year and domestic gross, are of lesser importance - the release year cannot be controlled to a high degree and the domestic gross is part of the worldwide gross. Thus, from my analysis I can conclude that the most important variables in consideration of worldwide gross are a film’s budget and its length in minutes.</a:t>
            </a:r>
            <a:endParaRPr sz="6800">
              <a:latin typeface="Playfair Display Medium"/>
              <a:ea typeface="Playfair Display Medium"/>
              <a:cs typeface="Playfair Display Medium"/>
              <a:sym typeface="Playfair Display Medium"/>
            </a:endParaRPr>
          </a:p>
          <a:p>
            <a:pPr indent="0" lvl="0" marL="0" rtl="0" algn="l">
              <a:lnSpc>
                <a:spcPct val="115000"/>
              </a:lnSpc>
              <a:spcBef>
                <a:spcPts val="500"/>
              </a:spcBef>
              <a:spcAft>
                <a:spcPts val="0"/>
              </a:spcAft>
              <a:buClr>
                <a:schemeClr val="dk2"/>
              </a:buClr>
              <a:buSzPts val="275"/>
              <a:buFont typeface="Arial"/>
              <a:buNone/>
            </a:pPr>
            <a:r>
              <a:t/>
            </a:r>
            <a:endParaRPr sz="5600">
              <a:latin typeface="Playfair Display Medium"/>
              <a:ea typeface="Playfair Display Medium"/>
              <a:cs typeface="Playfair Display Medium"/>
              <a:sym typeface="Playfair Display Medium"/>
            </a:endParaRPr>
          </a:p>
          <a:p>
            <a:pPr indent="0" lvl="0" marL="76200" marR="38100" rtl="0" algn="l">
              <a:lnSpc>
                <a:spcPct val="160000"/>
              </a:lnSpc>
              <a:spcBef>
                <a:spcPts val="600"/>
              </a:spcBef>
              <a:spcAft>
                <a:spcPts val="0"/>
              </a:spcAft>
              <a:buClr>
                <a:schemeClr val="dk2"/>
              </a:buClr>
              <a:buSzPts val="275"/>
              <a:buFont typeface="Arial"/>
              <a:buNone/>
            </a:pPr>
            <a:r>
              <a:t/>
            </a:r>
            <a:endParaRPr sz="5600">
              <a:latin typeface="Playfair Display Medium"/>
              <a:ea typeface="Playfair Display Medium"/>
              <a:cs typeface="Playfair Display Medium"/>
              <a:sym typeface="Playfair Display Medium"/>
            </a:endParaRPr>
          </a:p>
          <a:p>
            <a:pPr indent="0" lvl="0" marL="0" rtl="0" algn="l">
              <a:lnSpc>
                <a:spcPct val="115000"/>
              </a:lnSpc>
              <a:spcBef>
                <a:spcPts val="500"/>
              </a:spcBef>
              <a:spcAft>
                <a:spcPts val="0"/>
              </a:spcAft>
              <a:buClr>
                <a:schemeClr val="dk2"/>
              </a:buClr>
              <a:buSzPct val="91666"/>
              <a:buFont typeface="Arial"/>
              <a:buNone/>
            </a:pPr>
            <a:r>
              <a:t/>
            </a:r>
            <a:endParaRPr sz="1200">
              <a:latin typeface="Roboto"/>
              <a:ea typeface="Roboto"/>
              <a:cs typeface="Roboto"/>
              <a:sym typeface="Roboto"/>
            </a:endParaRPr>
          </a:p>
          <a:p>
            <a:pPr indent="0" lvl="0" marL="76200" marR="38100" rtl="0" algn="l">
              <a:lnSpc>
                <a:spcPct val="160000"/>
              </a:lnSpc>
              <a:spcBef>
                <a:spcPts val="600"/>
              </a:spcBef>
              <a:spcAft>
                <a:spcPts val="0"/>
              </a:spcAft>
              <a:buClr>
                <a:schemeClr val="dk2"/>
              </a:buClr>
              <a:buSzPct val="73333"/>
              <a:buFont typeface="Arial"/>
              <a:buNone/>
            </a:pPr>
            <a:r>
              <a:t/>
            </a:r>
            <a:endParaRPr sz="1500">
              <a:latin typeface="Roboto"/>
              <a:ea typeface="Roboto"/>
              <a:cs typeface="Roboto"/>
              <a:sym typeface="Roboto"/>
            </a:endParaRPr>
          </a:p>
          <a:p>
            <a:pPr indent="0" lvl="0" marL="76200" marR="38100" rtl="0" algn="l">
              <a:lnSpc>
                <a:spcPct val="160000"/>
              </a:lnSpc>
              <a:spcBef>
                <a:spcPts val="600"/>
              </a:spcBef>
              <a:spcAft>
                <a:spcPts val="0"/>
              </a:spcAft>
              <a:buClr>
                <a:schemeClr val="dk2"/>
              </a:buClr>
              <a:buSzPct val="91666"/>
              <a:buFont typeface="Arial"/>
              <a:buNone/>
            </a:pPr>
            <a:r>
              <a:t/>
            </a:r>
            <a:endParaRPr sz="1200">
              <a:latin typeface="Roboto"/>
              <a:ea typeface="Roboto"/>
              <a:cs typeface="Roboto"/>
              <a:sym typeface="Roboto"/>
            </a:endParaRPr>
          </a:p>
          <a:p>
            <a:pPr indent="0" lvl="0" marL="0" rtl="0" algn="l">
              <a:lnSpc>
                <a:spcPct val="115000"/>
              </a:lnSpc>
              <a:spcBef>
                <a:spcPts val="500"/>
              </a:spcBef>
              <a:spcAft>
                <a:spcPts val="1200"/>
              </a:spcAft>
              <a:buSzPts val="1800"/>
              <a:buNone/>
            </a:pPr>
            <a:r>
              <a:t/>
            </a:r>
            <a:endParaRPr/>
          </a:p>
        </p:txBody>
      </p:sp>
      <p:sp>
        <p:nvSpPr>
          <p:cNvPr id="224" name="Google Shape;224;p3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76200" marR="38100" rtl="0" algn="l">
              <a:lnSpc>
                <a:spcPct val="160000"/>
              </a:lnSpc>
              <a:spcBef>
                <a:spcPts val="600"/>
              </a:spcBef>
              <a:spcAft>
                <a:spcPts val="600"/>
              </a:spcAft>
              <a:buClr>
                <a:schemeClr val="dk2"/>
              </a:buClr>
              <a:buSzPts val="1100"/>
              <a:buFont typeface="Arial"/>
              <a:buNone/>
            </a:pPr>
            <a:r>
              <a:rPr lang="en" sz="1800">
                <a:latin typeface="Oswald SemiBold"/>
                <a:ea typeface="Oswald SemiBold"/>
                <a:cs typeface="Oswald SemiBold"/>
                <a:sym typeface="Oswald SemiBold"/>
              </a:rPr>
              <a:t>Limitation and Future Scope</a:t>
            </a:r>
            <a:endParaRPr sz="1800">
              <a:latin typeface="Oswald SemiBold"/>
              <a:ea typeface="Oswald SemiBold"/>
              <a:cs typeface="Oswald SemiBold"/>
              <a:sym typeface="Oswald SemiBold"/>
            </a:endParaRPr>
          </a:p>
        </p:txBody>
      </p:sp>
      <p:sp>
        <p:nvSpPr>
          <p:cNvPr id="230" name="Google Shape;230;p35"/>
          <p:cNvSpPr txBox="1"/>
          <p:nvPr>
            <p:ph idx="1" type="body"/>
          </p:nvPr>
        </p:nvSpPr>
        <p:spPr>
          <a:xfrm>
            <a:off x="360675" y="1087900"/>
            <a:ext cx="8471700" cy="3600900"/>
          </a:xfrm>
          <a:prstGeom prst="rect">
            <a:avLst/>
          </a:prstGeom>
          <a:noFill/>
          <a:ln>
            <a:noFill/>
          </a:ln>
        </p:spPr>
        <p:txBody>
          <a:bodyPr anchorCtr="0" anchor="t" bIns="91425" lIns="91425" spcFirstLastPara="1" rIns="91425" wrap="square" tIns="91425">
            <a:normAutofit/>
          </a:bodyPr>
          <a:lstStyle/>
          <a:p>
            <a:pPr indent="0" lvl="0" marL="76200" marR="38100" rtl="0" algn="l">
              <a:lnSpc>
                <a:spcPct val="160000"/>
              </a:lnSpc>
              <a:spcBef>
                <a:spcPts val="600"/>
              </a:spcBef>
              <a:spcAft>
                <a:spcPts val="500"/>
              </a:spcAft>
              <a:buClr>
                <a:schemeClr val="dk2"/>
              </a:buClr>
              <a:buSzPts val="1100"/>
              <a:buFont typeface="Arial"/>
              <a:buNone/>
            </a:pPr>
            <a:r>
              <a:rPr lang="en" sz="1600">
                <a:latin typeface="Playfair Display Medium"/>
                <a:ea typeface="Playfair Display Medium"/>
                <a:cs typeface="Playfair Display Medium"/>
                <a:sym typeface="Playfair Display Medium"/>
              </a:rPr>
              <a:t>The </a:t>
            </a:r>
            <a:r>
              <a:rPr lang="en" sz="1600">
                <a:latin typeface="Playfair Display Medium"/>
                <a:ea typeface="Playfair Display Medium"/>
                <a:cs typeface="Playfair Display Medium"/>
                <a:sym typeface="Playfair Display Medium"/>
              </a:rPr>
              <a:t>analysis is limited by the amount of movies analysed. For instance, the database I have used does not include a sizeable number of movies that have been released, only containing ten successful movies from each year in the given range of 1977 to 2019. Further, only a single popular rating metric, imdb ratings, is present in the dataset. For more appreciable analysis of movies using critical and public reception, rather than just worldwide gross, I would need to aggregate rating scores from other sources, such as Rotten Tomato. Such data acquisition and then further analysis would be a topic of future work.</a:t>
            </a:r>
            <a:endParaRPr sz="1600">
              <a:latin typeface="Playfair Display Medium"/>
              <a:ea typeface="Playfair Display Medium"/>
              <a:cs typeface="Playfair Display Medium"/>
              <a:sym typeface="Playfair Display Medium"/>
            </a:endParaRPr>
          </a:p>
        </p:txBody>
      </p:sp>
      <p:sp>
        <p:nvSpPr>
          <p:cNvPr id="231" name="Google Shape;231;p3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2317525" y="1508400"/>
            <a:ext cx="4260300" cy="2126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000"/>
              <a:buNone/>
            </a:pPr>
            <a:r>
              <a:rPr lang="en" sz="5600">
                <a:highlight>
                  <a:srgbClr val="FFE599"/>
                </a:highlight>
              </a:rPr>
              <a:t>Thank You</a:t>
            </a:r>
            <a:endParaRPr sz="5600">
              <a:highlight>
                <a:srgbClr val="FFE599"/>
              </a:highlight>
            </a:endParaRPr>
          </a:p>
        </p:txBody>
      </p:sp>
      <p:sp>
        <p:nvSpPr>
          <p:cNvPr id="237" name="Google Shape;237;p3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Potential User and Applications</a:t>
            </a:r>
            <a:endParaRPr>
              <a:highlight>
                <a:srgbClr val="FFE599"/>
              </a:highlight>
            </a:endParaRPr>
          </a:p>
        </p:txBody>
      </p:sp>
      <p:sp>
        <p:nvSpPr>
          <p:cNvPr id="73" name="Google Shape;73;p15"/>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Studios, producers, directors, and others within the entertainment industry would be interested in the trends I found because they would be able to work on more profitable movies or tIak certain aspects of future movies.</a:t>
            </a:r>
            <a:endParaRPr/>
          </a:p>
          <a:p>
            <a:pPr indent="-342900" lvl="0" marL="457200" rtl="0" algn="l">
              <a:lnSpc>
                <a:spcPct val="115000"/>
              </a:lnSpc>
              <a:spcBef>
                <a:spcPts val="1000"/>
              </a:spcBef>
              <a:spcAft>
                <a:spcPts val="0"/>
              </a:spcAft>
              <a:buSzPts val="1800"/>
              <a:buChar char="-"/>
            </a:pPr>
            <a:r>
              <a:rPr lang="en"/>
              <a:t>For movie fans, this analysis could be useful for those that want to find the best movies of any decade. This already exists, but the advantage of this analysis is that it shows more details about each movie as compared to other Ibsites that rank the best movies of a decade. </a:t>
            </a:r>
            <a:endParaRPr/>
          </a:p>
          <a:p>
            <a:pPr indent="-342900" lvl="0" marL="457200" rtl="0" algn="l">
              <a:lnSpc>
                <a:spcPct val="115000"/>
              </a:lnSpc>
              <a:spcBef>
                <a:spcPts val="1000"/>
              </a:spcBef>
              <a:spcAft>
                <a:spcPts val="1000"/>
              </a:spcAft>
              <a:buSzPts val="1800"/>
              <a:buChar char="-"/>
            </a:pPr>
            <a:r>
              <a:rPr lang="en"/>
              <a:t>For movie producers/directors, this analysis could be used to better understand what makes a successful movie, and what specific genre of movies are currently popular. This would allow them to create more marketable movies, or to better market their movies to specific audiences. </a:t>
            </a:r>
            <a:endParaRPr/>
          </a:p>
        </p:txBody>
      </p:sp>
      <p:sp>
        <p:nvSpPr>
          <p:cNvPr id="74" name="Google Shape;74;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Source of Data and Dataset</a:t>
            </a:r>
            <a:endParaRPr>
              <a:highlight>
                <a:srgbClr val="FFE599"/>
              </a:highlight>
            </a:endParaRPr>
          </a:p>
        </p:txBody>
      </p:sp>
      <p:sp>
        <p:nvSpPr>
          <p:cNvPr id="80" name="Google Shape;80;p16"/>
          <p:cNvSpPr txBox="1"/>
          <p:nvPr>
            <p:ph idx="1" type="body"/>
          </p:nvPr>
        </p:nvSpPr>
        <p:spPr>
          <a:xfrm>
            <a:off x="151600" y="1017725"/>
            <a:ext cx="8520600" cy="2061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 data I used is from Kaggle: a csv file with the Worldwide Blockbuster Movies from 1977-2019 (source: https://www.kaggle.com/datasets/narmelan/top-ten-blockbusters-20191977)</a:t>
            </a:r>
            <a:endParaRPr/>
          </a:p>
          <a:p>
            <a:pPr indent="-342900" lvl="0" marL="457200" rtl="0" algn="l">
              <a:lnSpc>
                <a:spcPct val="115000"/>
              </a:lnSpc>
              <a:spcBef>
                <a:spcPts val="0"/>
              </a:spcBef>
              <a:spcAft>
                <a:spcPts val="0"/>
              </a:spcAft>
              <a:buSzPts val="1800"/>
              <a:buChar char="-"/>
            </a:pPr>
            <a:r>
              <a:t/>
            </a:r>
            <a:endParaRPr/>
          </a:p>
        </p:txBody>
      </p:sp>
      <p:pic>
        <p:nvPicPr>
          <p:cNvPr id="81" name="Google Shape;81;p16"/>
          <p:cNvPicPr preferRelativeResize="0"/>
          <p:nvPr/>
        </p:nvPicPr>
        <p:blipFill rotWithShape="1">
          <a:blip r:embed="rId3">
            <a:alphaModFix/>
          </a:blip>
          <a:srcRect b="0" l="0" r="0" t="0"/>
          <a:stretch/>
        </p:blipFill>
        <p:spPr>
          <a:xfrm>
            <a:off x="311700" y="2033725"/>
            <a:ext cx="7553976" cy="2947076"/>
          </a:xfrm>
          <a:prstGeom prst="rect">
            <a:avLst/>
          </a:prstGeom>
          <a:noFill/>
          <a:ln>
            <a:noFill/>
          </a:ln>
        </p:spPr>
      </p:pic>
      <p:pic>
        <p:nvPicPr>
          <p:cNvPr id="82" name="Google Shape;82;p16"/>
          <p:cNvPicPr preferRelativeResize="0"/>
          <p:nvPr/>
        </p:nvPicPr>
        <p:blipFill rotWithShape="1">
          <a:blip r:embed="rId4">
            <a:alphaModFix/>
          </a:blip>
          <a:srcRect b="0" l="0" r="0" t="0"/>
          <a:stretch/>
        </p:blipFill>
        <p:spPr>
          <a:xfrm>
            <a:off x="7865675" y="2300737"/>
            <a:ext cx="720550" cy="2680051"/>
          </a:xfrm>
          <a:prstGeom prst="rect">
            <a:avLst/>
          </a:prstGeom>
          <a:noFill/>
          <a:ln>
            <a:noFill/>
          </a:ln>
        </p:spPr>
      </p:pic>
      <p:sp>
        <p:nvSpPr>
          <p:cNvPr id="83" name="Google Shape;83;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Analysis Plan of Action</a:t>
            </a:r>
            <a:endParaRPr>
              <a:highlight>
                <a:srgbClr val="FFE599"/>
              </a:highlight>
            </a:endParaRPr>
          </a:p>
        </p:txBody>
      </p:sp>
      <p:sp>
        <p:nvSpPr>
          <p:cNvPr id="89" name="Google Shape;89;p17"/>
          <p:cNvSpPr txBox="1"/>
          <p:nvPr>
            <p:ph idx="1" type="body"/>
          </p:nvPr>
        </p:nvSpPr>
        <p:spPr>
          <a:xfrm>
            <a:off x="311700" y="1017725"/>
            <a:ext cx="8520600" cy="3055800"/>
          </a:xfrm>
          <a:prstGeom prst="rect">
            <a:avLst/>
          </a:prstGeom>
          <a:noFill/>
          <a:ln>
            <a:noFill/>
          </a:ln>
        </p:spPr>
        <p:txBody>
          <a:bodyPr anchorCtr="0" anchor="t" bIns="91425" lIns="91425" spcFirstLastPara="1" rIns="91425" wrap="square" tIns="91425">
            <a:normAutofit fontScale="25000"/>
          </a:bodyPr>
          <a:lstStyle/>
          <a:p>
            <a:pPr indent="-317500" lvl="0" marL="457200" marR="38100" rtl="0" algn="l">
              <a:lnSpc>
                <a:spcPct val="160000"/>
              </a:lnSpc>
              <a:spcBef>
                <a:spcPts val="600"/>
              </a:spcBef>
              <a:spcAft>
                <a:spcPts val="0"/>
              </a:spcAft>
              <a:buSzPct val="100000"/>
              <a:buFont typeface="Playfair Display Medium"/>
              <a:buChar char="-"/>
            </a:pPr>
            <a:r>
              <a:rPr lang="en" sz="5600">
                <a:latin typeface="Playfair Display Medium"/>
                <a:ea typeface="Playfair Display Medium"/>
                <a:cs typeface="Playfair Display Medium"/>
                <a:sym typeface="Playfair Display Medium"/>
              </a:rPr>
              <a:t>This study will explore the correlation betIen the IMDb rating to the popularity of the movie.</a:t>
            </a:r>
            <a:endParaRPr sz="5600">
              <a:latin typeface="Playfair Display Medium"/>
              <a:ea typeface="Playfair Display Medium"/>
              <a:cs typeface="Playfair Display Medium"/>
              <a:sym typeface="Playfair Display Medium"/>
            </a:endParaRPr>
          </a:p>
          <a:p>
            <a:pPr indent="-317500" lvl="0" marL="457200" marR="38100" rtl="0" algn="l">
              <a:lnSpc>
                <a:spcPct val="160000"/>
              </a:lnSpc>
              <a:spcBef>
                <a:spcPts val="0"/>
              </a:spcBef>
              <a:spcAft>
                <a:spcPts val="0"/>
              </a:spcAft>
              <a:buSzPct val="100000"/>
              <a:buFont typeface="Playfair Display Medium"/>
              <a:buChar char="-"/>
            </a:pPr>
            <a:r>
              <a:rPr lang="en" sz="5600">
                <a:latin typeface="Playfair Display Medium"/>
                <a:ea typeface="Playfair Display Medium"/>
                <a:cs typeface="Playfair Display Medium"/>
                <a:sym typeface="Playfair Display Medium"/>
              </a:rPr>
              <a:t>The dataset provides the IMDb rating, and it also provides the worldwide gross sales. </a:t>
            </a:r>
            <a:endParaRPr sz="5600">
              <a:latin typeface="Playfair Display Medium"/>
              <a:ea typeface="Playfair Display Medium"/>
              <a:cs typeface="Playfair Display Medium"/>
              <a:sym typeface="Playfair Display Medium"/>
            </a:endParaRPr>
          </a:p>
          <a:p>
            <a:pPr indent="-317500" lvl="0" marL="457200" marR="38100" rtl="0" algn="l">
              <a:lnSpc>
                <a:spcPct val="160000"/>
              </a:lnSpc>
              <a:spcBef>
                <a:spcPts val="0"/>
              </a:spcBef>
              <a:spcAft>
                <a:spcPts val="0"/>
              </a:spcAft>
              <a:buSzPct val="100000"/>
              <a:buFont typeface="Playfair Display Medium"/>
              <a:buChar char="-"/>
            </a:pPr>
            <a:r>
              <a:rPr lang="en" sz="5600">
                <a:latin typeface="Playfair Display Medium"/>
                <a:ea typeface="Playfair Display Medium"/>
                <a:cs typeface="Playfair Display Medium"/>
                <a:sym typeface="Playfair Display Medium"/>
              </a:rPr>
              <a:t>I would be able to create a graph of the movies ranked by the IMDb rating in our decade, and then compare it to the graph of the movies ranked by worldwide gross sales. </a:t>
            </a:r>
            <a:endParaRPr sz="5600">
              <a:latin typeface="Playfair Display Medium"/>
              <a:ea typeface="Playfair Display Medium"/>
              <a:cs typeface="Playfair Display Medium"/>
              <a:sym typeface="Playfair Display Medium"/>
            </a:endParaRPr>
          </a:p>
          <a:p>
            <a:pPr indent="-317500" lvl="0" marL="457200" marR="38100" rtl="0" algn="l">
              <a:lnSpc>
                <a:spcPct val="160000"/>
              </a:lnSpc>
              <a:spcBef>
                <a:spcPts val="0"/>
              </a:spcBef>
              <a:spcAft>
                <a:spcPts val="0"/>
              </a:spcAft>
              <a:buSzPct val="100000"/>
              <a:buFont typeface="Playfair Display Medium"/>
              <a:buChar char="-"/>
            </a:pPr>
            <a:r>
              <a:rPr lang="en" sz="5600">
                <a:latin typeface="Playfair Display Medium"/>
                <a:ea typeface="Playfair Display Medium"/>
                <a:cs typeface="Playfair Display Medium"/>
                <a:sym typeface="Playfair Display Medium"/>
              </a:rPr>
              <a:t>I can also output the top movies from each of the graphs in order to calculate where in the list there are differences to draw the final conclusion. </a:t>
            </a:r>
            <a:endParaRPr sz="5600">
              <a:latin typeface="Playfair Display Medium"/>
              <a:ea typeface="Playfair Display Medium"/>
              <a:cs typeface="Playfair Display Medium"/>
              <a:sym typeface="Playfair Display Medium"/>
            </a:endParaRPr>
          </a:p>
          <a:p>
            <a:pPr indent="0" lvl="0" marL="457200" marR="38100" rtl="0" algn="l">
              <a:lnSpc>
                <a:spcPct val="160000"/>
              </a:lnSpc>
              <a:spcBef>
                <a:spcPts val="600"/>
              </a:spcBef>
              <a:spcAft>
                <a:spcPts val="0"/>
              </a:spcAft>
              <a:buSzPct val="128571"/>
              <a:buNone/>
            </a:pPr>
            <a:r>
              <a:t/>
            </a:r>
            <a:endParaRPr sz="5600">
              <a:latin typeface="Playfair Display Medium"/>
              <a:ea typeface="Playfair Display Medium"/>
              <a:cs typeface="Playfair Display Medium"/>
              <a:sym typeface="Playfair Display Medium"/>
            </a:endParaRPr>
          </a:p>
          <a:p>
            <a:pPr indent="0" lvl="0" marL="0" rtl="0" algn="l">
              <a:lnSpc>
                <a:spcPct val="115000"/>
              </a:lnSpc>
              <a:spcBef>
                <a:spcPts val="500"/>
              </a:spcBef>
              <a:spcAft>
                <a:spcPts val="1200"/>
              </a:spcAft>
              <a:buSzPts val="1800"/>
              <a:buNone/>
            </a:pPr>
            <a:r>
              <a:t/>
            </a:r>
            <a:endParaRPr/>
          </a:p>
        </p:txBody>
      </p:sp>
      <p:sp>
        <p:nvSpPr>
          <p:cNvPr id="90" name="Google Shape;90;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31350" y="507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Analysis - Budget</a:t>
            </a:r>
            <a:endParaRPr>
              <a:highlight>
                <a:srgbClr val="FFE599"/>
              </a:highlight>
            </a:endParaRPr>
          </a:p>
        </p:txBody>
      </p:sp>
      <p:sp>
        <p:nvSpPr>
          <p:cNvPr id="96" name="Google Shape;96;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7" name="Google Shape;97;p18"/>
          <p:cNvSpPr txBox="1"/>
          <p:nvPr/>
        </p:nvSpPr>
        <p:spPr>
          <a:xfrm>
            <a:off x="231350" y="1080525"/>
            <a:ext cx="431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layfair Display"/>
              <a:ea typeface="Playfair Display"/>
              <a:cs typeface="Playfair Display"/>
              <a:sym typeface="Playfair Display"/>
            </a:endParaRPr>
          </a:p>
        </p:txBody>
      </p:sp>
      <p:sp>
        <p:nvSpPr>
          <p:cNvPr id="98" name="Google Shape;98;p18"/>
          <p:cNvSpPr txBox="1"/>
          <p:nvPr/>
        </p:nvSpPr>
        <p:spPr>
          <a:xfrm>
            <a:off x="328675" y="1726825"/>
            <a:ext cx="4312500" cy="2055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2"/>
              </a:buClr>
              <a:buSzPts val="1800"/>
              <a:buFont typeface="Playfair Display"/>
              <a:buChar char="-"/>
            </a:pPr>
            <a:r>
              <a:rPr b="0" i="0" lang="en" sz="1800" u="none" cap="none" strike="noStrike">
                <a:solidFill>
                  <a:schemeClr val="dk2"/>
                </a:solidFill>
                <a:latin typeface="Playfair Display"/>
                <a:ea typeface="Playfair Display"/>
                <a:cs typeface="Playfair Display"/>
                <a:sym typeface="Playfair Display"/>
              </a:rPr>
              <a:t>Film budget trends upward with each release year, which makes sense because </a:t>
            </a:r>
            <a:r>
              <a:rPr lang="en" sz="1800">
                <a:solidFill>
                  <a:schemeClr val="dk2"/>
                </a:solidFill>
                <a:latin typeface="Playfair Display"/>
                <a:ea typeface="Playfair Display"/>
                <a:cs typeface="Playfair Display"/>
                <a:sym typeface="Playfair Display"/>
              </a:rPr>
              <a:t>I</a:t>
            </a:r>
            <a:r>
              <a:rPr b="0" i="0" lang="en" sz="1800" u="none" cap="none" strike="noStrike">
                <a:solidFill>
                  <a:schemeClr val="dk2"/>
                </a:solidFill>
                <a:latin typeface="Playfair Display"/>
                <a:ea typeface="Playfair Display"/>
                <a:cs typeface="Playfair Display"/>
                <a:sym typeface="Playfair Display"/>
              </a:rPr>
              <a:t> can see that the highest budget film in this dataset is in the year 2019, which is for the movie </a:t>
            </a:r>
            <a:r>
              <a:rPr b="0" i="1" lang="en" sz="1800" u="none" cap="none" strike="noStrike">
                <a:solidFill>
                  <a:schemeClr val="dk2"/>
                </a:solidFill>
                <a:latin typeface="Playfair Display"/>
                <a:ea typeface="Playfair Display"/>
                <a:cs typeface="Playfair Display"/>
                <a:sym typeface="Playfair Display"/>
              </a:rPr>
              <a:t>Avengers: Endgame.</a:t>
            </a:r>
            <a:endParaRPr b="0" i="0" sz="1400" u="none" cap="none" strike="noStrike">
              <a:solidFill>
                <a:srgbClr val="000000"/>
              </a:solidFill>
              <a:latin typeface="Playfair Display"/>
              <a:ea typeface="Playfair Display"/>
              <a:cs typeface="Playfair Display"/>
              <a:sym typeface="Playfair Display"/>
            </a:endParaRPr>
          </a:p>
        </p:txBody>
      </p:sp>
      <p:pic>
        <p:nvPicPr>
          <p:cNvPr id="99" name="Google Shape;99;p18"/>
          <p:cNvPicPr preferRelativeResize="0"/>
          <p:nvPr/>
        </p:nvPicPr>
        <p:blipFill rotWithShape="1">
          <a:blip r:embed="rId3">
            <a:alphaModFix/>
          </a:blip>
          <a:srcRect b="0" l="0" r="0" t="0"/>
          <a:stretch/>
        </p:blipFill>
        <p:spPr>
          <a:xfrm>
            <a:off x="4543848" y="667315"/>
            <a:ext cx="4312499" cy="43005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Analysis- Budget</a:t>
            </a:r>
            <a:endParaRPr/>
          </a:p>
        </p:txBody>
      </p:sp>
      <p:sp>
        <p:nvSpPr>
          <p:cNvPr id="105" name="Google Shape;105;p19"/>
          <p:cNvSpPr txBox="1"/>
          <p:nvPr>
            <p:ph idx="1" type="body"/>
          </p:nvPr>
        </p:nvSpPr>
        <p:spPr>
          <a:xfrm>
            <a:off x="311700" y="1435238"/>
            <a:ext cx="4532400" cy="3551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Film budget seems to have a very minimal effect on the IMDb rating since the line is quite flat</a:t>
            </a:r>
            <a:endParaRPr/>
          </a:p>
          <a:p>
            <a:pPr indent="0" lvl="0" marL="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
              <a:t>There is a high concentration of movies with loIr budgets that are still rated above a 7 on IMDb. </a:t>
            </a:r>
            <a:endParaRPr/>
          </a:p>
        </p:txBody>
      </p:sp>
      <p:sp>
        <p:nvSpPr>
          <p:cNvPr id="106" name="Google Shape;106;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07" name="Google Shape;107;p19"/>
          <p:cNvPicPr preferRelativeResize="0"/>
          <p:nvPr/>
        </p:nvPicPr>
        <p:blipFill rotWithShape="1">
          <a:blip r:embed="rId3">
            <a:alphaModFix/>
          </a:blip>
          <a:srcRect b="0" l="0" r="0" t="0"/>
          <a:stretch/>
        </p:blipFill>
        <p:spPr>
          <a:xfrm>
            <a:off x="4572000" y="888652"/>
            <a:ext cx="3926000" cy="40106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Analysis - Budget </a:t>
            </a:r>
            <a:endParaRPr/>
          </a:p>
        </p:txBody>
      </p:sp>
      <p:sp>
        <p:nvSpPr>
          <p:cNvPr id="113" name="Google Shape;113;p20"/>
          <p:cNvSpPr txBox="1"/>
          <p:nvPr>
            <p:ph idx="1" type="body"/>
          </p:nvPr>
        </p:nvSpPr>
        <p:spPr>
          <a:xfrm>
            <a:off x="311700" y="1234075"/>
            <a:ext cx="4764300" cy="3505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There is a very direct relationship betIen film budget and worldwide gross revenue</a:t>
            </a:r>
            <a:endParaRPr/>
          </a:p>
          <a:p>
            <a:pPr indent="-342900" lvl="0" marL="457200" rtl="0" algn="l">
              <a:lnSpc>
                <a:spcPct val="115000"/>
              </a:lnSpc>
              <a:spcBef>
                <a:spcPts val="1000"/>
              </a:spcBef>
              <a:spcAft>
                <a:spcPts val="0"/>
              </a:spcAft>
              <a:buSzPts val="1800"/>
              <a:buChar char="-"/>
            </a:pPr>
            <a:r>
              <a:rPr lang="en"/>
              <a:t>The regression line trends upward, and the highest budget film has grossed the most revenue </a:t>
            </a:r>
            <a:endParaRPr/>
          </a:p>
          <a:p>
            <a:pPr indent="-342900" lvl="0" marL="457200" rtl="0" algn="l">
              <a:lnSpc>
                <a:spcPct val="115000"/>
              </a:lnSpc>
              <a:spcBef>
                <a:spcPts val="1000"/>
              </a:spcBef>
              <a:spcAft>
                <a:spcPts val="1000"/>
              </a:spcAft>
              <a:buSzPts val="1800"/>
              <a:buChar char="-"/>
            </a:pPr>
            <a:r>
              <a:rPr lang="en"/>
              <a:t>It seems that the right amount of investment leads to the most revenue</a:t>
            </a:r>
            <a:endParaRPr/>
          </a:p>
        </p:txBody>
      </p:sp>
      <p:sp>
        <p:nvSpPr>
          <p:cNvPr id="114" name="Google Shape;114;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5" name="Google Shape;115;p20"/>
          <p:cNvPicPr preferRelativeResize="0"/>
          <p:nvPr/>
        </p:nvPicPr>
        <p:blipFill rotWithShape="1">
          <a:blip r:embed="rId3">
            <a:alphaModFix/>
          </a:blip>
          <a:srcRect b="0" l="0" r="0" t="0"/>
          <a:stretch/>
        </p:blipFill>
        <p:spPr>
          <a:xfrm>
            <a:off x="4941825" y="1017725"/>
            <a:ext cx="3772129" cy="372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highlight>
                  <a:srgbClr val="FFE599"/>
                </a:highlight>
              </a:rPr>
              <a:t>Analysis - MPAA Rating</a:t>
            </a:r>
            <a:endParaRPr>
              <a:highlight>
                <a:srgbClr val="FFE599"/>
              </a:highlight>
            </a:endParaRPr>
          </a:p>
        </p:txBody>
      </p:sp>
      <p:sp>
        <p:nvSpPr>
          <p:cNvPr id="121" name="Google Shape;121;p21"/>
          <p:cNvSpPr txBox="1"/>
          <p:nvPr>
            <p:ph idx="1" type="body"/>
          </p:nvPr>
        </p:nvSpPr>
        <p:spPr>
          <a:xfrm>
            <a:off x="311700" y="1234075"/>
            <a:ext cx="3970800" cy="3334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To get a true inkling of which genres are popular, I have to look at the ratings.</a:t>
            </a:r>
            <a:endParaRPr/>
          </a:p>
          <a:p>
            <a:pPr indent="-342900" lvl="0" marL="457200" rtl="0" algn="l">
              <a:lnSpc>
                <a:spcPct val="115000"/>
              </a:lnSpc>
              <a:spcBef>
                <a:spcPts val="1000"/>
              </a:spcBef>
              <a:spcAft>
                <a:spcPts val="0"/>
              </a:spcAft>
              <a:buSzPts val="1800"/>
              <a:buChar char="-"/>
            </a:pPr>
            <a:r>
              <a:rPr lang="en"/>
              <a:t>It seems that PG-13 movies are able to generate the most revenue by about $20 million compared to the next most popular rating (G)</a:t>
            </a:r>
            <a:endParaRPr/>
          </a:p>
          <a:p>
            <a:pPr indent="0" lvl="0" marL="457200" rtl="0" algn="l">
              <a:lnSpc>
                <a:spcPct val="115000"/>
              </a:lnSpc>
              <a:spcBef>
                <a:spcPts val="1000"/>
              </a:spcBef>
              <a:spcAft>
                <a:spcPts val="1000"/>
              </a:spcAft>
              <a:buSzPts val="1800"/>
              <a:buNone/>
            </a:pPr>
            <a:r>
              <a:t/>
            </a:r>
            <a:endParaRPr/>
          </a:p>
        </p:txBody>
      </p:sp>
      <p:sp>
        <p:nvSpPr>
          <p:cNvPr id="122" name="Google Shape;122;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3" name="Google Shape;123;p21"/>
          <p:cNvPicPr preferRelativeResize="0"/>
          <p:nvPr/>
        </p:nvPicPr>
        <p:blipFill rotWithShape="1">
          <a:blip r:embed="rId3">
            <a:alphaModFix/>
          </a:blip>
          <a:srcRect b="0" l="0" r="0" t="0"/>
          <a:stretch/>
        </p:blipFill>
        <p:spPr>
          <a:xfrm>
            <a:off x="4252500" y="1017725"/>
            <a:ext cx="4579800" cy="34618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