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Prediction of NBA Player Points per Game </a:t>
            </a:r>
            <a:endParaRPr/>
          </a:p>
        </p:txBody>
      </p:sp>
      <p:sp>
        <p:nvSpPr>
          <p:cNvPr id="55" name="Google Shape;55;p13"/>
          <p:cNvSpPr txBox="1"/>
          <p:nvPr>
            <p:ph idx="1" type="subTitle"/>
          </p:nvPr>
        </p:nvSpPr>
        <p:spPr>
          <a:xfrm>
            <a:off x="311700" y="2834125"/>
            <a:ext cx="8520600" cy="18393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Clr>
                <a:schemeClr val="dk1"/>
              </a:buClr>
              <a:buSzPts val="1100"/>
              <a:buFont typeface="Arial"/>
              <a:buNone/>
            </a:pPr>
            <a:r>
              <a:rPr lang="en"/>
              <a:t>Machine Learning</a:t>
            </a:r>
            <a:endParaRPr/>
          </a:p>
          <a:p>
            <a:pPr indent="0" lvl="0" marL="0" rtl="0" algn="r">
              <a:lnSpc>
                <a:spcPct val="100000"/>
              </a:lnSpc>
              <a:spcBef>
                <a:spcPts val="0"/>
              </a:spcBef>
              <a:spcAft>
                <a:spcPts val="0"/>
              </a:spcAft>
              <a:buSzPts val="2800"/>
              <a:buNone/>
            </a:pPr>
            <a:r>
              <a:rPr lang="en"/>
              <a:t>Seyi Oyesiku</a:t>
            </a:r>
            <a:endParaRPr/>
          </a:p>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NBA Season Stats Histograms 2021-2022</a:t>
            </a:r>
            <a:endParaRPr/>
          </a:p>
        </p:txBody>
      </p:sp>
      <p:sp>
        <p:nvSpPr>
          <p:cNvPr id="119" name="Google Shape;119;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0" name="Google Shape;120;p22"/>
          <p:cNvPicPr preferRelativeResize="0"/>
          <p:nvPr/>
        </p:nvPicPr>
        <p:blipFill rotWithShape="1">
          <a:blip r:embed="rId3">
            <a:alphaModFix/>
          </a:blip>
          <a:srcRect b="0" l="0" r="0" t="0"/>
          <a:stretch/>
        </p:blipFill>
        <p:spPr>
          <a:xfrm>
            <a:off x="1730563" y="1017713"/>
            <a:ext cx="5682876" cy="3918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17500" lvl="0" marL="457200" rtl="0" algn="l">
              <a:lnSpc>
                <a:spcPct val="115000"/>
              </a:lnSpc>
              <a:spcBef>
                <a:spcPts val="60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The figures above show the distribution of each of the columns of data that we have. Some of the features we would like to explore are:</a:t>
            </a:r>
            <a:endParaRPr sz="1400">
              <a:solidFill>
                <a:schemeClr val="dk1"/>
              </a:solidFill>
              <a:highlight>
                <a:schemeClr val="lt1"/>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Minutes Played</a:t>
            </a:r>
            <a:endParaRPr>
              <a:solidFill>
                <a:schemeClr val="dk1"/>
              </a:solidFill>
              <a:highlight>
                <a:schemeClr val="lt1"/>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Field Goals Attempted/Made</a:t>
            </a:r>
            <a:endParaRPr>
              <a:solidFill>
                <a:schemeClr val="dk1"/>
              </a:solidFill>
              <a:highlight>
                <a:schemeClr val="lt1"/>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Free Throws Attempted/Made</a:t>
            </a:r>
            <a:endParaRPr>
              <a:solidFill>
                <a:schemeClr val="dk1"/>
              </a:solidFill>
              <a:highlight>
                <a:schemeClr val="lt1"/>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Field Goal Percentage</a:t>
            </a:r>
            <a:endParaRPr>
              <a:solidFill>
                <a:schemeClr val="dk1"/>
              </a:solidFill>
              <a:highlight>
                <a:schemeClr val="lt1"/>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Free Throw Percentage</a:t>
            </a:r>
            <a:endParaRPr>
              <a:solidFill>
                <a:schemeClr val="dk1"/>
              </a:solidFill>
              <a:highlight>
                <a:schemeClr val="lt1"/>
              </a:highlight>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These features were selected because they are directly correlated to an NBA player’s points per game, and we will be using the Minutes Played feature to further filter out dataset. </a:t>
            </a:r>
            <a:endParaRPr sz="1400">
              <a:solidFill>
                <a:schemeClr val="dk1"/>
              </a:solidFill>
              <a:highlight>
                <a:schemeClr val="lt1"/>
              </a:highlight>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Since we have about 5 years' worth of data, we will be able to combine all of the columns that we need for analysis into one DataFrame to use to train our model. Our next step will be to find out what threshold for minutes played we should set in our dataset.</a:t>
            </a:r>
            <a:endParaRPr sz="1400">
              <a:solidFill>
                <a:schemeClr val="dk1"/>
              </a:solidFill>
              <a:highlight>
                <a:schemeClr val="lt1"/>
              </a:highlight>
              <a:latin typeface="Roboto"/>
              <a:ea typeface="Roboto"/>
              <a:cs typeface="Roboto"/>
              <a:sym typeface="Roboto"/>
            </a:endParaRPr>
          </a:p>
          <a:p>
            <a:pPr indent="0" lvl="0" marL="457200" rtl="0" algn="l">
              <a:lnSpc>
                <a:spcPct val="115000"/>
              </a:lnSpc>
              <a:spcBef>
                <a:spcPts val="500"/>
              </a:spcBef>
              <a:spcAft>
                <a:spcPts val="1200"/>
              </a:spcAft>
              <a:buSzPts val="1800"/>
              <a:buNone/>
            </a:pPr>
            <a:r>
              <a:t/>
            </a:r>
            <a:endParaRPr>
              <a:solidFill>
                <a:schemeClr val="dk1"/>
              </a:solidFill>
              <a:highlight>
                <a:schemeClr val="lt1"/>
              </a:highlight>
            </a:endParaRPr>
          </a:p>
        </p:txBody>
      </p:sp>
      <p:sp>
        <p:nvSpPr>
          <p:cNvPr id="126" name="Google Shape;12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Feature Selection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Threshold Decision	</a:t>
            </a:r>
            <a:endParaRPr/>
          </a:p>
        </p:txBody>
      </p:sp>
      <p:sp>
        <p:nvSpPr>
          <p:cNvPr id="132" name="Google Shape;132;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chemeClr val="dk1"/>
              </a:buClr>
              <a:buSzPts val="2000"/>
              <a:buChar char="-"/>
            </a:pPr>
            <a:r>
              <a:rPr lang="en" sz="1400">
                <a:solidFill>
                  <a:schemeClr val="dk1"/>
                </a:solidFill>
                <a:highlight>
                  <a:schemeClr val="lt1"/>
                </a:highlight>
                <a:latin typeface="Roboto"/>
                <a:ea typeface="Roboto"/>
                <a:cs typeface="Roboto"/>
                <a:sym typeface="Roboto"/>
              </a:rPr>
              <a:t>Role players in the NBA are players who play only in specific situations. Because of this, they have very limited minutes, and predicting their points per game may not be as necessary</a:t>
            </a:r>
            <a:endParaRPr sz="1400">
              <a:solidFill>
                <a:schemeClr val="dk1"/>
              </a:solidFill>
              <a:highlight>
                <a:schemeClr val="lt1"/>
              </a:highlight>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We want to focus on players who have a significant impact on the game, and the decision was made to filter our combined dataset to only players who play more than one half of basketball games</a:t>
            </a:r>
            <a:endParaRPr sz="1400">
              <a:solidFill>
                <a:schemeClr val="dk1"/>
              </a:solidFill>
              <a:highlight>
                <a:schemeClr val="lt1"/>
              </a:highlight>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This is because these players are usually starters or players who come off the bench, but they are still players who play a significant portion of the game, and we can analyze their minutes played along with the other features we selected in order to predict their scoring capabilities in a game</a:t>
            </a:r>
            <a:endParaRPr sz="1400">
              <a:solidFill>
                <a:schemeClr val="dk1"/>
              </a:solidFill>
              <a:highlight>
                <a:schemeClr val="lt1"/>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highlight>
                  <a:schemeClr val="lt1"/>
                </a:highlight>
                <a:latin typeface="Roboto"/>
                <a:ea typeface="Roboto"/>
                <a:cs typeface="Roboto"/>
                <a:sym typeface="Roboto"/>
              </a:rPr>
              <a:t>We filtered all of our data to just the players who played above 24 minutes. </a:t>
            </a:r>
            <a:endParaRPr>
              <a:solidFill>
                <a:schemeClr val="dk1"/>
              </a:solidFill>
              <a:highlight>
                <a:schemeClr val="lt1"/>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
                <a:solidFill>
                  <a:schemeClr val="dk1"/>
                </a:solidFill>
                <a:highlight>
                  <a:schemeClr val="lt1"/>
                </a:highlight>
                <a:latin typeface="Roboto"/>
                <a:ea typeface="Roboto"/>
                <a:cs typeface="Roboto"/>
                <a:sym typeface="Roboto"/>
              </a:rPr>
              <a:t>We need to now look at each of our features to determine what their effect on our players' points per game would be. </a:t>
            </a:r>
            <a:endParaRPr/>
          </a:p>
        </p:txBody>
      </p:sp>
      <p:pic>
        <p:nvPicPr>
          <p:cNvPr id="138" name="Google Shape;138;p25"/>
          <p:cNvPicPr preferRelativeResize="0"/>
          <p:nvPr/>
        </p:nvPicPr>
        <p:blipFill rotWithShape="1">
          <a:blip r:embed="rId3">
            <a:alphaModFix/>
          </a:blip>
          <a:srcRect b="25765" l="4178" r="73715" t="42793"/>
          <a:stretch/>
        </p:blipFill>
        <p:spPr>
          <a:xfrm>
            <a:off x="3115250" y="2374400"/>
            <a:ext cx="3270648" cy="2490499"/>
          </a:xfrm>
          <a:prstGeom prst="rect">
            <a:avLst/>
          </a:prstGeom>
          <a:noFill/>
          <a:ln>
            <a:noFill/>
          </a:ln>
        </p:spPr>
      </p:pic>
      <p:sp>
        <p:nvSpPr>
          <p:cNvPr id="139" name="Google Shape;139;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New Filtered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886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Field Goals Vs PPG</a:t>
            </a:r>
            <a:endParaRPr/>
          </a:p>
        </p:txBody>
      </p:sp>
      <p:sp>
        <p:nvSpPr>
          <p:cNvPr id="145" name="Google Shape;145;p26"/>
          <p:cNvSpPr txBox="1"/>
          <p:nvPr>
            <p:ph idx="1" type="body"/>
          </p:nvPr>
        </p:nvSpPr>
        <p:spPr>
          <a:xfrm>
            <a:off x="311700" y="571500"/>
            <a:ext cx="8520600" cy="39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6" name="Google Shape;146;p26"/>
          <p:cNvPicPr preferRelativeResize="0"/>
          <p:nvPr/>
        </p:nvPicPr>
        <p:blipFill rotWithShape="1">
          <a:blip r:embed="rId3">
            <a:alphaModFix/>
          </a:blip>
          <a:srcRect b="41627" l="4140" r="80895" t="38810"/>
          <a:stretch/>
        </p:blipFill>
        <p:spPr>
          <a:xfrm>
            <a:off x="4572000" y="648200"/>
            <a:ext cx="4278000" cy="3843801"/>
          </a:xfrm>
          <a:prstGeom prst="rect">
            <a:avLst/>
          </a:prstGeom>
          <a:noFill/>
          <a:ln>
            <a:noFill/>
          </a:ln>
        </p:spPr>
      </p:pic>
      <p:sp>
        <p:nvSpPr>
          <p:cNvPr id="147" name="Google Shape;147;p26"/>
          <p:cNvSpPr txBox="1"/>
          <p:nvPr/>
        </p:nvSpPr>
        <p:spPr>
          <a:xfrm>
            <a:off x="311700" y="1238125"/>
            <a:ext cx="4278000" cy="3421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1"/>
                </a:solidFill>
                <a:highlight>
                  <a:schemeClr val="lt1"/>
                </a:highlight>
                <a:latin typeface="Roboto"/>
                <a:ea typeface="Roboto"/>
                <a:cs typeface="Roboto"/>
                <a:sym typeface="Roboto"/>
              </a:rPr>
              <a:t>We can see from this figure above that the field goals attempted is directly related to the points per game of each player. This makes sense because the more shots that any player attempts, this player would most likely score more points. We should get some good results from our linear regression since this curve seems quite linear.</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Attempted free throws vs PPG</a:t>
            </a:r>
            <a:endParaRPr/>
          </a:p>
        </p:txBody>
      </p:sp>
      <p:sp>
        <p:nvSpPr>
          <p:cNvPr id="153" name="Google Shape;153;p27"/>
          <p:cNvSpPr txBox="1"/>
          <p:nvPr>
            <p:ph idx="1" type="body"/>
          </p:nvPr>
        </p:nvSpPr>
        <p:spPr>
          <a:xfrm>
            <a:off x="311700" y="710300"/>
            <a:ext cx="8520600" cy="385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4" name="Google Shape;154;p27"/>
          <p:cNvPicPr preferRelativeResize="0"/>
          <p:nvPr/>
        </p:nvPicPr>
        <p:blipFill rotWithShape="1">
          <a:blip r:embed="rId3">
            <a:alphaModFix/>
          </a:blip>
          <a:srcRect b="49998" l="4285" r="80969" t="30778"/>
          <a:stretch/>
        </p:blipFill>
        <p:spPr>
          <a:xfrm>
            <a:off x="5014200" y="671100"/>
            <a:ext cx="4015373" cy="3858600"/>
          </a:xfrm>
          <a:prstGeom prst="rect">
            <a:avLst/>
          </a:prstGeom>
          <a:noFill/>
          <a:ln>
            <a:noFill/>
          </a:ln>
        </p:spPr>
      </p:pic>
      <p:sp>
        <p:nvSpPr>
          <p:cNvPr id="155" name="Google Shape;155;p27"/>
          <p:cNvSpPr txBox="1"/>
          <p:nvPr/>
        </p:nvSpPr>
        <p:spPr>
          <a:xfrm>
            <a:off x="5600700" y="2400300"/>
            <a:ext cx="355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7"/>
          <p:cNvSpPr txBox="1"/>
          <p:nvPr/>
        </p:nvSpPr>
        <p:spPr>
          <a:xfrm>
            <a:off x="1600200" y="0"/>
            <a:ext cx="4033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7"/>
          <p:cNvSpPr txBox="1"/>
          <p:nvPr/>
        </p:nvSpPr>
        <p:spPr>
          <a:xfrm>
            <a:off x="311700" y="1716050"/>
            <a:ext cx="47025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highlight>
                  <a:schemeClr val="lt1"/>
                </a:highlight>
                <a:latin typeface="Roboto"/>
                <a:ea typeface="Roboto"/>
                <a:cs typeface="Roboto"/>
                <a:sym typeface="Roboto"/>
              </a:rPr>
              <a:t>This curve does not seem as linear as the FGA vs Points figure. However, it should still work for our analysis with the linear regression. We just may not have as accurate of a fit as we probably will with the FGA values.</a:t>
            </a:r>
            <a:endParaRPr b="0" i="0" sz="1800" u="none" cap="none" strike="noStrike">
              <a:solidFill>
                <a:schemeClr val="dk1"/>
              </a:solidFill>
              <a:highlight>
                <a:schemeClr val="lt1"/>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167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Free Throw percentage Vs PPG</a:t>
            </a:r>
            <a:endParaRPr/>
          </a:p>
        </p:txBody>
      </p:sp>
      <p:sp>
        <p:nvSpPr>
          <p:cNvPr id="163" name="Google Shape;163;p28"/>
          <p:cNvSpPr txBox="1"/>
          <p:nvPr>
            <p:ph idx="1" type="body"/>
          </p:nvPr>
        </p:nvSpPr>
        <p:spPr>
          <a:xfrm>
            <a:off x="311700" y="653150"/>
            <a:ext cx="8520600" cy="3915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64" name="Google Shape;164;p28"/>
          <p:cNvPicPr preferRelativeResize="0"/>
          <p:nvPr/>
        </p:nvPicPr>
        <p:blipFill rotWithShape="1">
          <a:blip r:embed="rId3">
            <a:alphaModFix/>
          </a:blip>
          <a:srcRect b="50614" l="4102" r="80941" t="30045"/>
          <a:stretch/>
        </p:blipFill>
        <p:spPr>
          <a:xfrm>
            <a:off x="4122975" y="663950"/>
            <a:ext cx="4721650" cy="3859075"/>
          </a:xfrm>
          <a:prstGeom prst="rect">
            <a:avLst/>
          </a:prstGeom>
          <a:noFill/>
          <a:ln>
            <a:noFill/>
          </a:ln>
        </p:spPr>
      </p:pic>
      <p:sp>
        <p:nvSpPr>
          <p:cNvPr id="165" name="Google Shape;165;p28"/>
          <p:cNvSpPr txBox="1"/>
          <p:nvPr/>
        </p:nvSpPr>
        <p:spPr>
          <a:xfrm>
            <a:off x="311700" y="1509750"/>
            <a:ext cx="35106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Free Throw Percentage shows how efficiently a player is able to score his points per game at the Free Throw Line. This should be a good predictor for points per game of each NBA player in our dataset.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270900" y="1837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Field Goal Percentage Vs PPG</a:t>
            </a:r>
            <a:endParaRPr/>
          </a:p>
        </p:txBody>
      </p:sp>
      <p:sp>
        <p:nvSpPr>
          <p:cNvPr id="171" name="Google Shape;171;p29"/>
          <p:cNvSpPr txBox="1"/>
          <p:nvPr>
            <p:ph idx="1" type="body"/>
          </p:nvPr>
        </p:nvSpPr>
        <p:spPr>
          <a:xfrm>
            <a:off x="311700" y="636825"/>
            <a:ext cx="8520600" cy="393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172" name="Google Shape;172;p29"/>
          <p:cNvSpPr txBox="1"/>
          <p:nvPr/>
        </p:nvSpPr>
        <p:spPr>
          <a:xfrm>
            <a:off x="3526975" y="3265725"/>
            <a:ext cx="4702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3" name="Google Shape;173;p29"/>
          <p:cNvPicPr preferRelativeResize="0"/>
          <p:nvPr/>
        </p:nvPicPr>
        <p:blipFill rotWithShape="1">
          <a:blip r:embed="rId3">
            <a:alphaModFix/>
          </a:blip>
          <a:srcRect b="42061" l="4070" r="80975" t="38519"/>
          <a:stretch/>
        </p:blipFill>
        <p:spPr>
          <a:xfrm>
            <a:off x="4274100" y="677625"/>
            <a:ext cx="4524902" cy="3780076"/>
          </a:xfrm>
          <a:prstGeom prst="rect">
            <a:avLst/>
          </a:prstGeom>
          <a:noFill/>
          <a:ln>
            <a:noFill/>
          </a:ln>
        </p:spPr>
      </p:pic>
      <p:sp>
        <p:nvSpPr>
          <p:cNvPr id="174" name="Google Shape;174;p29"/>
          <p:cNvSpPr txBox="1"/>
          <p:nvPr/>
        </p:nvSpPr>
        <p:spPr>
          <a:xfrm>
            <a:off x="270900" y="1540875"/>
            <a:ext cx="36945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highlight>
                  <a:schemeClr val="lt1"/>
                </a:highlight>
                <a:latin typeface="Roboto"/>
                <a:ea typeface="Roboto"/>
                <a:cs typeface="Roboto"/>
                <a:sym typeface="Roboto"/>
              </a:rPr>
              <a:t>The field goal percentage shows efficiently a player is able to score his points off every shot in the game other than a free throw. This should be useful for our analysis, even though the relationship is not entirely linear.</a:t>
            </a:r>
            <a:endParaRPr b="0" i="0" sz="1800" u="none" cap="none" strike="noStrike">
              <a:solidFill>
                <a:schemeClr val="dk1"/>
              </a:solidFill>
              <a:highlight>
                <a:schemeClr val="lt1"/>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Selection</a:t>
            </a:r>
            <a:endParaRPr/>
          </a:p>
        </p:txBody>
      </p:sp>
      <p:sp>
        <p:nvSpPr>
          <p:cNvPr id="180" name="Google Shape;180;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t>Since we have a target variable, we will be applying 3 supervised learning models. </a:t>
            </a:r>
            <a:endParaRPr/>
          </a:p>
          <a:p>
            <a:pPr indent="-342900" lvl="0" marL="457200" rtl="0" algn="l">
              <a:lnSpc>
                <a:spcPct val="115000"/>
              </a:lnSpc>
              <a:spcBef>
                <a:spcPts val="0"/>
              </a:spcBef>
              <a:spcAft>
                <a:spcPts val="0"/>
              </a:spcAft>
              <a:buSzPts val="1800"/>
              <a:buChar char="-"/>
            </a:pPr>
            <a:r>
              <a:rPr lang="en"/>
              <a:t>Linear Regression</a:t>
            </a:r>
            <a:endParaRPr/>
          </a:p>
          <a:p>
            <a:pPr indent="-342900" lvl="1" marL="914400" rtl="0" algn="l">
              <a:lnSpc>
                <a:spcPct val="115000"/>
              </a:lnSpc>
              <a:spcBef>
                <a:spcPts val="0"/>
              </a:spcBef>
              <a:spcAft>
                <a:spcPts val="0"/>
              </a:spcAft>
              <a:buSzPts val="1800"/>
              <a:buChar char="-"/>
            </a:pPr>
            <a:r>
              <a:rPr lang="en" sz="1800"/>
              <a:t>Because we saw that most of the features we are analyzing have a linear relationship with the points per game, this would be a good model to start with</a:t>
            </a:r>
            <a:endParaRPr sz="1800"/>
          </a:p>
          <a:p>
            <a:pPr indent="-342900" lvl="0" marL="457200" rtl="0" algn="l">
              <a:lnSpc>
                <a:spcPct val="115000"/>
              </a:lnSpc>
              <a:spcBef>
                <a:spcPts val="0"/>
              </a:spcBef>
              <a:spcAft>
                <a:spcPts val="0"/>
              </a:spcAft>
              <a:buSzPts val="1800"/>
              <a:buChar char="-"/>
            </a:pPr>
            <a:r>
              <a:rPr lang="en"/>
              <a:t>K-Nearest Neighbors</a:t>
            </a:r>
            <a:endParaRPr/>
          </a:p>
          <a:p>
            <a:pPr indent="-342900" lvl="1" marL="914400" rtl="0" algn="l">
              <a:lnSpc>
                <a:spcPct val="115000"/>
              </a:lnSpc>
              <a:spcBef>
                <a:spcPts val="0"/>
              </a:spcBef>
              <a:spcAft>
                <a:spcPts val="0"/>
              </a:spcAft>
              <a:buSzPts val="1800"/>
              <a:buChar char="-"/>
            </a:pPr>
            <a:r>
              <a:rPr lang="en" sz="1800"/>
              <a:t>No information loss, and can train quickly. KNN also works well for less than 20 features</a:t>
            </a:r>
            <a:endParaRPr sz="1800"/>
          </a:p>
          <a:p>
            <a:pPr indent="-342900" lvl="0" marL="457200" rtl="0" algn="l">
              <a:lnSpc>
                <a:spcPct val="115000"/>
              </a:lnSpc>
              <a:spcBef>
                <a:spcPts val="0"/>
              </a:spcBef>
              <a:spcAft>
                <a:spcPts val="0"/>
              </a:spcAft>
              <a:buSzPts val="1800"/>
              <a:buChar char="-"/>
            </a:pPr>
            <a:r>
              <a:rPr lang="en"/>
              <a:t>Random Forest</a:t>
            </a:r>
            <a:endParaRPr/>
          </a:p>
          <a:p>
            <a:pPr indent="-342900" lvl="1" marL="914400" rtl="0" algn="l">
              <a:lnSpc>
                <a:spcPct val="115000"/>
              </a:lnSpc>
              <a:spcBef>
                <a:spcPts val="0"/>
              </a:spcBef>
              <a:spcAft>
                <a:spcPts val="0"/>
              </a:spcAft>
              <a:buSzPts val="1800"/>
              <a:buChar char="-"/>
            </a:pPr>
            <a:r>
              <a:rPr lang="en" sz="1800"/>
              <a:t>To enable us achieve more accurate results in our prediction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Linear Regression</a:t>
            </a:r>
            <a:endParaRPr/>
          </a:p>
        </p:txBody>
      </p:sp>
      <p:sp>
        <p:nvSpPr>
          <p:cNvPr id="186" name="Google Shape;186;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187" name="Google Shape;187;p31"/>
          <p:cNvSpPr txBox="1"/>
          <p:nvPr/>
        </p:nvSpPr>
        <p:spPr>
          <a:xfrm>
            <a:off x="5000550" y="1265775"/>
            <a:ext cx="3510600" cy="33864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Roboto"/>
              <a:buChar char="-"/>
            </a:pPr>
            <a:r>
              <a:rPr b="0" i="0" lang="en" sz="1600" u="none" cap="none" strike="noStrike">
                <a:solidFill>
                  <a:schemeClr val="dk1"/>
                </a:solidFill>
                <a:highlight>
                  <a:schemeClr val="lt1"/>
                </a:highlight>
                <a:latin typeface="Roboto"/>
                <a:ea typeface="Roboto"/>
                <a:cs typeface="Roboto"/>
                <a:sym typeface="Roboto"/>
              </a:rPr>
              <a:t>It seems that our linear regression model was actually quite accurate when predicting the points per game values. We see that the RMSE value is 0.737, which is close to 0. </a:t>
            </a:r>
            <a:endParaRPr b="0" i="0" sz="1600" u="none" cap="none" strike="noStrike">
              <a:solidFill>
                <a:schemeClr val="dk1"/>
              </a:solidFill>
              <a:highlight>
                <a:schemeClr val="lt1"/>
              </a:highlight>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a:buChar char="-"/>
            </a:pPr>
            <a:r>
              <a:rPr b="0" i="0" lang="en" sz="1600" u="none" cap="none" strike="noStrike">
                <a:solidFill>
                  <a:schemeClr val="dk1"/>
                </a:solidFill>
                <a:highlight>
                  <a:schemeClr val="lt1"/>
                </a:highlight>
                <a:latin typeface="Roboto"/>
                <a:ea typeface="Roboto"/>
                <a:cs typeface="Roboto"/>
                <a:sym typeface="Roboto"/>
              </a:rPr>
              <a:t>Since we know that the lower the RMSE value, the better the model was able to predict our points per game, we know that this model worked well. </a:t>
            </a:r>
            <a:endParaRPr b="0" i="0" sz="1600" u="none" cap="none" strike="noStrike">
              <a:solidFill>
                <a:schemeClr val="dk1"/>
              </a:solidFill>
              <a:highlight>
                <a:schemeClr val="lt1"/>
              </a:highlight>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a:buChar char="-"/>
            </a:pPr>
            <a:r>
              <a:rPr b="0" i="0" lang="en" sz="1600" u="none" cap="none" strike="noStrike">
                <a:solidFill>
                  <a:schemeClr val="dk1"/>
                </a:solidFill>
                <a:highlight>
                  <a:schemeClr val="lt1"/>
                </a:highlight>
                <a:latin typeface="Roboto"/>
                <a:ea typeface="Roboto"/>
                <a:cs typeface="Roboto"/>
                <a:sym typeface="Roboto"/>
              </a:rPr>
              <a:t>This is the same case with the mean absolute error.</a:t>
            </a:r>
            <a:endParaRPr b="0" i="0" sz="1600" u="none" cap="none" strike="noStrike">
              <a:solidFill>
                <a:schemeClr val="dk1"/>
              </a:solidFill>
              <a:highlight>
                <a:schemeClr val="lt1"/>
              </a:highlight>
              <a:latin typeface="Arial"/>
              <a:ea typeface="Arial"/>
              <a:cs typeface="Arial"/>
              <a:sym typeface="Arial"/>
            </a:endParaRPr>
          </a:p>
        </p:txBody>
      </p:sp>
      <p:pic>
        <p:nvPicPr>
          <p:cNvPr id="188" name="Google Shape;188;p31"/>
          <p:cNvPicPr preferRelativeResize="0"/>
          <p:nvPr/>
        </p:nvPicPr>
        <p:blipFill rotWithShape="1">
          <a:blip r:embed="rId3">
            <a:alphaModFix/>
          </a:blip>
          <a:srcRect b="0" l="0" r="0" t="0"/>
          <a:stretch/>
        </p:blipFill>
        <p:spPr>
          <a:xfrm>
            <a:off x="311700" y="2093450"/>
            <a:ext cx="4578025" cy="956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94025"/>
            <a:ext cx="8520600" cy="517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a:t>
            </a:r>
            <a:endParaRPr/>
          </a:p>
        </p:txBody>
      </p:sp>
      <p:sp>
        <p:nvSpPr>
          <p:cNvPr id="61" name="Google Shape;61;p14"/>
          <p:cNvSpPr txBox="1"/>
          <p:nvPr>
            <p:ph idx="1" type="body"/>
          </p:nvPr>
        </p:nvSpPr>
        <p:spPr>
          <a:xfrm>
            <a:off x="311700" y="611225"/>
            <a:ext cx="8520600" cy="3957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 datasets used for this study were from Basketball Reference, a trusted NBA statistics website that provides detailed statistics on players every season.</a:t>
            </a:r>
            <a:endParaRPr/>
          </a:p>
          <a:p>
            <a:pPr indent="-342900" lvl="0" marL="457200" rtl="0" algn="l">
              <a:lnSpc>
                <a:spcPct val="115000"/>
              </a:lnSpc>
              <a:spcBef>
                <a:spcPts val="0"/>
              </a:spcBef>
              <a:spcAft>
                <a:spcPts val="0"/>
              </a:spcAft>
              <a:buSzPts val="1800"/>
              <a:buChar char="-"/>
            </a:pPr>
            <a:r>
              <a:rPr lang="en"/>
              <a:t>Data from the 2018-2019, 2019-2020, 2020-2021, and 2021-2022 NBA seasons were utilized. Below is a snapshot of one of the datasets used.</a:t>
            </a:r>
            <a:endParaRPr/>
          </a:p>
          <a:p>
            <a:pPr indent="0" lvl="0" marL="457200" rtl="0" algn="l">
              <a:lnSpc>
                <a:spcPct val="115000"/>
              </a:lnSpc>
              <a:spcBef>
                <a:spcPts val="1200"/>
              </a:spcBef>
              <a:spcAft>
                <a:spcPts val="1200"/>
              </a:spcAft>
              <a:buSzPts val="1800"/>
              <a:buNone/>
            </a:pPr>
            <a:r>
              <a:t/>
            </a:r>
            <a:endParaRPr/>
          </a:p>
        </p:txBody>
      </p:sp>
      <p:pic>
        <p:nvPicPr>
          <p:cNvPr id="62" name="Google Shape;62;p14"/>
          <p:cNvPicPr preferRelativeResize="0"/>
          <p:nvPr/>
        </p:nvPicPr>
        <p:blipFill rotWithShape="1">
          <a:blip r:embed="rId3">
            <a:alphaModFix/>
          </a:blip>
          <a:srcRect b="0" l="0" r="0" t="0"/>
          <a:stretch/>
        </p:blipFill>
        <p:spPr>
          <a:xfrm>
            <a:off x="241750" y="2369575"/>
            <a:ext cx="8660500" cy="2414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 Nearest Neighbors</a:t>
            </a:r>
            <a:endParaRPr/>
          </a:p>
        </p:txBody>
      </p:sp>
      <p:sp>
        <p:nvSpPr>
          <p:cNvPr id="194" name="Google Shape;194;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 first step in this algorithm was finding the ideal number of neighbors that would yield us the best results. </a:t>
            </a:r>
            <a:endParaRPr/>
          </a:p>
          <a:p>
            <a:pPr indent="-342900" lvl="0" marL="457200" rtl="0" algn="l">
              <a:lnSpc>
                <a:spcPct val="115000"/>
              </a:lnSpc>
              <a:spcBef>
                <a:spcPts val="0"/>
              </a:spcBef>
              <a:spcAft>
                <a:spcPts val="0"/>
              </a:spcAft>
              <a:buSzPts val="1800"/>
              <a:buChar char="-"/>
            </a:pPr>
            <a:r>
              <a:rPr lang="en"/>
              <a:t>After iterating through 3-7 neighbors, we saw the following R-squared values:</a:t>
            </a:r>
            <a:endParaRPr/>
          </a:p>
          <a:p>
            <a:pPr indent="-317500" lvl="1" marL="914400" rtl="0" algn="l">
              <a:lnSpc>
                <a:spcPct val="115000"/>
              </a:lnSpc>
              <a:spcBef>
                <a:spcPts val="0"/>
              </a:spcBef>
              <a:spcAft>
                <a:spcPts val="0"/>
              </a:spcAft>
              <a:buSzPts val="1400"/>
              <a:buChar char="-"/>
            </a:pPr>
            <a:r>
              <a:rPr lang="en"/>
              <a:t>0.9219 for 3 neighbors</a:t>
            </a:r>
            <a:endParaRPr/>
          </a:p>
          <a:p>
            <a:pPr indent="-317500" lvl="1" marL="914400" rtl="0" algn="l">
              <a:lnSpc>
                <a:spcPct val="115000"/>
              </a:lnSpc>
              <a:spcBef>
                <a:spcPts val="0"/>
              </a:spcBef>
              <a:spcAft>
                <a:spcPts val="0"/>
              </a:spcAft>
              <a:buSzPts val="1400"/>
              <a:buChar char="-"/>
            </a:pPr>
            <a:r>
              <a:rPr lang="en"/>
              <a:t>0.9252 for 4 neighbors</a:t>
            </a:r>
            <a:endParaRPr/>
          </a:p>
          <a:p>
            <a:pPr indent="-317500" lvl="1" marL="914400" rtl="0" algn="l">
              <a:lnSpc>
                <a:spcPct val="115000"/>
              </a:lnSpc>
              <a:spcBef>
                <a:spcPts val="0"/>
              </a:spcBef>
              <a:spcAft>
                <a:spcPts val="0"/>
              </a:spcAft>
              <a:buSzPts val="1400"/>
              <a:buChar char="-"/>
            </a:pPr>
            <a:r>
              <a:rPr lang="en"/>
              <a:t>0.9251 for 5 neighbors</a:t>
            </a:r>
            <a:endParaRPr/>
          </a:p>
          <a:p>
            <a:pPr indent="-317500" lvl="1" marL="914400" rtl="0" algn="l">
              <a:lnSpc>
                <a:spcPct val="115000"/>
              </a:lnSpc>
              <a:spcBef>
                <a:spcPts val="0"/>
              </a:spcBef>
              <a:spcAft>
                <a:spcPts val="0"/>
              </a:spcAft>
              <a:buSzPts val="1400"/>
              <a:buChar char="-"/>
            </a:pPr>
            <a:r>
              <a:rPr lang="en"/>
              <a:t>0.9241 for 6 neighbors</a:t>
            </a:r>
            <a:endParaRPr/>
          </a:p>
          <a:p>
            <a:pPr indent="-317500" lvl="1" marL="914400" rtl="0" algn="l">
              <a:lnSpc>
                <a:spcPct val="115000"/>
              </a:lnSpc>
              <a:spcBef>
                <a:spcPts val="0"/>
              </a:spcBef>
              <a:spcAft>
                <a:spcPts val="0"/>
              </a:spcAft>
              <a:buSzPts val="1400"/>
              <a:buChar char="-"/>
            </a:pPr>
            <a:r>
              <a:rPr lang="en"/>
              <a:t>0.9230 for 7 neighbors</a:t>
            </a:r>
            <a:endParaRPr/>
          </a:p>
          <a:p>
            <a:pPr indent="-342900" lvl="0" marL="457200" rtl="0" algn="l">
              <a:lnSpc>
                <a:spcPct val="115000"/>
              </a:lnSpc>
              <a:spcBef>
                <a:spcPts val="0"/>
              </a:spcBef>
              <a:spcAft>
                <a:spcPts val="0"/>
              </a:spcAft>
              <a:buSzPts val="1800"/>
              <a:buChar char="-"/>
            </a:pPr>
            <a:r>
              <a:rPr lang="en"/>
              <a:t>Because 4 neighbors had the highest R^2 value, we decided to use that for our model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 Nearest Neighbors</a:t>
            </a:r>
            <a:endParaRPr/>
          </a:p>
        </p:txBody>
      </p:sp>
      <p:sp>
        <p:nvSpPr>
          <p:cNvPr id="200" name="Google Shape;200;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81000" lvl="0" marL="457200" rtl="0" algn="l">
              <a:lnSpc>
                <a:spcPct val="100000"/>
              </a:lnSpc>
              <a:spcBef>
                <a:spcPts val="0"/>
              </a:spcBef>
              <a:spcAft>
                <a:spcPts val="0"/>
              </a:spcAft>
              <a:buSzPts val="2400"/>
              <a:buChar char="-"/>
            </a:pPr>
            <a:r>
              <a:rPr lang="en">
                <a:solidFill>
                  <a:schemeClr val="dk1"/>
                </a:solidFill>
                <a:highlight>
                  <a:schemeClr val="lt1"/>
                </a:highlight>
                <a:latin typeface="Roboto"/>
                <a:ea typeface="Roboto"/>
                <a:cs typeface="Roboto"/>
                <a:sym typeface="Roboto"/>
              </a:rPr>
              <a:t>Based on the plot , it seems that because of the high R^2 value, in addition to seeing how close the predicted points are to each true value, we know that this K-Nearest Neighbors model worked well for us.</a:t>
            </a:r>
            <a:endParaRPr sz="2400"/>
          </a:p>
        </p:txBody>
      </p:sp>
      <p:pic>
        <p:nvPicPr>
          <p:cNvPr id="201" name="Google Shape;201;p33"/>
          <p:cNvPicPr preferRelativeResize="0"/>
          <p:nvPr/>
        </p:nvPicPr>
        <p:blipFill rotWithShape="1">
          <a:blip r:embed="rId3">
            <a:alphaModFix/>
          </a:blip>
          <a:srcRect b="0" l="0" r="0" t="0"/>
          <a:stretch/>
        </p:blipFill>
        <p:spPr>
          <a:xfrm>
            <a:off x="2555825" y="2220250"/>
            <a:ext cx="4032350" cy="2775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Random Forest</a:t>
            </a:r>
            <a:endParaRPr/>
          </a:p>
        </p:txBody>
      </p:sp>
      <p:sp>
        <p:nvSpPr>
          <p:cNvPr id="207" name="Google Shape;207;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For the random forest, we used 50 estimators</a:t>
            </a:r>
            <a:endParaRPr/>
          </a:p>
          <a:p>
            <a:pPr indent="-342900" lvl="0" marL="457200" rtl="0" algn="l">
              <a:lnSpc>
                <a:spcPct val="115000"/>
              </a:lnSpc>
              <a:spcBef>
                <a:spcPts val="0"/>
              </a:spcBef>
              <a:spcAft>
                <a:spcPts val="0"/>
              </a:spcAft>
              <a:buSzPts val="1800"/>
              <a:buChar char="-"/>
            </a:pPr>
            <a:r>
              <a:rPr lang="en"/>
              <a:t>The R^2 value for this model was 0.9617, which makes it our best model of the three that we have implemented. </a:t>
            </a:r>
            <a:endParaRPr/>
          </a:p>
        </p:txBody>
      </p:sp>
      <p:pic>
        <p:nvPicPr>
          <p:cNvPr id="208" name="Google Shape;208;p34"/>
          <p:cNvPicPr preferRelativeResize="0"/>
          <p:nvPr/>
        </p:nvPicPr>
        <p:blipFill rotWithShape="1">
          <a:blip r:embed="rId3">
            <a:alphaModFix/>
          </a:blip>
          <a:srcRect b="0" l="0" r="0" t="0"/>
          <a:stretch/>
        </p:blipFill>
        <p:spPr>
          <a:xfrm>
            <a:off x="2022850" y="2157197"/>
            <a:ext cx="4761124" cy="29862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Comparison of Models</a:t>
            </a:r>
            <a:endParaRPr/>
          </a:p>
        </p:txBody>
      </p:sp>
      <p:sp>
        <p:nvSpPr>
          <p:cNvPr id="214" name="Google Shape;214;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Linear Regression had an RMSE error of 0.737, which makes this model a good predictor for points per game, but it was not the best model that we had </a:t>
            </a:r>
            <a:endParaRPr/>
          </a:p>
          <a:p>
            <a:pPr indent="-342900" lvl="0" marL="457200" rtl="0" algn="l">
              <a:lnSpc>
                <a:spcPct val="115000"/>
              </a:lnSpc>
              <a:spcBef>
                <a:spcPts val="0"/>
              </a:spcBef>
              <a:spcAft>
                <a:spcPts val="0"/>
              </a:spcAft>
              <a:buSzPts val="1800"/>
              <a:buChar char="-"/>
            </a:pPr>
            <a:r>
              <a:rPr lang="en"/>
              <a:t>K Nearest Neighbors performed better, because the R^2 value was very close to 1, at 0.925. </a:t>
            </a:r>
            <a:endParaRPr/>
          </a:p>
          <a:p>
            <a:pPr indent="-342900" lvl="0" marL="457200" rtl="0" algn="l">
              <a:lnSpc>
                <a:spcPct val="115000"/>
              </a:lnSpc>
              <a:spcBef>
                <a:spcPts val="0"/>
              </a:spcBef>
              <a:spcAft>
                <a:spcPts val="0"/>
              </a:spcAft>
              <a:buSzPts val="1800"/>
              <a:buChar char="-"/>
            </a:pPr>
            <a:r>
              <a:rPr lang="en"/>
              <a:t>The Random Forest model was the best predictor for points per game. This is because it had an R^2 value of 0.962, which is higher than the KNN predictor model.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262725" y="1756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Limitations and Future Work</a:t>
            </a:r>
            <a:endParaRPr/>
          </a:p>
        </p:txBody>
      </p:sp>
      <p:sp>
        <p:nvSpPr>
          <p:cNvPr id="220" name="Google Shape;220;p36"/>
          <p:cNvSpPr txBox="1"/>
          <p:nvPr>
            <p:ph idx="1" type="body"/>
          </p:nvPr>
        </p:nvSpPr>
        <p:spPr>
          <a:xfrm>
            <a:off x="311700" y="748300"/>
            <a:ext cx="8520600" cy="38205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t>This project only considered the per game data from the last 4 NBA seasons, so it was limited in the information that we were able to gather in this time frame. </a:t>
            </a:r>
            <a:endParaRPr/>
          </a:p>
          <a:p>
            <a:pPr indent="-342900" lvl="0" marL="457200" rtl="0" algn="l">
              <a:lnSpc>
                <a:spcPct val="115000"/>
              </a:lnSpc>
              <a:spcBef>
                <a:spcPts val="0"/>
              </a:spcBef>
              <a:spcAft>
                <a:spcPts val="0"/>
              </a:spcAft>
              <a:buSzPts val="1800"/>
              <a:buChar char="-"/>
            </a:pPr>
            <a:r>
              <a:rPr lang="en"/>
              <a:t>There are also other factors such as team chemistry and coaching that can affect players’ performance in games. </a:t>
            </a:r>
            <a:endParaRPr/>
          </a:p>
          <a:p>
            <a:pPr indent="-342900" lvl="0" marL="457200" rtl="0" algn="l">
              <a:lnSpc>
                <a:spcPct val="115000"/>
              </a:lnSpc>
              <a:spcBef>
                <a:spcPts val="0"/>
              </a:spcBef>
              <a:spcAft>
                <a:spcPts val="0"/>
              </a:spcAft>
              <a:buSzPts val="1800"/>
              <a:buChar char="-"/>
            </a:pPr>
            <a:r>
              <a:rPr lang="en"/>
              <a:t>Players being traded between teams can also affect a player’s performance because sometimes players may take on different roles on their new teams that affect their points per game</a:t>
            </a:r>
            <a:endParaRPr/>
          </a:p>
          <a:p>
            <a:pPr indent="-342900" lvl="0" marL="457200" rtl="0" algn="l">
              <a:lnSpc>
                <a:spcPct val="115000"/>
              </a:lnSpc>
              <a:spcBef>
                <a:spcPts val="0"/>
              </a:spcBef>
              <a:spcAft>
                <a:spcPts val="0"/>
              </a:spcAft>
              <a:buSzPts val="1800"/>
              <a:buChar char="-"/>
            </a:pPr>
            <a:r>
              <a:rPr lang="en"/>
              <a:t>Our work could be taken further by collecting more data from more NBA seasons</a:t>
            </a:r>
            <a:endParaRPr/>
          </a:p>
          <a:p>
            <a:pPr indent="-342900" lvl="0" marL="457200" rtl="0" algn="l">
              <a:lnSpc>
                <a:spcPct val="115000"/>
              </a:lnSpc>
              <a:spcBef>
                <a:spcPts val="0"/>
              </a:spcBef>
              <a:spcAft>
                <a:spcPts val="0"/>
              </a:spcAft>
              <a:buSzPts val="1800"/>
              <a:buChar char="-"/>
            </a:pPr>
            <a:r>
              <a:rPr lang="en"/>
              <a:t>Considering injuries, team chemistry, and coaching when creating the predictive model would also be helpful for future work.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idx="1" type="body"/>
          </p:nvPr>
        </p:nvSpPr>
        <p:spPr>
          <a:xfrm>
            <a:off x="311700" y="243300"/>
            <a:ext cx="8520600" cy="465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5000"/>
          </a:p>
          <a:p>
            <a:pPr indent="0" lvl="0" marL="0" rtl="0" algn="l">
              <a:lnSpc>
                <a:spcPct val="115000"/>
              </a:lnSpc>
              <a:spcBef>
                <a:spcPts val="1200"/>
              </a:spcBef>
              <a:spcAft>
                <a:spcPts val="0"/>
              </a:spcAft>
              <a:buSzPts val="1800"/>
              <a:buNone/>
            </a:pPr>
            <a:r>
              <a:t/>
            </a:r>
            <a:endParaRPr sz="5000"/>
          </a:p>
          <a:p>
            <a:pPr indent="0" lvl="0" marL="0" rtl="0" algn="l">
              <a:lnSpc>
                <a:spcPct val="115000"/>
              </a:lnSpc>
              <a:spcBef>
                <a:spcPts val="1200"/>
              </a:spcBef>
              <a:spcAft>
                <a:spcPts val="1200"/>
              </a:spcAft>
              <a:buSzPts val="1800"/>
              <a:buNone/>
            </a:pPr>
            <a:r>
              <a:rPr lang="en" sz="5000"/>
              <a:t>              Thank You</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Exploratory Data Analysis</a:t>
            </a:r>
            <a:endParaRPr/>
          </a:p>
        </p:txBody>
      </p:sp>
      <p:sp>
        <p:nvSpPr>
          <p:cNvPr id="68" name="Google Shape;68;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In order to begin our EDA, we will look at some descriptive statistics of our datasets we have acquired. The Mean, median, and standard deviation values are shown below for each NBA season</a:t>
            </a:r>
            <a:endParaRPr/>
          </a:p>
        </p:txBody>
      </p:sp>
      <p:pic>
        <p:nvPicPr>
          <p:cNvPr id="69" name="Google Shape;69;p15"/>
          <p:cNvPicPr preferRelativeResize="0"/>
          <p:nvPr/>
        </p:nvPicPr>
        <p:blipFill rotWithShape="1">
          <a:blip r:embed="rId3">
            <a:alphaModFix/>
          </a:blip>
          <a:srcRect b="0" l="0" r="0" t="0"/>
          <a:stretch/>
        </p:blipFill>
        <p:spPr>
          <a:xfrm>
            <a:off x="5094850" y="2390100"/>
            <a:ext cx="3329625" cy="1288425"/>
          </a:xfrm>
          <a:prstGeom prst="rect">
            <a:avLst/>
          </a:prstGeom>
          <a:noFill/>
          <a:ln>
            <a:noFill/>
          </a:ln>
        </p:spPr>
      </p:pic>
      <p:pic>
        <p:nvPicPr>
          <p:cNvPr id="70" name="Google Shape;70;p15"/>
          <p:cNvPicPr preferRelativeResize="0"/>
          <p:nvPr/>
        </p:nvPicPr>
        <p:blipFill rotWithShape="1">
          <a:blip r:embed="rId4">
            <a:alphaModFix/>
          </a:blip>
          <a:srcRect b="0" l="0" r="0" t="0"/>
          <a:stretch/>
        </p:blipFill>
        <p:spPr>
          <a:xfrm>
            <a:off x="582175" y="2390100"/>
            <a:ext cx="4129600" cy="204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1605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Exploratory Data Analysis</a:t>
            </a:r>
            <a:endParaRPr/>
          </a:p>
        </p:txBody>
      </p:sp>
      <p:sp>
        <p:nvSpPr>
          <p:cNvPr id="76" name="Google Shape;76;p16"/>
          <p:cNvSpPr txBox="1"/>
          <p:nvPr>
            <p:ph idx="1" type="body"/>
          </p:nvPr>
        </p:nvSpPr>
        <p:spPr>
          <a:xfrm>
            <a:off x="311700" y="838750"/>
            <a:ext cx="8520600" cy="4020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To further explore the data set, we looked at the points per game of 3 of the best 20 players in the NBA for the 2021-2022 season </a:t>
            </a:r>
            <a:endParaRPr/>
          </a:p>
          <a:p>
            <a:pPr indent="-342900" lvl="0" marL="457200" rtl="0" algn="l">
              <a:lnSpc>
                <a:spcPct val="115000"/>
              </a:lnSpc>
              <a:spcBef>
                <a:spcPts val="0"/>
              </a:spcBef>
              <a:spcAft>
                <a:spcPts val="0"/>
              </a:spcAft>
              <a:buSzPts val="1800"/>
              <a:buChar char="-"/>
            </a:pPr>
            <a:r>
              <a:rPr lang="en"/>
              <a:t>Additionally, plots were created to understand their scoring patterns over the last few years.</a:t>
            </a:r>
            <a:endParaRPr/>
          </a:p>
          <a:p>
            <a:pPr indent="-342900" lvl="0" marL="457200" rtl="0" algn="l">
              <a:lnSpc>
                <a:spcPct val="115000"/>
              </a:lnSpc>
              <a:spcBef>
                <a:spcPts val="0"/>
              </a:spcBef>
              <a:spcAft>
                <a:spcPts val="0"/>
              </a:spcAft>
              <a:buSzPts val="1800"/>
              <a:buChar char="-"/>
            </a:pPr>
            <a:r>
              <a:rPr lang="en"/>
              <a:t>Player rankings were sourced from the NBC, where an article detailing the top 20 players for the season is displayed.</a:t>
            </a:r>
            <a:endParaRPr/>
          </a:p>
        </p:txBody>
      </p:sp>
      <p:pic>
        <p:nvPicPr>
          <p:cNvPr id="77" name="Google Shape;77;p16"/>
          <p:cNvPicPr preferRelativeResize="0"/>
          <p:nvPr/>
        </p:nvPicPr>
        <p:blipFill rotWithShape="1">
          <a:blip r:embed="rId3">
            <a:alphaModFix/>
          </a:blip>
          <a:srcRect b="0" l="0" r="0" t="0"/>
          <a:stretch/>
        </p:blipFill>
        <p:spPr>
          <a:xfrm>
            <a:off x="0" y="3259713"/>
            <a:ext cx="9144000" cy="942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Exploratory Data Analysis</a:t>
            </a:r>
            <a:endParaRPr/>
          </a:p>
        </p:txBody>
      </p:sp>
      <p:sp>
        <p:nvSpPr>
          <p:cNvPr id="83" name="Google Shape;83;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 plots below show the pattern in the points per game of the three players that we chose for this analysis: Giannis Antetokounmpo, Stephen Curry, and Joel Embiid.</a:t>
            </a:r>
            <a:endParaRPr/>
          </a:p>
        </p:txBody>
      </p:sp>
      <p:pic>
        <p:nvPicPr>
          <p:cNvPr id="84" name="Google Shape;84;p17"/>
          <p:cNvPicPr preferRelativeResize="0"/>
          <p:nvPr/>
        </p:nvPicPr>
        <p:blipFill rotWithShape="1">
          <a:blip r:embed="rId3">
            <a:alphaModFix/>
          </a:blip>
          <a:srcRect b="0" l="0" r="0" t="0"/>
          <a:stretch/>
        </p:blipFill>
        <p:spPr>
          <a:xfrm>
            <a:off x="708850" y="2257500"/>
            <a:ext cx="4138625" cy="2711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Steph Curry and Joel Embiid PPG Plots</a:t>
            </a:r>
            <a:endParaRPr/>
          </a:p>
        </p:txBody>
      </p:sp>
      <p:sp>
        <p:nvSpPr>
          <p:cNvPr id="90" name="Google Shape;90;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91" name="Google Shape;91;p18"/>
          <p:cNvPicPr preferRelativeResize="0"/>
          <p:nvPr/>
        </p:nvPicPr>
        <p:blipFill rotWithShape="1">
          <a:blip r:embed="rId3">
            <a:alphaModFix/>
          </a:blip>
          <a:srcRect b="0" l="0" r="0" t="0"/>
          <a:stretch/>
        </p:blipFill>
        <p:spPr>
          <a:xfrm>
            <a:off x="376875" y="1206425"/>
            <a:ext cx="4195125" cy="2664580"/>
          </a:xfrm>
          <a:prstGeom prst="rect">
            <a:avLst/>
          </a:prstGeom>
          <a:noFill/>
          <a:ln>
            <a:noFill/>
          </a:ln>
        </p:spPr>
      </p:pic>
      <p:pic>
        <p:nvPicPr>
          <p:cNvPr id="92" name="Google Shape;92;p18"/>
          <p:cNvPicPr preferRelativeResize="0"/>
          <p:nvPr/>
        </p:nvPicPr>
        <p:blipFill rotWithShape="1">
          <a:blip r:embed="rId4">
            <a:alphaModFix/>
          </a:blip>
          <a:srcRect b="0" l="0" r="0" t="0"/>
          <a:stretch/>
        </p:blipFill>
        <p:spPr>
          <a:xfrm>
            <a:off x="4725300" y="1167350"/>
            <a:ext cx="3940751" cy="270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1212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NBA Season Stats Histograms 2018-2019</a:t>
            </a:r>
            <a:endParaRPr/>
          </a:p>
        </p:txBody>
      </p:sp>
      <p:sp>
        <p:nvSpPr>
          <p:cNvPr id="98" name="Google Shape;98;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99" name="Google Shape;99;p19"/>
          <p:cNvPicPr preferRelativeResize="0"/>
          <p:nvPr/>
        </p:nvPicPr>
        <p:blipFill rotWithShape="1">
          <a:blip r:embed="rId3">
            <a:alphaModFix/>
          </a:blip>
          <a:srcRect b="18417" l="4101" r="50629" t="21744"/>
          <a:stretch/>
        </p:blipFill>
        <p:spPr>
          <a:xfrm>
            <a:off x="277575" y="693975"/>
            <a:ext cx="8554723" cy="4204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278313" y="1376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NBA Season Stats Histograms 2019-2020</a:t>
            </a:r>
            <a:endParaRPr/>
          </a:p>
        </p:txBody>
      </p:sp>
      <p:sp>
        <p:nvSpPr>
          <p:cNvPr id="105" name="Google Shape;105;p20"/>
          <p:cNvSpPr txBox="1"/>
          <p:nvPr>
            <p:ph idx="1" type="body"/>
          </p:nvPr>
        </p:nvSpPr>
        <p:spPr>
          <a:xfrm>
            <a:off x="311700" y="11851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06" name="Google Shape;106;p20"/>
          <p:cNvPicPr preferRelativeResize="0"/>
          <p:nvPr/>
        </p:nvPicPr>
        <p:blipFill rotWithShape="1">
          <a:blip r:embed="rId3">
            <a:alphaModFix/>
          </a:blip>
          <a:srcRect b="19367" l="3928" r="50447" t="19787"/>
          <a:stretch/>
        </p:blipFill>
        <p:spPr>
          <a:xfrm>
            <a:off x="244925" y="628650"/>
            <a:ext cx="8587373" cy="4302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21900" y="208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NBA Season Stats Histograms 2020-2021</a:t>
            </a:r>
            <a:endParaRPr/>
          </a:p>
        </p:txBody>
      </p:sp>
      <p:sp>
        <p:nvSpPr>
          <p:cNvPr id="112" name="Google Shape;112;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13" name="Google Shape;113;p21"/>
          <p:cNvPicPr preferRelativeResize="0"/>
          <p:nvPr/>
        </p:nvPicPr>
        <p:blipFill rotWithShape="1">
          <a:blip r:embed="rId3">
            <a:alphaModFix/>
          </a:blip>
          <a:srcRect b="11606" l="4051" r="50826" t="28599"/>
          <a:stretch/>
        </p:blipFill>
        <p:spPr>
          <a:xfrm>
            <a:off x="221900" y="710300"/>
            <a:ext cx="8610398" cy="4131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