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9F1120-07B6-464B-BD2D-CD9F3F390D4D}">
  <a:tblStyle styleId="{989F1120-07B6-464B-BD2D-CD9F3F390D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069aac129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069aac129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069aac12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069aac12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0702e98ba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0702e98ba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074d33f233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074d33f233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074d33f23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074d33f23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074d33f233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074d33f233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074d33f2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074d33f2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071c2ac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071c2ac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702e98b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702e98b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069aac12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069aac12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069aac129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069aac129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69aac12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69aac12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69aac129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069aac129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069aac129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069aac129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069aac129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069aac129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069aac129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069aac129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ahmedshahriarsakib/usa-real-estate-datase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000"/>
              <a:t>Analysis of the US Housing Market in Two US Cities from 2020-2022</a:t>
            </a:r>
            <a:endParaRPr sz="3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Real Estate Investment Group</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 of Work - </a:t>
            </a:r>
            <a:r>
              <a:rPr lang="en"/>
              <a:t>Correlation</a:t>
            </a:r>
            <a:endParaRPr/>
          </a:p>
        </p:txBody>
      </p:sp>
      <p:sp>
        <p:nvSpPr>
          <p:cNvPr id="338" name="Google Shape;338;p22"/>
          <p:cNvSpPr txBox="1"/>
          <p:nvPr>
            <p:ph idx="1" type="body"/>
          </p:nvPr>
        </p:nvSpPr>
        <p:spPr>
          <a:xfrm>
            <a:off x="311700" y="1152475"/>
            <a:ext cx="4260300" cy="34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323850" lvl="0" marL="457200" rtl="0" algn="l">
              <a:spcBef>
                <a:spcPts val="1200"/>
              </a:spcBef>
              <a:spcAft>
                <a:spcPts val="0"/>
              </a:spcAft>
              <a:buSzPts val="1500"/>
              <a:buChar char="-"/>
            </a:pPr>
            <a:r>
              <a:rPr lang="en" sz="1500"/>
              <a:t>After having done all of that, we created a correlation matrix with respect to price of our data. </a:t>
            </a:r>
            <a:endParaRPr sz="1500"/>
          </a:p>
          <a:p>
            <a:pPr indent="-323850" lvl="0" marL="457200" rtl="0" algn="l">
              <a:spcBef>
                <a:spcPts val="1200"/>
              </a:spcBef>
              <a:spcAft>
                <a:spcPts val="1200"/>
              </a:spcAft>
              <a:buSzPts val="1500"/>
              <a:buChar char="-"/>
            </a:pPr>
            <a:r>
              <a:rPr lang="en" sz="1500"/>
              <a:t>As expected from out EDA, bath and bed were very correlated with price, as well as the house location. However of all features, house_size was most strongly correlated with price, something we did not discover during EDA. </a:t>
            </a:r>
            <a:endParaRPr sz="1500"/>
          </a:p>
        </p:txBody>
      </p:sp>
      <p:pic>
        <p:nvPicPr>
          <p:cNvPr id="339" name="Google Shape;339;p22"/>
          <p:cNvPicPr preferRelativeResize="0"/>
          <p:nvPr/>
        </p:nvPicPr>
        <p:blipFill>
          <a:blip r:embed="rId3">
            <a:alphaModFix/>
          </a:blip>
          <a:stretch>
            <a:fillRect/>
          </a:stretch>
        </p:blipFill>
        <p:spPr>
          <a:xfrm>
            <a:off x="4750300" y="1597875"/>
            <a:ext cx="4143375" cy="220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r>
              <a:rPr lang="en"/>
              <a:t> Matrix and Feature Selection</a:t>
            </a:r>
            <a:endParaRPr/>
          </a:p>
        </p:txBody>
      </p:sp>
      <p:sp>
        <p:nvSpPr>
          <p:cNvPr id="345" name="Google Shape;345;p23"/>
          <p:cNvSpPr txBox="1"/>
          <p:nvPr>
            <p:ph idx="1" type="body"/>
          </p:nvPr>
        </p:nvSpPr>
        <p:spPr>
          <a:xfrm>
            <a:off x="311700" y="1334450"/>
            <a:ext cx="4260300" cy="3187200"/>
          </a:xfrm>
          <a:prstGeom prst="rect">
            <a:avLst/>
          </a:prstGeom>
        </p:spPr>
        <p:txBody>
          <a:bodyPr anchorCtr="0" anchor="t" bIns="91425" lIns="91425" spcFirstLastPara="1" rIns="91425" wrap="square" tIns="91425">
            <a:normAutofit/>
          </a:bodyPr>
          <a:lstStyle/>
          <a:p>
            <a:pPr indent="-323850" lvl="0" marL="457200" rtl="0" algn="l">
              <a:spcBef>
                <a:spcPts val="1000"/>
              </a:spcBef>
              <a:spcAft>
                <a:spcPts val="0"/>
              </a:spcAft>
              <a:buSzPts val="1500"/>
              <a:buChar char="-"/>
            </a:pPr>
            <a:r>
              <a:rPr lang="en" sz="1500"/>
              <a:t>In this </a:t>
            </a:r>
            <a:r>
              <a:rPr lang="en" sz="1500"/>
              <a:t>visualization</a:t>
            </a:r>
            <a:r>
              <a:rPr lang="en" sz="1500"/>
              <a:t> of the correlation matrix we can see things clearer. There is a curious block in the middle, caused by city, state, and zip_code all being strongly correlated with one another. </a:t>
            </a:r>
            <a:endParaRPr sz="1500"/>
          </a:p>
          <a:p>
            <a:pPr indent="-323850" lvl="0" marL="457200" rtl="0" algn="l">
              <a:spcBef>
                <a:spcPts val="1200"/>
              </a:spcBef>
              <a:spcAft>
                <a:spcPts val="1200"/>
              </a:spcAft>
              <a:buSzPts val="1500"/>
              <a:buChar char="-"/>
            </a:pPr>
            <a:r>
              <a:rPr lang="en" sz="1500"/>
              <a:t>Based on this, during the Feature Selection Process we decided to drop city and state as data features, as zip_code already exists.</a:t>
            </a:r>
            <a:endParaRPr sz="1500"/>
          </a:p>
        </p:txBody>
      </p:sp>
      <p:pic>
        <p:nvPicPr>
          <p:cNvPr id="346" name="Google Shape;346;p23"/>
          <p:cNvPicPr preferRelativeResize="0"/>
          <p:nvPr/>
        </p:nvPicPr>
        <p:blipFill>
          <a:blip r:embed="rId3">
            <a:alphaModFix/>
          </a:blip>
          <a:stretch>
            <a:fillRect/>
          </a:stretch>
        </p:blipFill>
        <p:spPr>
          <a:xfrm>
            <a:off x="4776200" y="1334450"/>
            <a:ext cx="3848100" cy="2847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Preliminary Modelling </a:t>
            </a:r>
            <a:endParaRPr/>
          </a:p>
        </p:txBody>
      </p:sp>
      <p:sp>
        <p:nvSpPr>
          <p:cNvPr id="352" name="Google Shape;352;p24"/>
          <p:cNvSpPr txBox="1"/>
          <p:nvPr>
            <p:ph idx="1" type="body"/>
          </p:nvPr>
        </p:nvSpPr>
        <p:spPr>
          <a:xfrm>
            <a:off x="1056750" y="1515600"/>
            <a:ext cx="7030500" cy="25416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lang="en" sz="1600"/>
              <a:t>As of now we have begun working on the first </a:t>
            </a:r>
            <a:r>
              <a:rPr lang="en" sz="1600"/>
              <a:t>group</a:t>
            </a:r>
            <a:r>
              <a:rPr lang="en" sz="1600"/>
              <a:t> of machine learning models. We plan to evaluate - a Logistic Regression model. </a:t>
            </a:r>
            <a:endParaRPr sz="1600"/>
          </a:p>
          <a:p>
            <a:pPr indent="-330200" lvl="0" marL="457200" rtl="0" algn="l">
              <a:spcBef>
                <a:spcPts val="1200"/>
              </a:spcBef>
              <a:spcAft>
                <a:spcPts val="1200"/>
              </a:spcAft>
              <a:buSzPts val="1600"/>
              <a:buChar char="-"/>
            </a:pPr>
            <a:r>
              <a:rPr lang="en" sz="1600"/>
              <a:t>The model still requires further work, but the basic model had an accuracy of around 27%, which is not ideal for the result we are looking for.</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223750" y="116225"/>
            <a:ext cx="7780500" cy="96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Regression Model to Predict the most important variables influence Amount Total</a:t>
            </a:r>
            <a:endParaRPr/>
          </a:p>
        </p:txBody>
      </p:sp>
      <p:sp>
        <p:nvSpPr>
          <p:cNvPr id="358" name="Google Shape;358;p25"/>
          <p:cNvSpPr txBox="1"/>
          <p:nvPr>
            <p:ph idx="1" type="body"/>
          </p:nvPr>
        </p:nvSpPr>
        <p:spPr>
          <a:xfrm>
            <a:off x="913500" y="1623525"/>
            <a:ext cx="760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333333"/>
                </a:solidFill>
              </a:rPr>
              <a:t>Multicollinearity                 VIF&lt;5</a:t>
            </a:r>
            <a:endParaRPr sz="1600">
              <a:solidFill>
                <a:srgbClr val="333333"/>
              </a:solidFill>
            </a:endParaRPr>
          </a:p>
          <a:p>
            <a:pPr indent="0" lvl="0" marL="0" rtl="0" algn="l">
              <a:spcBef>
                <a:spcPts val="1200"/>
              </a:spcBef>
              <a:spcAft>
                <a:spcPts val="0"/>
              </a:spcAft>
              <a:buNone/>
            </a:pPr>
            <a:r>
              <a:rPr lang="en" sz="1600">
                <a:solidFill>
                  <a:srgbClr val="333333"/>
                </a:solidFill>
              </a:rPr>
              <a:t>How to remove outlier        Remove the records more than 3 SD from Mean</a:t>
            </a:r>
            <a:endParaRPr sz="1600">
              <a:solidFill>
                <a:srgbClr val="333333"/>
              </a:solidFill>
            </a:endParaRPr>
          </a:p>
          <a:p>
            <a:pPr indent="0" lvl="0" marL="0" rtl="0" algn="l">
              <a:spcBef>
                <a:spcPts val="1200"/>
              </a:spcBef>
              <a:spcAft>
                <a:spcPts val="0"/>
              </a:spcAft>
              <a:buNone/>
            </a:pPr>
            <a:r>
              <a:rPr lang="en" sz="1600">
                <a:solidFill>
                  <a:srgbClr val="333333"/>
                </a:solidFill>
              </a:rPr>
              <a:t>R2 =1 </a:t>
            </a:r>
            <a:endParaRPr sz="1600">
              <a:solidFill>
                <a:srgbClr val="333333"/>
              </a:solidFill>
            </a:endParaRPr>
          </a:p>
          <a:p>
            <a:pPr indent="0" lvl="0" marL="0" rtl="0" algn="l">
              <a:spcBef>
                <a:spcPts val="1200"/>
              </a:spcBef>
              <a:spcAft>
                <a:spcPts val="0"/>
              </a:spcAft>
              <a:buNone/>
            </a:pPr>
            <a:r>
              <a:rPr lang="en" sz="1500">
                <a:solidFill>
                  <a:srgbClr val="333333"/>
                </a:solidFill>
              </a:rPr>
              <a:t>MSE 1.51e+07</a:t>
            </a:r>
            <a:endParaRPr sz="1500">
              <a:solidFill>
                <a:srgbClr val="333333"/>
              </a:solidFill>
            </a:endParaRPr>
          </a:p>
          <a:p>
            <a:pPr indent="0" lvl="0" marL="0" rtl="0" algn="l">
              <a:spcBef>
                <a:spcPts val="1200"/>
              </a:spcBef>
              <a:spcAft>
                <a:spcPts val="0"/>
              </a:spcAft>
              <a:buNone/>
            </a:pPr>
            <a:r>
              <a:rPr lang="en" sz="1500">
                <a:solidFill>
                  <a:srgbClr val="333333"/>
                </a:solidFill>
              </a:rPr>
              <a:t>MAE 2.85e+02</a:t>
            </a:r>
            <a:endParaRPr sz="1500">
              <a:solidFill>
                <a:srgbClr val="333333"/>
              </a:solidFill>
            </a:endParaRPr>
          </a:p>
          <a:p>
            <a:pPr indent="0" lvl="0" marL="0" rtl="0" algn="l">
              <a:spcBef>
                <a:spcPts val="1200"/>
              </a:spcBef>
              <a:spcAft>
                <a:spcPts val="0"/>
              </a:spcAft>
              <a:buNone/>
            </a:pPr>
            <a:r>
              <a:rPr lang="en" sz="1500">
                <a:solidFill>
                  <a:srgbClr val="333333"/>
                </a:solidFill>
              </a:rPr>
              <a:t>RMSE 3.88e+03</a:t>
            </a:r>
            <a:endParaRPr sz="2400">
              <a:solidFill>
                <a:srgbClr val="333333"/>
              </a:solidFill>
            </a:endParaRPr>
          </a:p>
          <a:p>
            <a:pPr indent="0" lvl="0" marL="0" rtl="0" algn="l">
              <a:spcBef>
                <a:spcPts val="1200"/>
              </a:spcBef>
              <a:spcAft>
                <a:spcPts val="1200"/>
              </a:spcAft>
              <a:buNone/>
            </a:pPr>
            <a:r>
              <a:t/>
            </a:r>
            <a:endParaRPr>
              <a:solidFill>
                <a:srgbClr val="33333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142150" y="150550"/>
            <a:ext cx="8001900" cy="90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Model to </a:t>
            </a:r>
            <a:r>
              <a:rPr lang="en"/>
              <a:t>Predict</a:t>
            </a:r>
            <a:r>
              <a:rPr lang="en"/>
              <a:t> the most important variables </a:t>
            </a:r>
            <a:r>
              <a:rPr lang="en"/>
              <a:t>influence</a:t>
            </a:r>
            <a:r>
              <a:rPr lang="en"/>
              <a:t> Amount Total</a:t>
            </a:r>
            <a:endParaRPr/>
          </a:p>
        </p:txBody>
      </p:sp>
      <p:graphicFrame>
        <p:nvGraphicFramePr>
          <p:cNvPr id="364" name="Google Shape;364;p26"/>
          <p:cNvGraphicFramePr/>
          <p:nvPr/>
        </p:nvGraphicFramePr>
        <p:xfrm>
          <a:off x="1217825" y="1056550"/>
          <a:ext cx="3000000" cy="3000000"/>
        </p:xfrm>
        <a:graphic>
          <a:graphicData uri="http://schemas.openxmlformats.org/drawingml/2006/table">
            <a:tbl>
              <a:tblPr>
                <a:noFill/>
                <a:tableStyleId>{989F1120-07B6-464B-BD2D-CD9F3F390D4D}</a:tableStyleId>
              </a:tblPr>
              <a:tblGrid>
                <a:gridCol w="3619500"/>
                <a:gridCol w="3619500"/>
              </a:tblGrid>
              <a:tr h="381000">
                <a:tc>
                  <a:txBody>
                    <a:bodyPr/>
                    <a:lstStyle/>
                    <a:p>
                      <a:pPr indent="0" lvl="0" marL="0" rtl="0" algn="l">
                        <a:spcBef>
                          <a:spcPts val="0"/>
                        </a:spcBef>
                        <a:spcAft>
                          <a:spcPts val="0"/>
                        </a:spcAft>
                        <a:buNone/>
                      </a:pPr>
                      <a:r>
                        <a:rPr lang="en"/>
                        <a:t>Variable Name </a:t>
                      </a:r>
                      <a:endParaRPr/>
                    </a:p>
                  </a:txBody>
                  <a:tcPr marT="91425" marB="91425" marR="91425" marL="91425"/>
                </a:tc>
                <a:tc>
                  <a:txBody>
                    <a:bodyPr/>
                    <a:lstStyle/>
                    <a:p>
                      <a:pPr indent="0" lvl="0" marL="0" rtl="0" algn="l">
                        <a:spcBef>
                          <a:spcPts val="0"/>
                        </a:spcBef>
                        <a:spcAft>
                          <a:spcPts val="0"/>
                        </a:spcAft>
                        <a:buNone/>
                      </a:pPr>
                      <a:r>
                        <a:rPr lang="en"/>
                        <a:t>P-Value</a:t>
                      </a:r>
                      <a:endParaRPr/>
                    </a:p>
                  </a:txBody>
                  <a:tcPr marT="91425" marB="91425" marR="91425" marL="91425"/>
                </a:tc>
              </a:tr>
              <a:tr h="381000">
                <a:tc>
                  <a:txBody>
                    <a:bodyPr/>
                    <a:lstStyle/>
                    <a:p>
                      <a:pPr indent="0" lvl="0" marL="0" rtl="0" algn="l">
                        <a:spcBef>
                          <a:spcPts val="0"/>
                        </a:spcBef>
                        <a:spcAft>
                          <a:spcPts val="0"/>
                        </a:spcAft>
                        <a:buNone/>
                      </a:pPr>
                      <a:r>
                        <a:rPr lang="en" sz="1300">
                          <a:solidFill>
                            <a:srgbClr val="333333"/>
                          </a:solidFill>
                          <a:latin typeface="Courier New"/>
                          <a:ea typeface="Courier New"/>
                          <a:cs typeface="Courier New"/>
                          <a:sym typeface="Courier New"/>
                        </a:rPr>
                        <a:t>CensusTractMinorityRatioPercent</a:t>
                      </a:r>
                      <a:endParaRPr sz="1800"/>
                    </a:p>
                  </a:txBody>
                  <a:tcPr marT="91425" marB="91425" marR="91425" marL="91425"/>
                </a:tc>
                <a:tc>
                  <a:txBody>
                    <a:bodyPr/>
                    <a:lstStyle/>
                    <a:p>
                      <a:pPr indent="0" lvl="0" marL="0" rtl="0" algn="l">
                        <a:spcBef>
                          <a:spcPts val="0"/>
                        </a:spcBef>
                        <a:spcAft>
                          <a:spcPts val="0"/>
                        </a:spcAft>
                        <a:buNone/>
                      </a:pPr>
                      <a:r>
                        <a:rPr lang="en" sz="1300">
                          <a:solidFill>
                            <a:srgbClr val="333333"/>
                          </a:solidFill>
                          <a:latin typeface="Courier New"/>
                          <a:ea typeface="Courier New"/>
                          <a:cs typeface="Courier New"/>
                          <a:sym typeface="Courier New"/>
                        </a:rPr>
                        <a:t>0.0</a:t>
                      </a:r>
                      <a:endParaRPr sz="1800"/>
                    </a:p>
                  </a:txBody>
                  <a:tcPr marT="91425" marB="91425" marR="91425" marL="91425"/>
                </a:tc>
              </a:tr>
              <a:tr h="381000">
                <a:tc>
                  <a:txBody>
                    <a:bodyPr/>
                    <a:lstStyle/>
                    <a:p>
                      <a:pPr indent="0" lvl="0" marL="0" rtl="0" algn="l">
                        <a:spcBef>
                          <a:spcPts val="0"/>
                        </a:spcBef>
                        <a:spcAft>
                          <a:spcPts val="0"/>
                        </a:spcAft>
                        <a:buNone/>
                      </a:pPr>
                      <a:r>
                        <a:rPr lang="en" sz="1200">
                          <a:solidFill>
                            <a:srgbClr val="333333"/>
                          </a:solidFill>
                          <a:latin typeface="Courier New"/>
                          <a:ea typeface="Courier New"/>
                          <a:cs typeface="Courier New"/>
                          <a:sym typeface="Courier New"/>
                        </a:rPr>
                        <a:t>CensusTractMedFamIncomeAmount </a:t>
                      </a:r>
                      <a:endParaRPr sz="1700"/>
                    </a:p>
                  </a:txBody>
                  <a:tcPr marT="91425" marB="91425" marR="91425" marL="91425"/>
                </a:tc>
                <a:tc>
                  <a:txBody>
                    <a:bodyPr/>
                    <a:lstStyle/>
                    <a:p>
                      <a:pPr indent="0" lvl="0" marL="0" rtl="0" algn="l">
                        <a:spcBef>
                          <a:spcPts val="0"/>
                        </a:spcBef>
                        <a:spcAft>
                          <a:spcPts val="0"/>
                        </a:spcAft>
                        <a:buNone/>
                      </a:pPr>
                      <a:r>
                        <a:rPr lang="en" sz="1300">
                          <a:solidFill>
                            <a:srgbClr val="333333"/>
                          </a:solidFill>
                          <a:latin typeface="Courier New"/>
                          <a:ea typeface="Courier New"/>
                          <a:cs typeface="Courier New"/>
                          <a:sym typeface="Courier New"/>
                        </a:rPr>
                        <a:t>0.0</a:t>
                      </a:r>
                      <a:endParaRPr sz="1800"/>
                    </a:p>
                  </a:txBody>
                  <a:tcPr marT="91425" marB="91425" marR="91425" marL="91425"/>
                </a:tc>
              </a:tr>
              <a:tr h="381000">
                <a:tc>
                  <a:txBody>
                    <a:bodyPr/>
                    <a:lstStyle/>
                    <a:p>
                      <a:pPr indent="0" lvl="0" marL="0" rtl="0" algn="l">
                        <a:spcBef>
                          <a:spcPts val="0"/>
                        </a:spcBef>
                        <a:spcAft>
                          <a:spcPts val="0"/>
                        </a:spcAft>
                        <a:buNone/>
                      </a:pPr>
                      <a:r>
                        <a:rPr lang="en" sz="1300">
                          <a:solidFill>
                            <a:srgbClr val="333333"/>
                          </a:solidFill>
                          <a:latin typeface="Courier New"/>
                          <a:ea typeface="Courier New"/>
                          <a:cs typeface="Courier New"/>
                          <a:sym typeface="Courier New"/>
                        </a:rPr>
                        <a:t>LoanAcquisitionActualUPBAmt</a:t>
                      </a:r>
                      <a:endParaRPr sz="1800"/>
                    </a:p>
                  </a:txBody>
                  <a:tcPr marT="91425" marB="91425" marR="91425" marL="91425"/>
                </a:tc>
                <a:tc>
                  <a:txBody>
                    <a:bodyPr/>
                    <a:lstStyle/>
                    <a:p>
                      <a:pPr indent="0" lvl="0" marL="0" rtl="0" algn="l">
                        <a:spcBef>
                          <a:spcPts val="0"/>
                        </a:spcBef>
                        <a:spcAft>
                          <a:spcPts val="0"/>
                        </a:spcAft>
                        <a:buNone/>
                      </a:pPr>
                      <a:r>
                        <a:rPr lang="en" sz="1100">
                          <a:solidFill>
                            <a:srgbClr val="333333"/>
                          </a:solidFill>
                          <a:latin typeface="Courier New"/>
                          <a:ea typeface="Courier New"/>
                          <a:cs typeface="Courier New"/>
                          <a:sym typeface="Courier New"/>
                        </a:rPr>
                        <a:t>0.0</a:t>
                      </a:r>
                      <a:endParaRPr sz="1600"/>
                    </a:p>
                  </a:txBody>
                  <a:tcPr marT="91425" marB="91425" marR="91425" marL="91425"/>
                </a:tc>
              </a:tr>
              <a:tr h="381000">
                <a:tc>
                  <a:txBody>
                    <a:bodyPr/>
                    <a:lstStyle/>
                    <a:p>
                      <a:pPr indent="0" lvl="0" marL="0" rtl="0" algn="l">
                        <a:spcBef>
                          <a:spcPts val="0"/>
                        </a:spcBef>
                        <a:spcAft>
                          <a:spcPts val="0"/>
                        </a:spcAft>
                        <a:buNone/>
                      </a:pPr>
                      <a:r>
                        <a:rPr lang="en" sz="1200">
                          <a:solidFill>
                            <a:srgbClr val="333333"/>
                          </a:solidFill>
                          <a:latin typeface="Courier New"/>
                          <a:ea typeface="Courier New"/>
                          <a:cs typeface="Courier New"/>
                          <a:sym typeface="Courier New"/>
                        </a:rPr>
                        <a:t>NoteDate</a:t>
                      </a:r>
                      <a:endParaRPr sz="1700"/>
                    </a:p>
                  </a:txBody>
                  <a:tcPr marT="91425" marB="91425" marR="91425" marL="91425"/>
                </a:tc>
                <a:tc>
                  <a:txBody>
                    <a:bodyPr/>
                    <a:lstStyle/>
                    <a:p>
                      <a:pPr indent="0" lvl="0" marL="0" rtl="0" algn="l">
                        <a:spcBef>
                          <a:spcPts val="0"/>
                        </a:spcBef>
                        <a:spcAft>
                          <a:spcPts val="0"/>
                        </a:spcAft>
                        <a:buNone/>
                      </a:pPr>
                      <a:r>
                        <a:rPr lang="en" sz="900">
                          <a:solidFill>
                            <a:srgbClr val="333333"/>
                          </a:solidFill>
                          <a:latin typeface="Courier New"/>
                          <a:ea typeface="Courier New"/>
                          <a:cs typeface="Courier New"/>
                          <a:sym typeface="Courier New"/>
                        </a:rPr>
                        <a:t>0.001 </a:t>
                      </a:r>
                      <a:endParaRPr/>
                    </a:p>
                  </a:txBody>
                  <a:tcPr marT="91425" marB="91425" marR="91425" marL="91425"/>
                </a:tc>
              </a:tr>
              <a:tr h="381000">
                <a:tc>
                  <a:txBody>
                    <a:bodyPr/>
                    <a:lstStyle/>
                    <a:p>
                      <a:pPr indent="0" lvl="0" marL="0" rtl="0" algn="l">
                        <a:spcBef>
                          <a:spcPts val="0"/>
                        </a:spcBef>
                        <a:spcAft>
                          <a:spcPts val="0"/>
                        </a:spcAft>
                        <a:buNone/>
                      </a:pPr>
                      <a:r>
                        <a:rPr lang="en" sz="1300">
                          <a:solidFill>
                            <a:srgbClr val="333333"/>
                          </a:solidFill>
                          <a:latin typeface="Courier New"/>
                          <a:ea typeface="Courier New"/>
                          <a:cs typeface="Courier New"/>
                          <a:sym typeface="Courier New"/>
                        </a:rPr>
                        <a:t>LoanPurposeType</a:t>
                      </a:r>
                      <a:endParaRPr sz="1800"/>
                    </a:p>
                  </a:txBody>
                  <a:tcPr marT="91425" marB="91425" marR="91425" marL="91425"/>
                </a:tc>
                <a:tc>
                  <a:txBody>
                    <a:bodyPr/>
                    <a:lstStyle/>
                    <a:p>
                      <a:pPr indent="0" lvl="0" marL="0" rtl="0" algn="l">
                        <a:spcBef>
                          <a:spcPts val="0"/>
                        </a:spcBef>
                        <a:spcAft>
                          <a:spcPts val="0"/>
                        </a:spcAft>
                        <a:buNone/>
                      </a:pPr>
                      <a:r>
                        <a:rPr lang="en" sz="900">
                          <a:solidFill>
                            <a:srgbClr val="333333"/>
                          </a:solidFill>
                          <a:latin typeface="Courier New"/>
                          <a:ea typeface="Courier New"/>
                          <a:cs typeface="Courier New"/>
                          <a:sym typeface="Courier New"/>
                        </a:rPr>
                        <a:t>0.002</a:t>
                      </a:r>
                      <a:endParaRPr/>
                    </a:p>
                  </a:txBody>
                  <a:tcPr marT="91425" marB="91425" marR="91425" marL="91425"/>
                </a:tc>
              </a:tr>
              <a:tr h="381000">
                <a:tc>
                  <a:txBody>
                    <a:bodyPr/>
                    <a:lstStyle/>
                    <a:p>
                      <a:pPr indent="0" lvl="0" marL="0" rtl="0" algn="l">
                        <a:spcBef>
                          <a:spcPts val="0"/>
                        </a:spcBef>
                        <a:spcAft>
                          <a:spcPts val="0"/>
                        </a:spcAft>
                        <a:buNone/>
                      </a:pPr>
                      <a:r>
                        <a:rPr lang="en">
                          <a:solidFill>
                            <a:srgbClr val="333333"/>
                          </a:solidFill>
                          <a:latin typeface="Courier New"/>
                          <a:ea typeface="Courier New"/>
                          <a:cs typeface="Courier New"/>
                          <a:sym typeface="Courier New"/>
                        </a:rPr>
                        <a:t>MortgageType</a:t>
                      </a:r>
                      <a:endParaRPr sz="1900"/>
                    </a:p>
                  </a:txBody>
                  <a:tcPr marT="91425" marB="91425" marR="91425" marL="91425"/>
                </a:tc>
                <a:tc>
                  <a:txBody>
                    <a:bodyPr/>
                    <a:lstStyle/>
                    <a:p>
                      <a:pPr indent="0" lvl="0" marL="0" rtl="0" algn="l">
                        <a:spcBef>
                          <a:spcPts val="0"/>
                        </a:spcBef>
                        <a:spcAft>
                          <a:spcPts val="0"/>
                        </a:spcAft>
                        <a:buNone/>
                      </a:pPr>
                      <a:r>
                        <a:rPr lang="en" sz="900">
                          <a:solidFill>
                            <a:srgbClr val="333333"/>
                          </a:solidFill>
                          <a:latin typeface="Courier New"/>
                          <a:ea typeface="Courier New"/>
                          <a:cs typeface="Courier New"/>
                          <a:sym typeface="Courier New"/>
                        </a:rPr>
                        <a:t>0.05</a:t>
                      </a:r>
                      <a:endParaRPr/>
                    </a:p>
                  </a:txBody>
                  <a:tcPr marT="91425" marB="91425" marR="91425" marL="91425"/>
                </a:tc>
              </a:tr>
              <a:tr h="381000">
                <a:tc>
                  <a:txBody>
                    <a:bodyPr/>
                    <a:lstStyle/>
                    <a:p>
                      <a:pPr indent="0" lvl="0" marL="0" rtl="0" algn="l">
                        <a:spcBef>
                          <a:spcPts val="0"/>
                        </a:spcBef>
                        <a:spcAft>
                          <a:spcPts val="0"/>
                        </a:spcAft>
                        <a:buNone/>
                      </a:pPr>
                      <a:r>
                        <a:rPr lang="en" sz="1300">
                          <a:solidFill>
                            <a:srgbClr val="333333"/>
                          </a:solidFill>
                          <a:latin typeface="Courier New"/>
                          <a:ea typeface="Courier New"/>
                          <a:cs typeface="Courier New"/>
                          <a:sym typeface="Courier New"/>
                        </a:rPr>
                        <a:t>BorrowerFirstTimeHomebuyer</a:t>
                      </a:r>
                      <a:endParaRPr sz="1800"/>
                    </a:p>
                  </a:txBody>
                  <a:tcPr marT="91425" marB="91425" marR="91425" marL="91425"/>
                </a:tc>
                <a:tc>
                  <a:txBody>
                    <a:bodyPr/>
                    <a:lstStyle/>
                    <a:p>
                      <a:pPr indent="0" lvl="0" marL="0" rtl="0" algn="l">
                        <a:spcBef>
                          <a:spcPts val="0"/>
                        </a:spcBef>
                        <a:spcAft>
                          <a:spcPts val="0"/>
                        </a:spcAft>
                        <a:buNone/>
                      </a:pPr>
                      <a:r>
                        <a:rPr lang="en" sz="900">
                          <a:solidFill>
                            <a:srgbClr val="333333"/>
                          </a:solidFill>
                          <a:latin typeface="Courier New"/>
                          <a:ea typeface="Courier New"/>
                          <a:cs typeface="Courier New"/>
                          <a:sym typeface="Courier New"/>
                        </a:rPr>
                        <a:t>0.028</a:t>
                      </a:r>
                      <a:endParaRPr/>
                    </a:p>
                  </a:txBody>
                  <a:tcPr marT="91425" marB="91425" marR="91425" marL="91425"/>
                </a:tc>
              </a:tr>
              <a:tr h="381000">
                <a:tc>
                  <a:txBody>
                    <a:bodyPr/>
                    <a:lstStyle/>
                    <a:p>
                      <a:pPr indent="0" lvl="0" marL="0" rtl="0" algn="l">
                        <a:spcBef>
                          <a:spcPts val="0"/>
                        </a:spcBef>
                        <a:spcAft>
                          <a:spcPts val="0"/>
                        </a:spcAft>
                        <a:buNone/>
                      </a:pPr>
                      <a:r>
                        <a:rPr lang="en" sz="1300">
                          <a:solidFill>
                            <a:srgbClr val="333333"/>
                          </a:solidFill>
                          <a:latin typeface="Courier New"/>
                          <a:ea typeface="Courier New"/>
                          <a:cs typeface="Courier New"/>
                          <a:sym typeface="Courier New"/>
                        </a:rPr>
                        <a:t>Borrower2CreditScoreValue</a:t>
                      </a:r>
                      <a:endParaRPr sz="1800"/>
                    </a:p>
                  </a:txBody>
                  <a:tcPr marT="91425" marB="91425" marR="91425" marL="91425"/>
                </a:tc>
                <a:tc>
                  <a:txBody>
                    <a:bodyPr/>
                    <a:lstStyle/>
                    <a:p>
                      <a:pPr indent="0" lvl="0" marL="0" rtl="0" algn="l">
                        <a:spcBef>
                          <a:spcPts val="0"/>
                        </a:spcBef>
                        <a:spcAft>
                          <a:spcPts val="0"/>
                        </a:spcAft>
                        <a:buNone/>
                      </a:pPr>
                      <a:r>
                        <a:rPr lang="en" sz="900">
                          <a:solidFill>
                            <a:srgbClr val="333333"/>
                          </a:solidFill>
                          <a:latin typeface="Courier New"/>
                          <a:ea typeface="Courier New"/>
                          <a:cs typeface="Courier New"/>
                          <a:sym typeface="Courier New"/>
                        </a:rPr>
                        <a:t>0.00 </a:t>
                      </a:r>
                      <a:endParaRPr/>
                    </a:p>
                  </a:txBody>
                  <a:tcPr marT="91425" marB="91425" marR="91425" marL="91425"/>
                </a:tc>
              </a:tr>
              <a:tr h="381000">
                <a:tc>
                  <a:txBody>
                    <a:bodyPr/>
                    <a:lstStyle/>
                    <a:p>
                      <a:pPr indent="0" lvl="0" marL="0" rtl="0" algn="l">
                        <a:spcBef>
                          <a:spcPts val="0"/>
                        </a:spcBef>
                        <a:spcAft>
                          <a:spcPts val="0"/>
                        </a:spcAft>
                        <a:buNone/>
                      </a:pPr>
                      <a:r>
                        <a:rPr lang="en" sz="1300">
                          <a:solidFill>
                            <a:srgbClr val="333333"/>
                          </a:solidFill>
                          <a:latin typeface="Courier New"/>
                          <a:ea typeface="Courier New"/>
                          <a:cs typeface="Courier New"/>
                          <a:sym typeface="Courier New"/>
                        </a:rPr>
                        <a:t>Borrower2Race5Type</a:t>
                      </a:r>
                      <a:endParaRPr sz="1800"/>
                    </a:p>
                  </a:txBody>
                  <a:tcPr marT="91425" marB="91425" marR="91425" marL="91425"/>
                </a:tc>
                <a:tc>
                  <a:txBody>
                    <a:bodyPr/>
                    <a:lstStyle/>
                    <a:p>
                      <a:pPr indent="0" lvl="0" marL="0" rtl="0" algn="l">
                        <a:spcBef>
                          <a:spcPts val="0"/>
                        </a:spcBef>
                        <a:spcAft>
                          <a:spcPts val="0"/>
                        </a:spcAft>
                        <a:buNone/>
                      </a:pPr>
                      <a:r>
                        <a:rPr lang="en" sz="900">
                          <a:solidFill>
                            <a:srgbClr val="333333"/>
                          </a:solidFill>
                          <a:latin typeface="Courier New"/>
                          <a:ea typeface="Courier New"/>
                          <a:cs typeface="Courier New"/>
                          <a:sym typeface="Courier New"/>
                        </a:rPr>
                        <a:t>0.00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Things we Need To Improve </a:t>
            </a:r>
            <a:endParaRPr/>
          </a:p>
        </p:txBody>
      </p:sp>
      <p:sp>
        <p:nvSpPr>
          <p:cNvPr id="370" name="Google Shape;370;p27"/>
          <p:cNvSpPr txBox="1"/>
          <p:nvPr>
            <p:ph idx="1" type="body"/>
          </p:nvPr>
        </p:nvSpPr>
        <p:spPr>
          <a:xfrm>
            <a:off x="893475" y="1902275"/>
            <a:ext cx="7030500" cy="3145500"/>
          </a:xfrm>
          <a:prstGeom prst="rect">
            <a:avLst/>
          </a:prstGeom>
        </p:spPr>
        <p:txBody>
          <a:bodyPr anchorCtr="0" anchor="t" bIns="91425" lIns="91425" spcFirstLastPara="1" rIns="91425" wrap="square" tIns="91425">
            <a:normAutofit lnSpcReduction="10000"/>
          </a:bodyPr>
          <a:lstStyle/>
          <a:p>
            <a:pPr indent="-336550" lvl="0" marL="457200" rtl="0" algn="l">
              <a:spcBef>
                <a:spcPts val="1000"/>
              </a:spcBef>
              <a:spcAft>
                <a:spcPts val="0"/>
              </a:spcAft>
              <a:buSzPts val="1700"/>
              <a:buChar char="-"/>
            </a:pPr>
            <a:r>
              <a:rPr lang="en" sz="1700"/>
              <a:t>How can we handle </a:t>
            </a:r>
            <a:r>
              <a:rPr lang="en" sz="1700">
                <a:solidFill>
                  <a:srgbClr val="333333"/>
                </a:solidFill>
              </a:rPr>
              <a:t>Multicollinearity?</a:t>
            </a:r>
            <a:endParaRPr sz="1700">
              <a:solidFill>
                <a:srgbClr val="333333"/>
              </a:solidFill>
            </a:endParaRPr>
          </a:p>
          <a:p>
            <a:pPr indent="-336550" lvl="0" marL="457200" rtl="0" algn="l">
              <a:spcBef>
                <a:spcPts val="1200"/>
              </a:spcBef>
              <a:spcAft>
                <a:spcPts val="0"/>
              </a:spcAft>
              <a:buClr>
                <a:srgbClr val="333333"/>
              </a:buClr>
              <a:buSzPts val="1700"/>
              <a:buChar char="-"/>
            </a:pPr>
            <a:r>
              <a:rPr lang="en" sz="1700">
                <a:solidFill>
                  <a:srgbClr val="333333"/>
                </a:solidFill>
              </a:rPr>
              <a:t>How to handle variable with high skew and kurtosis?</a:t>
            </a:r>
            <a:endParaRPr sz="1700">
              <a:solidFill>
                <a:srgbClr val="333333"/>
              </a:solidFill>
            </a:endParaRPr>
          </a:p>
          <a:p>
            <a:pPr indent="-336550" lvl="0" marL="457200" rtl="0" algn="l">
              <a:spcBef>
                <a:spcPts val="1000"/>
              </a:spcBef>
              <a:spcAft>
                <a:spcPts val="0"/>
              </a:spcAft>
              <a:buClr>
                <a:srgbClr val="333333"/>
              </a:buClr>
              <a:buSzPts val="1700"/>
              <a:buChar char="-"/>
            </a:pPr>
            <a:r>
              <a:rPr lang="en" sz="1700">
                <a:solidFill>
                  <a:srgbClr val="333333"/>
                </a:solidFill>
              </a:rPr>
              <a:t>Log Transformation</a:t>
            </a:r>
            <a:endParaRPr sz="1700">
              <a:solidFill>
                <a:srgbClr val="333333"/>
              </a:solidFill>
            </a:endParaRPr>
          </a:p>
          <a:p>
            <a:pPr indent="-336550" lvl="0" marL="457200" rtl="0" algn="l">
              <a:spcBef>
                <a:spcPts val="1000"/>
              </a:spcBef>
              <a:spcAft>
                <a:spcPts val="0"/>
              </a:spcAft>
              <a:buClr>
                <a:srgbClr val="333333"/>
              </a:buClr>
              <a:buSzPts val="1700"/>
              <a:buChar char="-"/>
            </a:pPr>
            <a:r>
              <a:rPr lang="en" sz="1700">
                <a:solidFill>
                  <a:srgbClr val="333333"/>
                </a:solidFill>
              </a:rPr>
              <a:t>How apply AIC &amp; BIC to improve model performance?</a:t>
            </a:r>
            <a:endParaRPr sz="1700">
              <a:solidFill>
                <a:srgbClr val="333333"/>
              </a:solidFill>
            </a:endParaRPr>
          </a:p>
          <a:p>
            <a:pPr indent="0" lvl="0" marL="0" rtl="0" algn="l">
              <a:spcBef>
                <a:spcPts val="1200"/>
              </a:spcBef>
              <a:spcAft>
                <a:spcPts val="0"/>
              </a:spcAft>
              <a:buNone/>
            </a:pPr>
            <a:r>
              <a:t/>
            </a:r>
            <a:endParaRPr>
              <a:solidFill>
                <a:srgbClr val="333333"/>
              </a:solidFill>
            </a:endParaRPr>
          </a:p>
          <a:p>
            <a:pPr indent="0" lvl="0" marL="0" rtl="0" algn="l">
              <a:spcBef>
                <a:spcPts val="1200"/>
              </a:spcBef>
              <a:spcAft>
                <a:spcPts val="0"/>
              </a:spcAft>
              <a:buNone/>
            </a:pPr>
            <a:r>
              <a:rPr lang="en">
                <a:solidFill>
                  <a:srgbClr val="333333"/>
                </a:solidFill>
              </a:rPr>
              <a:t> </a:t>
            </a:r>
            <a:endParaRPr>
              <a:solidFill>
                <a:srgbClr val="333333"/>
              </a:solidFill>
            </a:endParaRPr>
          </a:p>
          <a:p>
            <a:pPr indent="0" lvl="0" marL="0" rtl="0" algn="l">
              <a:spcBef>
                <a:spcPts val="1200"/>
              </a:spcBef>
              <a:spcAft>
                <a:spcPts val="0"/>
              </a:spcAft>
              <a:buNone/>
            </a:pPr>
            <a:r>
              <a:t/>
            </a:r>
            <a:endParaRPr>
              <a:solidFill>
                <a:srgbClr val="333333"/>
              </a:solidFill>
            </a:endParaRPr>
          </a:p>
          <a:p>
            <a:pPr indent="0" lvl="0" marL="0" rtl="0" algn="l">
              <a:spcBef>
                <a:spcPts val="1200"/>
              </a:spcBef>
              <a:spcAft>
                <a:spcPts val="1200"/>
              </a:spcAft>
              <a:buNone/>
            </a:pPr>
            <a:r>
              <a:rPr lang="en">
                <a:solidFill>
                  <a:srgbClr val="333333"/>
                </a:solidFill>
              </a:rPr>
              <a:t> </a:t>
            </a:r>
            <a:endParaRPr>
              <a:solidFill>
                <a:srgbClr val="33333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Steps </a:t>
            </a:r>
            <a:endParaRPr/>
          </a:p>
        </p:txBody>
      </p:sp>
      <p:sp>
        <p:nvSpPr>
          <p:cNvPr id="376" name="Google Shape;376;p28"/>
          <p:cNvSpPr txBox="1"/>
          <p:nvPr>
            <p:ph idx="1" type="body"/>
          </p:nvPr>
        </p:nvSpPr>
        <p:spPr>
          <a:xfrm>
            <a:off x="311700" y="1307700"/>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1000"/>
              </a:spcBef>
              <a:spcAft>
                <a:spcPts val="0"/>
              </a:spcAft>
              <a:buSzPts val="1600"/>
              <a:buChar char="-"/>
            </a:pPr>
            <a:r>
              <a:rPr lang="en" sz="1600"/>
              <a:t>As we go further in our analysis we </a:t>
            </a:r>
            <a:r>
              <a:rPr lang="en" sz="1600"/>
              <a:t>intend to make use of other ML models which include:</a:t>
            </a:r>
            <a:endParaRPr sz="1600"/>
          </a:p>
          <a:p>
            <a:pPr indent="-317500" lvl="0" marL="457200" rtl="0" algn="l">
              <a:spcBef>
                <a:spcPts val="1200"/>
              </a:spcBef>
              <a:spcAft>
                <a:spcPts val="0"/>
              </a:spcAft>
              <a:buSzPts val="1400"/>
              <a:buChar char="●"/>
            </a:pPr>
            <a:r>
              <a:rPr lang="en" sz="1400"/>
              <a:t>Decision</a:t>
            </a:r>
            <a:r>
              <a:rPr lang="en" sz="1400"/>
              <a:t> Tree</a:t>
            </a:r>
            <a:endParaRPr sz="1400"/>
          </a:p>
          <a:p>
            <a:pPr indent="-317500" lvl="0" marL="457200" rtl="0" algn="l">
              <a:spcBef>
                <a:spcPts val="0"/>
              </a:spcBef>
              <a:spcAft>
                <a:spcPts val="0"/>
              </a:spcAft>
              <a:buSzPts val="1400"/>
              <a:buChar char="●"/>
            </a:pPr>
            <a:r>
              <a:rPr lang="en" sz="1400"/>
              <a:t>K-means </a:t>
            </a:r>
            <a:endParaRPr sz="1400"/>
          </a:p>
          <a:p>
            <a:pPr indent="-317500" lvl="0" marL="457200" rtl="0" algn="l">
              <a:spcBef>
                <a:spcPts val="0"/>
              </a:spcBef>
              <a:spcAft>
                <a:spcPts val="0"/>
              </a:spcAft>
              <a:buSzPts val="1400"/>
              <a:buChar char="●"/>
            </a:pPr>
            <a:r>
              <a:rPr lang="en" sz="1400"/>
              <a:t>KNN</a:t>
            </a:r>
            <a:endParaRPr sz="1400"/>
          </a:p>
          <a:p>
            <a:pPr indent="-317500" lvl="0" marL="457200" rtl="0" algn="l">
              <a:spcBef>
                <a:spcPts val="0"/>
              </a:spcBef>
              <a:spcAft>
                <a:spcPts val="0"/>
              </a:spcAft>
              <a:buSzPts val="1400"/>
              <a:buChar char="●"/>
            </a:pPr>
            <a:r>
              <a:rPr lang="en" sz="1400"/>
              <a:t>Artificial Neural Networks</a:t>
            </a:r>
            <a:endParaRPr sz="1400"/>
          </a:p>
          <a:p>
            <a:pPr indent="-330200" lvl="0" marL="457200" rtl="0" algn="l">
              <a:spcBef>
                <a:spcPts val="1000"/>
              </a:spcBef>
              <a:spcAft>
                <a:spcPts val="0"/>
              </a:spcAft>
              <a:buSzPts val="1600"/>
              <a:buChar char="-"/>
            </a:pPr>
            <a:r>
              <a:rPr lang="en" sz="1600"/>
              <a:t>Then we will have to assess the accuracy and precision of our models to decide which one produces the best results. </a:t>
            </a:r>
            <a:endParaRPr sz="1600"/>
          </a:p>
          <a:p>
            <a:pPr indent="-330200" lvl="0" marL="457200" rtl="0" algn="l">
              <a:spcBef>
                <a:spcPts val="1000"/>
              </a:spcBef>
              <a:spcAft>
                <a:spcPts val="1200"/>
              </a:spcAft>
              <a:buSzPts val="1600"/>
              <a:buChar char="-"/>
            </a:pPr>
            <a:r>
              <a:rPr lang="en" sz="1600"/>
              <a:t>Finally, after finding the best model, we will be able to propose the most appropriate model to use, and be able to test that model with current real estate data from this year in order to verify its effectiveness.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253100" y="1477725"/>
            <a:ext cx="8579100" cy="170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000">
                <a:solidFill>
                  <a:schemeClr val="dk2"/>
                </a:solidFill>
              </a:rPr>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Goals</a:t>
            </a:r>
            <a:endParaRPr/>
          </a:p>
        </p:txBody>
      </p:sp>
      <p:sp>
        <p:nvSpPr>
          <p:cNvPr id="284" name="Google Shape;284;p14"/>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To create an efficient model that is able to effectively predict real estate pricing in New York City and Philadelphia. </a:t>
            </a:r>
            <a:endParaRPr sz="1500"/>
          </a:p>
          <a:p>
            <a:pPr indent="-323850" lvl="0" marL="457200" rtl="0" algn="l">
              <a:spcBef>
                <a:spcPts val="1000"/>
              </a:spcBef>
              <a:spcAft>
                <a:spcPts val="0"/>
              </a:spcAft>
              <a:buSzPts val="1500"/>
              <a:buChar char="-"/>
            </a:pPr>
            <a:r>
              <a:rPr lang="en" sz="1500"/>
              <a:t>We used real estate data from the start of the COVID-19 Pandemic up until September 2022, which we used to train and test each of our models. </a:t>
            </a:r>
            <a:endParaRPr sz="1500"/>
          </a:p>
          <a:p>
            <a:pPr indent="-323850" lvl="0" marL="457200" rtl="0" algn="l">
              <a:spcBef>
                <a:spcPts val="1000"/>
              </a:spcBef>
              <a:spcAft>
                <a:spcPts val="1000"/>
              </a:spcAft>
              <a:buSzPts val="1500"/>
              <a:buChar char="-"/>
            </a:pPr>
            <a:r>
              <a:rPr lang="en" sz="1500"/>
              <a:t>Then we tested our models with current real estate pricing to see its effectiveness.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and EDA</a:t>
            </a:r>
            <a:endParaRPr/>
          </a:p>
        </p:txBody>
      </p:sp>
      <p:sp>
        <p:nvSpPr>
          <p:cNvPr id="290" name="Google Shape;290;p15"/>
          <p:cNvSpPr txBox="1"/>
          <p:nvPr>
            <p:ph idx="1" type="body"/>
          </p:nvPr>
        </p:nvSpPr>
        <p:spPr>
          <a:xfrm>
            <a:off x="311700" y="1373325"/>
            <a:ext cx="4260300" cy="36000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lang="en" sz="1500"/>
              <a:t>Our primary dataset was procured from (</a:t>
            </a:r>
            <a:r>
              <a:rPr lang="en" sz="1516" u="sng">
                <a:solidFill>
                  <a:schemeClr val="hlink"/>
                </a:solidFill>
                <a:hlinkClick r:id="rId3"/>
              </a:rPr>
              <a:t>https://www.kaggle.com/datasets/ahmedshahriarsakib/usa-real-estate-dataset</a:t>
            </a:r>
            <a:r>
              <a:rPr lang="en" sz="1500"/>
              <a:t>), and is comprised of recent real estate listings from across the United States.</a:t>
            </a:r>
            <a:endParaRPr sz="1500"/>
          </a:p>
          <a:p>
            <a:pPr indent="-323850" lvl="0" marL="457200" rtl="0" algn="l">
              <a:spcBef>
                <a:spcPts val="1200"/>
              </a:spcBef>
              <a:spcAft>
                <a:spcPts val="0"/>
              </a:spcAft>
              <a:buSzPts val="1500"/>
              <a:buChar char="-"/>
            </a:pPr>
            <a:r>
              <a:rPr lang="en" sz="1500"/>
              <a:t>Our dataset was </a:t>
            </a:r>
            <a:r>
              <a:rPr lang="en" sz="1500"/>
              <a:t>filtered down to</a:t>
            </a:r>
            <a:r>
              <a:rPr lang="en" sz="1500"/>
              <a:t> only listings in the </a:t>
            </a:r>
            <a:r>
              <a:rPr lang="en" sz="1500"/>
              <a:t>Pennsylvania</a:t>
            </a:r>
            <a:r>
              <a:rPr lang="en" sz="1500"/>
              <a:t> and New York areas that were sold after 2020. </a:t>
            </a:r>
            <a:endParaRPr sz="1500"/>
          </a:p>
          <a:p>
            <a:pPr indent="-323850" lvl="0" marL="457200" rtl="0" algn="l">
              <a:spcBef>
                <a:spcPts val="1000"/>
              </a:spcBef>
              <a:spcAft>
                <a:spcPts val="1200"/>
              </a:spcAft>
              <a:buSzPts val="1500"/>
              <a:buChar char="-"/>
            </a:pPr>
            <a:r>
              <a:rPr lang="en" sz="1500"/>
              <a:t>Our </a:t>
            </a:r>
            <a:r>
              <a:rPr lang="en" sz="1500"/>
              <a:t>preliminary EDA revealed to us that listings in New York were much more expensive than those in Pennsylvania. </a:t>
            </a:r>
            <a:endParaRPr sz="1500"/>
          </a:p>
        </p:txBody>
      </p:sp>
      <p:pic>
        <p:nvPicPr>
          <p:cNvPr id="291" name="Google Shape;291;p15"/>
          <p:cNvPicPr preferRelativeResize="0"/>
          <p:nvPr/>
        </p:nvPicPr>
        <p:blipFill>
          <a:blip r:embed="rId4">
            <a:alphaModFix/>
          </a:blip>
          <a:stretch>
            <a:fillRect/>
          </a:stretch>
        </p:blipFill>
        <p:spPr>
          <a:xfrm>
            <a:off x="5499725" y="1152475"/>
            <a:ext cx="3332580" cy="382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297" name="Google Shape;297;p16"/>
          <p:cNvSpPr txBox="1"/>
          <p:nvPr>
            <p:ph idx="1" type="body"/>
          </p:nvPr>
        </p:nvSpPr>
        <p:spPr>
          <a:xfrm>
            <a:off x="311700" y="1267175"/>
            <a:ext cx="3171900" cy="3435900"/>
          </a:xfrm>
          <a:prstGeom prst="rect">
            <a:avLst/>
          </a:prstGeom>
        </p:spPr>
        <p:txBody>
          <a:bodyPr anchorCtr="0" anchor="t" bIns="91425" lIns="91425" spcFirstLastPara="1" rIns="91425" wrap="square" tIns="91425">
            <a:normAutofit lnSpcReduction="10000"/>
          </a:bodyPr>
          <a:lstStyle/>
          <a:p>
            <a:pPr indent="0" lvl="0" marL="0" rtl="0" algn="l">
              <a:spcBef>
                <a:spcPts val="1000"/>
              </a:spcBef>
              <a:spcAft>
                <a:spcPts val="0"/>
              </a:spcAft>
              <a:buNone/>
            </a:pPr>
            <a:r>
              <a:t/>
            </a:r>
            <a:endParaRPr sz="1500"/>
          </a:p>
          <a:p>
            <a:pPr indent="-323850" lvl="0" marL="457200" rtl="0" algn="l">
              <a:spcBef>
                <a:spcPts val="1200"/>
              </a:spcBef>
              <a:spcAft>
                <a:spcPts val="0"/>
              </a:spcAft>
              <a:buSzPts val="1500"/>
              <a:buChar char="-"/>
            </a:pPr>
            <a:r>
              <a:rPr lang="en" sz="1500"/>
              <a:t>As seen in the figure here, the selling price in New York skyrocketed up to a steep margin.</a:t>
            </a:r>
            <a:endParaRPr sz="1500"/>
          </a:p>
          <a:p>
            <a:pPr indent="-323850" lvl="0" marL="457200" rtl="0" algn="l">
              <a:spcBef>
                <a:spcPts val="1200"/>
              </a:spcBef>
              <a:spcAft>
                <a:spcPts val="0"/>
              </a:spcAft>
              <a:buSzPts val="1500"/>
              <a:buChar char="-"/>
            </a:pPr>
            <a:r>
              <a:rPr lang="en" sz="1500"/>
              <a:t>However, if we take look at Pennsylvania, the selling price actually went down in the same period that houses were selling in New york. </a:t>
            </a:r>
            <a:endParaRPr sz="1500"/>
          </a:p>
          <a:p>
            <a:pPr indent="0" lvl="0" marL="457200" rtl="0" algn="l">
              <a:spcBef>
                <a:spcPts val="1200"/>
              </a:spcBef>
              <a:spcAft>
                <a:spcPts val="1200"/>
              </a:spcAft>
              <a:buNone/>
            </a:pPr>
            <a:r>
              <a:t/>
            </a:r>
            <a:endParaRPr sz="1500"/>
          </a:p>
        </p:txBody>
      </p:sp>
      <p:pic>
        <p:nvPicPr>
          <p:cNvPr id="298" name="Google Shape;298;p16"/>
          <p:cNvPicPr preferRelativeResize="0"/>
          <p:nvPr/>
        </p:nvPicPr>
        <p:blipFill>
          <a:blip r:embed="rId3">
            <a:alphaModFix/>
          </a:blip>
          <a:stretch>
            <a:fillRect/>
          </a:stretch>
        </p:blipFill>
        <p:spPr>
          <a:xfrm>
            <a:off x="3483600" y="1267175"/>
            <a:ext cx="5507975" cy="313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 Location</a:t>
            </a:r>
            <a:endParaRPr/>
          </a:p>
        </p:txBody>
      </p:sp>
      <p:sp>
        <p:nvSpPr>
          <p:cNvPr id="304" name="Google Shape;304;p17"/>
          <p:cNvSpPr txBox="1"/>
          <p:nvPr>
            <p:ph idx="1" type="body"/>
          </p:nvPr>
        </p:nvSpPr>
        <p:spPr>
          <a:xfrm>
            <a:off x="311700" y="1323925"/>
            <a:ext cx="3147600" cy="3680100"/>
          </a:xfrm>
          <a:prstGeom prst="rect">
            <a:avLst/>
          </a:prstGeom>
        </p:spPr>
        <p:txBody>
          <a:bodyPr anchorCtr="0" anchor="t" bIns="91425" lIns="91425" spcFirstLastPara="1" rIns="91425" wrap="square" tIns="91425">
            <a:normAutofit/>
          </a:bodyPr>
          <a:lstStyle/>
          <a:p>
            <a:pPr indent="0" lvl="0" marL="457200" rtl="0" algn="l">
              <a:spcBef>
                <a:spcPts val="1000"/>
              </a:spcBef>
              <a:spcAft>
                <a:spcPts val="0"/>
              </a:spcAft>
              <a:buNone/>
            </a:pPr>
            <a:r>
              <a:t/>
            </a:r>
            <a:endParaRPr/>
          </a:p>
          <a:p>
            <a:pPr indent="-311150" lvl="0" marL="457200" rtl="0" algn="l">
              <a:spcBef>
                <a:spcPts val="1000"/>
              </a:spcBef>
              <a:spcAft>
                <a:spcPts val="0"/>
              </a:spcAft>
              <a:buSzPts val="1300"/>
              <a:buChar char="-"/>
            </a:pPr>
            <a:r>
              <a:rPr lang="en"/>
              <a:t>We did a general analysis on both cities to get the average pricing of homes sold by location. </a:t>
            </a:r>
            <a:endParaRPr/>
          </a:p>
          <a:p>
            <a:pPr indent="-311150" lvl="0" marL="457200" rtl="0" algn="l">
              <a:spcBef>
                <a:spcPts val="1000"/>
              </a:spcBef>
              <a:spcAft>
                <a:spcPts val="0"/>
              </a:spcAft>
              <a:buSzPts val="1300"/>
              <a:buChar char="-"/>
            </a:pPr>
            <a:r>
              <a:rPr lang="en"/>
              <a:t>The average pricing in New York seems to be significantly higher than Philadelphia, as expected.</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05" name="Google Shape;305;p17"/>
          <p:cNvPicPr preferRelativeResize="0"/>
          <p:nvPr/>
        </p:nvPicPr>
        <p:blipFill>
          <a:blip r:embed="rId3">
            <a:alphaModFix/>
          </a:blip>
          <a:stretch>
            <a:fillRect/>
          </a:stretch>
        </p:blipFill>
        <p:spPr>
          <a:xfrm>
            <a:off x="3632075" y="1152475"/>
            <a:ext cx="5381625" cy="305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 Location</a:t>
            </a:r>
            <a:endParaRPr/>
          </a:p>
        </p:txBody>
      </p:sp>
      <p:sp>
        <p:nvSpPr>
          <p:cNvPr id="311" name="Google Shape;311;p18"/>
          <p:cNvSpPr txBox="1"/>
          <p:nvPr>
            <p:ph idx="1" type="body"/>
          </p:nvPr>
        </p:nvSpPr>
        <p:spPr>
          <a:xfrm>
            <a:off x="217950" y="1549550"/>
            <a:ext cx="3147600" cy="344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p>
          <a:p>
            <a:pPr indent="-323850" lvl="0" marL="457200" rtl="0" algn="l">
              <a:spcBef>
                <a:spcPts val="1200"/>
              </a:spcBef>
              <a:spcAft>
                <a:spcPts val="0"/>
              </a:spcAft>
              <a:buSzPts val="1500"/>
              <a:buChar char="-"/>
            </a:pPr>
            <a:r>
              <a:rPr lang="en" sz="1500"/>
              <a:t>We made use of another feature to do our EDA to help us find the average pricing of homes sold in the philadelphia region by zip-codes.</a:t>
            </a:r>
            <a:endParaRPr sz="1500"/>
          </a:p>
          <a:p>
            <a:pPr indent="0" lvl="0" marL="457200" rtl="0" algn="l">
              <a:spcBef>
                <a:spcPts val="1200"/>
              </a:spcBef>
              <a:spcAft>
                <a:spcPts val="0"/>
              </a:spcAft>
              <a:buNone/>
            </a:pPr>
            <a:r>
              <a:t/>
            </a:r>
            <a:endParaRPr sz="1500"/>
          </a:p>
          <a:p>
            <a:pPr indent="0" lvl="0" marL="457200" rtl="0" algn="l">
              <a:spcBef>
                <a:spcPts val="1200"/>
              </a:spcBef>
              <a:spcAft>
                <a:spcPts val="1200"/>
              </a:spcAft>
              <a:buNone/>
            </a:pPr>
            <a:r>
              <a:t/>
            </a:r>
            <a:endParaRPr sz="1500"/>
          </a:p>
        </p:txBody>
      </p:sp>
      <p:pic>
        <p:nvPicPr>
          <p:cNvPr id="312" name="Google Shape;312;p18"/>
          <p:cNvPicPr preferRelativeResize="0"/>
          <p:nvPr/>
        </p:nvPicPr>
        <p:blipFill>
          <a:blip r:embed="rId3">
            <a:alphaModFix/>
          </a:blip>
          <a:stretch>
            <a:fillRect/>
          </a:stretch>
        </p:blipFill>
        <p:spPr>
          <a:xfrm>
            <a:off x="3650575" y="1386275"/>
            <a:ext cx="5379899" cy="3054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 No. of Bedrooms</a:t>
            </a:r>
            <a:endParaRPr/>
          </a:p>
        </p:txBody>
      </p:sp>
      <p:sp>
        <p:nvSpPr>
          <p:cNvPr id="318" name="Google Shape;318;p19"/>
          <p:cNvSpPr txBox="1"/>
          <p:nvPr>
            <p:ph idx="1" type="body"/>
          </p:nvPr>
        </p:nvSpPr>
        <p:spPr>
          <a:xfrm>
            <a:off x="311700" y="1451075"/>
            <a:ext cx="4106400" cy="3387600"/>
          </a:xfrm>
          <a:prstGeom prst="rect">
            <a:avLst/>
          </a:prstGeom>
        </p:spPr>
        <p:txBody>
          <a:bodyPr anchorCtr="0" anchor="t" bIns="91425" lIns="91425" spcFirstLastPara="1" rIns="91425" wrap="square" tIns="91425">
            <a:normAutofit/>
          </a:bodyPr>
          <a:lstStyle/>
          <a:p>
            <a:pPr indent="0" lvl="0" marL="457200" rtl="0" algn="l">
              <a:spcBef>
                <a:spcPts val="1000"/>
              </a:spcBef>
              <a:spcAft>
                <a:spcPts val="0"/>
              </a:spcAft>
              <a:buNone/>
            </a:pPr>
            <a:r>
              <a:t/>
            </a:r>
            <a:endParaRPr sz="1500"/>
          </a:p>
          <a:p>
            <a:pPr indent="-323850" lvl="0" marL="457200" rtl="0" algn="l">
              <a:spcBef>
                <a:spcPts val="1000"/>
              </a:spcBef>
              <a:spcAft>
                <a:spcPts val="0"/>
              </a:spcAft>
              <a:buSzPts val="1500"/>
              <a:buChar char="-"/>
            </a:pPr>
            <a:r>
              <a:rPr lang="en" sz="1500"/>
              <a:t>It seems that West New York/New Jersey has the highest number of bedrooms in properties. </a:t>
            </a:r>
            <a:endParaRPr sz="1500"/>
          </a:p>
          <a:p>
            <a:pPr indent="-323850" lvl="0" marL="457200" rtl="0" algn="l">
              <a:spcBef>
                <a:spcPts val="1000"/>
              </a:spcBef>
              <a:spcAft>
                <a:spcPts val="0"/>
              </a:spcAft>
              <a:buSzPts val="1500"/>
              <a:buChar char="-"/>
            </a:pPr>
            <a:r>
              <a:rPr lang="en" sz="1500"/>
              <a:t>However, New York City seems to have fewer bedrooms than Philadelphia. </a:t>
            </a:r>
            <a:endParaRPr sz="1500"/>
          </a:p>
        </p:txBody>
      </p:sp>
      <p:pic>
        <p:nvPicPr>
          <p:cNvPr id="319" name="Google Shape;319;p19"/>
          <p:cNvPicPr preferRelativeResize="0"/>
          <p:nvPr/>
        </p:nvPicPr>
        <p:blipFill>
          <a:blip r:embed="rId3">
            <a:alphaModFix/>
          </a:blip>
          <a:stretch>
            <a:fillRect/>
          </a:stretch>
        </p:blipFill>
        <p:spPr>
          <a:xfrm>
            <a:off x="5231200" y="1234388"/>
            <a:ext cx="3196117"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 No. of Bathrooms</a:t>
            </a:r>
            <a:endParaRPr/>
          </a:p>
        </p:txBody>
      </p:sp>
      <p:sp>
        <p:nvSpPr>
          <p:cNvPr id="325" name="Google Shape;325;p20"/>
          <p:cNvSpPr txBox="1"/>
          <p:nvPr>
            <p:ph idx="1" type="body"/>
          </p:nvPr>
        </p:nvSpPr>
        <p:spPr>
          <a:xfrm>
            <a:off x="311700" y="1386275"/>
            <a:ext cx="4260300" cy="3213300"/>
          </a:xfrm>
          <a:prstGeom prst="rect">
            <a:avLst/>
          </a:prstGeom>
        </p:spPr>
        <p:txBody>
          <a:bodyPr anchorCtr="0" anchor="t" bIns="91425" lIns="91425" spcFirstLastPara="1" rIns="91425" wrap="square" tIns="91425">
            <a:normAutofit/>
          </a:bodyPr>
          <a:lstStyle/>
          <a:p>
            <a:pPr indent="0" lvl="0" marL="457200" rtl="0" algn="l">
              <a:spcBef>
                <a:spcPts val="1000"/>
              </a:spcBef>
              <a:spcAft>
                <a:spcPts val="0"/>
              </a:spcAft>
              <a:buNone/>
            </a:pPr>
            <a:r>
              <a:t/>
            </a:r>
            <a:endParaRPr sz="1500"/>
          </a:p>
          <a:p>
            <a:pPr indent="-323850" lvl="0" marL="457200" rtl="0" algn="l">
              <a:spcBef>
                <a:spcPts val="1200"/>
              </a:spcBef>
              <a:spcAft>
                <a:spcPts val="0"/>
              </a:spcAft>
              <a:buSzPts val="1500"/>
              <a:buChar char="-"/>
            </a:pPr>
            <a:r>
              <a:rPr lang="en" sz="1500"/>
              <a:t>West New York/New Jersey also has the highest number of bathrooms of the cities we are analyzing. </a:t>
            </a:r>
            <a:endParaRPr sz="1500"/>
          </a:p>
          <a:p>
            <a:pPr indent="-323850" lvl="0" marL="457200" rtl="0" algn="l">
              <a:spcBef>
                <a:spcPts val="1200"/>
              </a:spcBef>
              <a:spcAft>
                <a:spcPts val="1200"/>
              </a:spcAft>
              <a:buSzPts val="1500"/>
              <a:buChar char="-"/>
            </a:pPr>
            <a:r>
              <a:rPr lang="en" sz="1500"/>
              <a:t>Philadelphia, again, is the middle of the pack here. </a:t>
            </a:r>
            <a:endParaRPr sz="1500"/>
          </a:p>
        </p:txBody>
      </p:sp>
      <p:pic>
        <p:nvPicPr>
          <p:cNvPr id="326" name="Google Shape;326;p20"/>
          <p:cNvPicPr preferRelativeResize="0"/>
          <p:nvPr/>
        </p:nvPicPr>
        <p:blipFill>
          <a:blip r:embed="rId3">
            <a:alphaModFix/>
          </a:blip>
          <a:stretch>
            <a:fillRect/>
          </a:stretch>
        </p:blipFill>
        <p:spPr>
          <a:xfrm>
            <a:off x="5449925" y="1152475"/>
            <a:ext cx="3196117"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Current State of Work - Processing </a:t>
            </a:r>
            <a:endParaRPr/>
          </a:p>
          <a:p>
            <a:pPr indent="0" lvl="0" marL="0" rtl="0" algn="l">
              <a:spcBef>
                <a:spcPts val="0"/>
              </a:spcBef>
              <a:spcAft>
                <a:spcPts val="0"/>
              </a:spcAft>
              <a:buNone/>
            </a:pPr>
            <a:r>
              <a:t/>
            </a:r>
            <a:endParaRPr/>
          </a:p>
        </p:txBody>
      </p:sp>
      <p:sp>
        <p:nvSpPr>
          <p:cNvPr id="332" name="Google Shape;332;p21"/>
          <p:cNvSpPr txBox="1"/>
          <p:nvPr>
            <p:ph idx="1" type="body"/>
          </p:nvPr>
        </p:nvSpPr>
        <p:spPr>
          <a:xfrm>
            <a:off x="947950" y="1537175"/>
            <a:ext cx="7030500" cy="2541600"/>
          </a:xfrm>
          <a:prstGeom prst="rect">
            <a:avLst/>
          </a:prstGeom>
        </p:spPr>
        <p:txBody>
          <a:bodyPr anchorCtr="0" anchor="t" bIns="91425" lIns="91425" spcFirstLastPara="1" rIns="91425" wrap="square" tIns="91425">
            <a:normAutofit lnSpcReduction="20000"/>
          </a:bodyPr>
          <a:lstStyle/>
          <a:p>
            <a:pPr indent="-330200" lvl="0" marL="457200" rtl="0" algn="l">
              <a:spcBef>
                <a:spcPts val="1000"/>
              </a:spcBef>
              <a:spcAft>
                <a:spcPts val="0"/>
              </a:spcAft>
              <a:buSzPts val="1600"/>
              <a:buChar char="-"/>
            </a:pPr>
            <a:r>
              <a:rPr lang="en" sz="1600"/>
              <a:t>We transformed the String dates within the sold_date column into datetime objects.</a:t>
            </a:r>
            <a:endParaRPr sz="1600"/>
          </a:p>
          <a:p>
            <a:pPr indent="-317500" lvl="1" marL="914400" rtl="0" algn="l">
              <a:spcBef>
                <a:spcPts val="1200"/>
              </a:spcBef>
              <a:spcAft>
                <a:spcPts val="0"/>
              </a:spcAft>
              <a:buSzPts val="1400"/>
              <a:buChar char="○"/>
            </a:pPr>
            <a:r>
              <a:rPr lang="en" sz="1400"/>
              <a:t>Afterwards, we replaced the sold_date columns dates with a numeric representation for how many days after January 2020 the listing was sold.</a:t>
            </a:r>
            <a:endParaRPr sz="1400"/>
          </a:p>
          <a:p>
            <a:pPr indent="-330200" lvl="0" marL="457200" rtl="0" algn="l">
              <a:spcBef>
                <a:spcPts val="1000"/>
              </a:spcBef>
              <a:spcAft>
                <a:spcPts val="0"/>
              </a:spcAft>
              <a:buSzPts val="1600"/>
              <a:buChar char="-"/>
            </a:pPr>
            <a:r>
              <a:rPr lang="en" sz="1600"/>
              <a:t>We then applied LabelEncoder on the city and state columns to turn them into numeric representations </a:t>
            </a:r>
            <a:endParaRPr sz="1600"/>
          </a:p>
          <a:p>
            <a:pPr indent="-330200" lvl="0" marL="457200" rtl="0" algn="l">
              <a:spcBef>
                <a:spcPts val="1000"/>
              </a:spcBef>
              <a:spcAft>
                <a:spcPts val="0"/>
              </a:spcAft>
              <a:buSzPts val="1600"/>
              <a:buChar char="-"/>
            </a:pPr>
            <a:r>
              <a:rPr lang="en" sz="1600"/>
              <a:t>We have dropped all NaN’s in the dataset, for now.</a:t>
            </a:r>
            <a:endParaRPr sz="1600"/>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