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65a203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65a203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0ab7ac4b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0ab7ac4b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0ab7ac4b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0ab7ac4b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0ab7ac4b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0ab7ac4b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0ab7ac4b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0ab7ac4b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ab7ac4b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ab7ac4b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ab7ac4b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ab7ac4b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65a203f1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65a203f1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d68f43d7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d68f43d7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d68f43d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d68f43d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d68f43d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d68f43d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65a203f1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65a203f1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65a203f1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65a203f1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65a203f10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65a203f10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65a203f10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65a203f10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65a203f1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65a203f1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0ab7ac4b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0ab7ac4b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65a203f10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65a203f10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0ab7ac4b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0ab7ac4b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0bccfd5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0bccfd5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0ab7ac4b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0ab7ac4b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0b140f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0b140f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Unlessitoldyou/DSCI-Capstone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latin typeface="Times New Roman"/>
                <a:ea typeface="Times New Roman"/>
                <a:cs typeface="Times New Roman"/>
                <a:sym typeface="Times New Roman"/>
              </a:rPr>
              <a:t>Analysis of the US Housing Market in Two US Cities from 2020-2022</a:t>
            </a:r>
            <a:endParaRPr sz="3000">
              <a:latin typeface="Times New Roman"/>
              <a:ea typeface="Times New Roman"/>
              <a:cs typeface="Times New Roman"/>
              <a:sym typeface="Times New Roman"/>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000">
                <a:latin typeface="Times New Roman"/>
                <a:ea typeface="Times New Roman"/>
                <a:cs typeface="Times New Roman"/>
                <a:sym typeface="Times New Roman"/>
              </a:rPr>
              <a:t>Real Estate Investment Group</a:t>
            </a:r>
            <a:endParaRPr sz="2000">
              <a:latin typeface="Times New Roman"/>
              <a:ea typeface="Times New Roman"/>
              <a:cs typeface="Times New Roman"/>
              <a:sym typeface="Times New Roman"/>
            </a:endParaRPr>
          </a:p>
          <a:p>
            <a:pPr indent="0" lvl="0" marL="457200" rtl="0" algn="ctr">
              <a:lnSpc>
                <a:spcPct val="115000"/>
              </a:lnSpc>
              <a:spcBef>
                <a:spcPts val="0"/>
              </a:spcBef>
              <a:spcAft>
                <a:spcPts val="0"/>
              </a:spcAft>
              <a:buClr>
                <a:schemeClr val="dk1"/>
              </a:buClr>
              <a:buSzPts val="1100"/>
              <a:buFont typeface="Arial"/>
              <a:buNone/>
            </a:pPr>
            <a:r>
              <a:rPr lang="en-GB" sz="1400">
                <a:highlight>
                  <a:schemeClr val="lt1"/>
                </a:highlight>
                <a:latin typeface="Times New Roman"/>
                <a:ea typeface="Times New Roman"/>
                <a:cs typeface="Times New Roman"/>
                <a:sym typeface="Times New Roman"/>
              </a:rPr>
              <a:t>Nikhil Muthuvenkatesh, Seyi Oyesiku, Rohan Ukkalam, Luqing Qi</a:t>
            </a:r>
            <a:r>
              <a:rPr lang="en-GB" sz="14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Logistic Regression</a:t>
            </a:r>
            <a:endParaRPr>
              <a:solidFill>
                <a:schemeClr val="accent5"/>
              </a:solidFill>
            </a:endParaRPr>
          </a:p>
        </p:txBody>
      </p:sp>
      <p:pic>
        <p:nvPicPr>
          <p:cNvPr id="120" name="Google Shape;120;p22"/>
          <p:cNvPicPr preferRelativeResize="0"/>
          <p:nvPr/>
        </p:nvPicPr>
        <p:blipFill>
          <a:blip r:embed="rId3">
            <a:alphaModFix/>
          </a:blip>
          <a:stretch>
            <a:fillRect/>
          </a:stretch>
        </p:blipFill>
        <p:spPr>
          <a:xfrm>
            <a:off x="154038" y="1667100"/>
            <a:ext cx="8835924" cy="285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Decision Tree Classifier</a:t>
            </a:r>
            <a:endParaRPr>
              <a:solidFill>
                <a:schemeClr val="accent5"/>
              </a:solidFill>
            </a:endParaRPr>
          </a:p>
        </p:txBody>
      </p:sp>
      <p:sp>
        <p:nvSpPr>
          <p:cNvPr id="126" name="Google Shape;126;p23"/>
          <p:cNvSpPr txBox="1"/>
          <p:nvPr>
            <p:ph idx="1" type="body"/>
          </p:nvPr>
        </p:nvSpPr>
        <p:spPr>
          <a:xfrm>
            <a:off x="387900" y="1489825"/>
            <a:ext cx="4305900" cy="313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This model’s </a:t>
            </a:r>
            <a:r>
              <a:rPr lang="en-GB"/>
              <a:t>accuracy</a:t>
            </a:r>
            <a:r>
              <a:rPr lang="en-GB"/>
              <a:t> score was 97.52%</a:t>
            </a:r>
            <a:endParaRPr/>
          </a:p>
          <a:p>
            <a:pPr indent="0" lvl="0" marL="0" rtl="0" algn="l">
              <a:spcBef>
                <a:spcPts val="1200"/>
              </a:spcBef>
              <a:spcAft>
                <a:spcPts val="0"/>
              </a:spcAft>
              <a:buNone/>
            </a:pPr>
            <a:r>
              <a:rPr lang="en-GB"/>
              <a:t>It seems that the Decision Tree regressor was better suited for our data and more accurate, though we have to double check and make sure that the model is not overfitting.</a:t>
            </a:r>
            <a:endParaRPr/>
          </a:p>
          <a:p>
            <a:pPr indent="0" lvl="0" marL="0" rtl="0" algn="l">
              <a:spcBef>
                <a:spcPts val="1200"/>
              </a:spcBef>
              <a:spcAft>
                <a:spcPts val="0"/>
              </a:spcAft>
              <a:buNone/>
            </a:pPr>
            <a:r>
              <a:rPr lang="en-GB"/>
              <a:t>The Confusion Matrix shown here tells us where the model went wrong and </a:t>
            </a:r>
            <a:r>
              <a:rPr lang="en-GB"/>
              <a:t>where</a:t>
            </a:r>
            <a:r>
              <a:rPr lang="en-GB"/>
              <a:t> it went right. </a:t>
            </a:r>
            <a:endParaRPr/>
          </a:p>
          <a:p>
            <a:pPr indent="0" lvl="0" marL="0" rtl="0" algn="l">
              <a:spcBef>
                <a:spcPts val="120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5001675" y="1387225"/>
            <a:ext cx="3114675" cy="25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Decision Tree Classifier</a:t>
            </a:r>
            <a:endParaRPr>
              <a:solidFill>
                <a:schemeClr val="accent5"/>
              </a:solidFill>
            </a:endParaRPr>
          </a:p>
        </p:txBody>
      </p:sp>
      <p:sp>
        <p:nvSpPr>
          <p:cNvPr id="133" name="Google Shape;133;p24"/>
          <p:cNvSpPr txBox="1"/>
          <p:nvPr>
            <p:ph idx="1" type="body"/>
          </p:nvPr>
        </p:nvSpPr>
        <p:spPr>
          <a:xfrm>
            <a:off x="387900" y="1489825"/>
            <a:ext cx="4305900" cy="313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This model’s accuracy score was 97.52%</a:t>
            </a:r>
            <a:endParaRPr/>
          </a:p>
          <a:p>
            <a:pPr indent="0" lvl="0" marL="0" rtl="0" algn="l">
              <a:spcBef>
                <a:spcPts val="1200"/>
              </a:spcBef>
              <a:spcAft>
                <a:spcPts val="0"/>
              </a:spcAft>
              <a:buNone/>
            </a:pPr>
            <a:r>
              <a:rPr lang="en-GB"/>
              <a:t>It seems that the Decision Tree regressor was better suited for our data and more accurate, though we have to double check and make sure that the model is not overfitting.</a:t>
            </a:r>
            <a:endParaRPr/>
          </a:p>
          <a:p>
            <a:pPr indent="0" lvl="0" marL="0" rtl="0" algn="l">
              <a:spcBef>
                <a:spcPts val="1200"/>
              </a:spcBef>
              <a:spcAft>
                <a:spcPts val="0"/>
              </a:spcAft>
              <a:buNone/>
            </a:pPr>
            <a:r>
              <a:rPr lang="en-GB"/>
              <a:t>The Confusion Matrix shown here tells us where the model went wrong and where it went right. </a:t>
            </a:r>
            <a:endParaRPr/>
          </a:p>
          <a:p>
            <a:pPr indent="0" lvl="0" marL="0" rtl="0" algn="l">
              <a:spcBef>
                <a:spcPts val="120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4572000" y="1543050"/>
            <a:ext cx="4514850" cy="205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Random Forest</a:t>
            </a:r>
            <a:endParaRPr>
              <a:solidFill>
                <a:schemeClr val="accent5"/>
              </a:solidFill>
            </a:endParaRPr>
          </a:p>
        </p:txBody>
      </p:sp>
      <p:sp>
        <p:nvSpPr>
          <p:cNvPr id="140" name="Google Shape;140;p25"/>
          <p:cNvSpPr txBox="1"/>
          <p:nvPr>
            <p:ph idx="1" type="body"/>
          </p:nvPr>
        </p:nvSpPr>
        <p:spPr>
          <a:xfrm>
            <a:off x="387900" y="1489825"/>
            <a:ext cx="4625100" cy="30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model’s accuracy score was 98.04%.</a:t>
            </a:r>
            <a:endParaRPr/>
          </a:p>
          <a:p>
            <a:pPr indent="0" lvl="0" marL="0" rtl="0" algn="l">
              <a:spcBef>
                <a:spcPts val="1200"/>
              </a:spcBef>
              <a:spcAft>
                <a:spcPts val="0"/>
              </a:spcAft>
              <a:buNone/>
            </a:pPr>
            <a:r>
              <a:rPr lang="en-GB"/>
              <a:t>This performance was slightly worse than just using one decision tree, so it seems that implementing an </a:t>
            </a:r>
            <a:r>
              <a:rPr lang="en-GB"/>
              <a:t>ensemble</a:t>
            </a:r>
            <a:r>
              <a:rPr lang="en-GB"/>
              <a:t> method actually worsened our results. </a:t>
            </a:r>
            <a:endParaRPr/>
          </a:p>
          <a:p>
            <a:pPr indent="0" lvl="0" marL="0" rtl="0" algn="l">
              <a:spcBef>
                <a:spcPts val="1200"/>
              </a:spcBef>
              <a:spcAft>
                <a:spcPts val="1200"/>
              </a:spcAft>
              <a:buNone/>
            </a:pPr>
            <a:r>
              <a:rPr lang="en-GB"/>
              <a:t>The confusion matrix shown here shows us where this model went wrong and right. </a:t>
            </a:r>
            <a:endParaRPr/>
          </a:p>
        </p:txBody>
      </p:sp>
      <p:pic>
        <p:nvPicPr>
          <p:cNvPr id="141" name="Google Shape;141;p25"/>
          <p:cNvPicPr preferRelativeResize="0"/>
          <p:nvPr/>
        </p:nvPicPr>
        <p:blipFill>
          <a:blip r:embed="rId3">
            <a:alphaModFix/>
          </a:blip>
          <a:stretch>
            <a:fillRect/>
          </a:stretch>
        </p:blipFill>
        <p:spPr>
          <a:xfrm>
            <a:off x="5165400" y="1296525"/>
            <a:ext cx="3238500"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Random Forest</a:t>
            </a:r>
            <a:endParaRPr>
              <a:solidFill>
                <a:schemeClr val="accent5"/>
              </a:solidFill>
            </a:endParaRPr>
          </a:p>
        </p:txBody>
      </p:sp>
      <p:sp>
        <p:nvSpPr>
          <p:cNvPr id="147" name="Google Shape;147;p26"/>
          <p:cNvSpPr txBox="1"/>
          <p:nvPr>
            <p:ph idx="1" type="body"/>
          </p:nvPr>
        </p:nvSpPr>
        <p:spPr>
          <a:xfrm>
            <a:off x="387900" y="1489825"/>
            <a:ext cx="3813000" cy="317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This model’s accuracy score was 98.04%.</a:t>
            </a:r>
            <a:endParaRPr/>
          </a:p>
          <a:p>
            <a:pPr indent="0" lvl="0" marL="0" rtl="0" algn="l">
              <a:spcBef>
                <a:spcPts val="1200"/>
              </a:spcBef>
              <a:spcAft>
                <a:spcPts val="0"/>
              </a:spcAft>
              <a:buNone/>
            </a:pPr>
            <a:r>
              <a:rPr lang="en-GB"/>
              <a:t>This performance was slightly worse than just using one decision tree, so it seems that implementing an ensemble method actually worsened our results. </a:t>
            </a:r>
            <a:endParaRPr/>
          </a:p>
          <a:p>
            <a:pPr indent="0" lvl="0" marL="0" rtl="0" algn="l">
              <a:spcBef>
                <a:spcPts val="1200"/>
              </a:spcBef>
              <a:spcAft>
                <a:spcPts val="1200"/>
              </a:spcAft>
              <a:buNone/>
            </a:pPr>
            <a:r>
              <a:rPr lang="en-GB"/>
              <a:t>The confusion matrix shown here shows us where this model went wrong and right. </a:t>
            </a:r>
            <a:endParaRPr/>
          </a:p>
        </p:txBody>
      </p:sp>
      <p:pic>
        <p:nvPicPr>
          <p:cNvPr id="148" name="Google Shape;148;p26"/>
          <p:cNvPicPr preferRelativeResize="0"/>
          <p:nvPr/>
        </p:nvPicPr>
        <p:blipFill>
          <a:blip r:embed="rId3">
            <a:alphaModFix/>
          </a:blip>
          <a:stretch>
            <a:fillRect/>
          </a:stretch>
        </p:blipFill>
        <p:spPr>
          <a:xfrm>
            <a:off x="4201013" y="1703288"/>
            <a:ext cx="4810125" cy="204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194350"/>
            <a:ext cx="8368200" cy="94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rPr>
              <a:t>Public Use Database - Fannie Mae and Freddie Mac  K mean Cluster Analysis</a:t>
            </a:r>
            <a:endParaRPr>
              <a:solidFill>
                <a:schemeClr val="accent5"/>
              </a:solidFill>
            </a:endParaRPr>
          </a:p>
        </p:txBody>
      </p:sp>
      <p:sp>
        <p:nvSpPr>
          <p:cNvPr id="154" name="Google Shape;15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K-Mean Cluster Analysis </a:t>
            </a:r>
            <a:endParaRPr/>
          </a:p>
          <a:p>
            <a:pPr indent="0" lvl="0" marL="0" rtl="0" algn="l">
              <a:spcBef>
                <a:spcPts val="1200"/>
              </a:spcBef>
              <a:spcAft>
                <a:spcPts val="0"/>
              </a:spcAft>
              <a:buNone/>
            </a:pPr>
            <a:r>
              <a:rPr lang="en-GB"/>
              <a:t>Elbow method to optimize the best numbers of K-mean Cluster = 4</a:t>
            </a:r>
            <a:endParaRPr/>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287925" y="72275"/>
            <a:ext cx="8468100" cy="10719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rPr>
              <a:t>Cluster 1 </a:t>
            </a:r>
            <a:endParaRPr>
              <a:solidFill>
                <a:schemeClr val="accent5"/>
              </a:solidFill>
            </a:endParaRPr>
          </a:p>
          <a:p>
            <a:pPr indent="0" lvl="0" marL="0" rtl="0" algn="l">
              <a:spcBef>
                <a:spcPts val="0"/>
              </a:spcBef>
              <a:spcAft>
                <a:spcPts val="0"/>
              </a:spcAft>
              <a:buNone/>
            </a:pPr>
            <a:r>
              <a:rPr lang="en-GB">
                <a:solidFill>
                  <a:schemeClr val="accent5"/>
                </a:solidFill>
              </a:rPr>
              <a:t>$5000&lt;Average Month Income &lt; $10000</a:t>
            </a:r>
            <a:endParaRPr>
              <a:solidFill>
                <a:schemeClr val="accent5"/>
              </a:solidFill>
            </a:endParaRPr>
          </a:p>
        </p:txBody>
      </p:sp>
      <p:sp>
        <p:nvSpPr>
          <p:cNvPr id="160" name="Google Shape;16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Average Of Total Monthly Income = $6149.6</a:t>
            </a:r>
            <a:endParaRPr/>
          </a:p>
          <a:p>
            <a:pPr indent="0" lvl="0" marL="0" rtl="0" algn="l">
              <a:spcBef>
                <a:spcPts val="1200"/>
              </a:spcBef>
              <a:spcAft>
                <a:spcPts val="0"/>
              </a:spcAft>
              <a:buNone/>
            </a:pPr>
            <a:r>
              <a:rPr lang="en-GB"/>
              <a:t>Average of Note Amount = $127487</a:t>
            </a:r>
            <a:endParaRPr/>
          </a:p>
          <a:p>
            <a:pPr indent="0" lvl="0" marL="0" rtl="0" algn="l">
              <a:spcBef>
                <a:spcPts val="1200"/>
              </a:spcBef>
              <a:spcAft>
                <a:spcPts val="0"/>
              </a:spcAft>
              <a:buNone/>
            </a:pPr>
            <a:r>
              <a:rPr lang="en-GB"/>
              <a:t>This group has the largest number of First time buyers</a:t>
            </a:r>
            <a:endParaRPr/>
          </a:p>
          <a:p>
            <a:pPr indent="0" lvl="0" marL="0" rtl="0" algn="l">
              <a:spcBef>
                <a:spcPts val="1200"/>
              </a:spcBef>
              <a:spcAft>
                <a:spcPts val="0"/>
              </a:spcAft>
              <a:buNone/>
            </a:pPr>
            <a:r>
              <a:rPr lang="en-GB"/>
              <a:t>This group has the largest number of USDA loans  </a:t>
            </a:r>
            <a:endParaRPr/>
          </a:p>
          <a:p>
            <a:pPr indent="0" lvl="0" marL="0" rtl="0" algn="l">
              <a:spcBef>
                <a:spcPts val="1200"/>
              </a:spcBef>
              <a:spcAft>
                <a:spcPts val="0"/>
              </a:spcAft>
              <a:buNone/>
            </a:pPr>
            <a:r>
              <a:rPr lang="en-GB"/>
              <a:t>The main reason for the loan is cash out refinance </a:t>
            </a:r>
            <a:endParaRPr/>
          </a:p>
          <a:p>
            <a:pPr indent="0" lvl="0" marL="0" rtl="0" algn="l">
              <a:spcBef>
                <a:spcPts val="1200"/>
              </a:spcBef>
              <a:spcAft>
                <a:spcPts val="1200"/>
              </a:spcAft>
              <a:buNone/>
            </a:pPr>
            <a:r>
              <a:rPr lang="en-GB"/>
              <a:t>Average Interest Rate = 2.83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185500" y="437200"/>
            <a:ext cx="8418600" cy="911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rPr>
              <a:t>Cluster 2</a:t>
            </a:r>
            <a:endParaRPr>
              <a:solidFill>
                <a:schemeClr val="accent5"/>
              </a:solidFill>
            </a:endParaRPr>
          </a:p>
          <a:p>
            <a:pPr indent="0" lvl="0" marL="0" rtl="0" algn="l">
              <a:spcBef>
                <a:spcPts val="0"/>
              </a:spcBef>
              <a:spcAft>
                <a:spcPts val="0"/>
              </a:spcAft>
              <a:buNone/>
            </a:pPr>
            <a:r>
              <a:rPr lang="en-GB">
                <a:solidFill>
                  <a:schemeClr val="accent5"/>
                </a:solidFill>
              </a:rPr>
              <a:t>$10000  &lt; </a:t>
            </a:r>
            <a:r>
              <a:rPr lang="en-GB">
                <a:solidFill>
                  <a:schemeClr val="accent5"/>
                </a:solidFill>
              </a:rPr>
              <a:t>Average Month Income &lt; $15000</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166" name="Google Shape;166;p29"/>
          <p:cNvSpPr txBox="1"/>
          <p:nvPr>
            <p:ph idx="1" type="body"/>
          </p:nvPr>
        </p:nvSpPr>
        <p:spPr>
          <a:xfrm>
            <a:off x="142150" y="1348600"/>
            <a:ext cx="8505300" cy="32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Average Of Total Monthly Income = $10338</a:t>
            </a:r>
            <a:endParaRPr/>
          </a:p>
          <a:p>
            <a:pPr indent="0" lvl="0" marL="0" rtl="0" algn="l">
              <a:spcBef>
                <a:spcPts val="1200"/>
              </a:spcBef>
              <a:spcAft>
                <a:spcPts val="0"/>
              </a:spcAft>
              <a:buNone/>
            </a:pPr>
            <a:r>
              <a:rPr lang="en-GB"/>
              <a:t>Average of Note Amount = $259292</a:t>
            </a:r>
            <a:endParaRPr/>
          </a:p>
          <a:p>
            <a:pPr indent="0" lvl="0" marL="0" rtl="0" algn="l">
              <a:spcBef>
                <a:spcPts val="1200"/>
              </a:spcBef>
              <a:spcAft>
                <a:spcPts val="0"/>
              </a:spcAft>
              <a:buNone/>
            </a:pPr>
            <a:r>
              <a:rPr lang="en-GB"/>
              <a:t>Average Interest Rate = 2.87</a:t>
            </a:r>
            <a:endParaRPr/>
          </a:p>
          <a:p>
            <a:pPr indent="0" lvl="0" marL="0" rtl="0" algn="l">
              <a:spcBef>
                <a:spcPts val="1200"/>
              </a:spcBef>
              <a:spcAft>
                <a:spcPts val="0"/>
              </a:spcAft>
              <a:buNone/>
            </a:pPr>
            <a:r>
              <a:rPr lang="en-GB"/>
              <a:t>Average Borrower one age = 45 </a:t>
            </a:r>
            <a:endParaRPr/>
          </a:p>
          <a:p>
            <a:pPr indent="0" lvl="0" marL="0" rtl="0" algn="l">
              <a:spcBef>
                <a:spcPts val="1200"/>
              </a:spcBef>
              <a:spcAft>
                <a:spcPts val="1200"/>
              </a:spcAft>
              <a:buNone/>
            </a:pPr>
            <a:r>
              <a:rPr lang="en-GB"/>
              <a:t>This group has the largest number of VA loans  </a:t>
            </a:r>
            <a:endParaRPr/>
          </a:p>
        </p:txBody>
      </p:sp>
      <p:pic>
        <p:nvPicPr>
          <p:cNvPr id="167" name="Google Shape;167;p29"/>
          <p:cNvPicPr preferRelativeResize="0"/>
          <p:nvPr/>
        </p:nvPicPr>
        <p:blipFill>
          <a:blip r:embed="rId3">
            <a:alphaModFix/>
          </a:blip>
          <a:stretch>
            <a:fillRect/>
          </a:stretch>
        </p:blipFill>
        <p:spPr>
          <a:xfrm>
            <a:off x="5127100" y="1214075"/>
            <a:ext cx="4016900" cy="201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30"/>
          <p:cNvSpPr txBox="1"/>
          <p:nvPr>
            <p:ph type="title"/>
          </p:nvPr>
        </p:nvSpPr>
        <p:spPr>
          <a:xfrm>
            <a:off x="465225" y="295500"/>
            <a:ext cx="8290800" cy="861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rPr>
              <a:t>Cluster 3 </a:t>
            </a:r>
            <a:endParaRPr>
              <a:solidFill>
                <a:schemeClr val="accent5"/>
              </a:solidFill>
            </a:endParaRPr>
          </a:p>
          <a:p>
            <a:pPr indent="0" lvl="0" marL="0" rtl="0" algn="l">
              <a:spcBef>
                <a:spcPts val="0"/>
              </a:spcBef>
              <a:spcAft>
                <a:spcPts val="0"/>
              </a:spcAft>
              <a:buNone/>
            </a:pPr>
            <a:r>
              <a:rPr lang="en-GB">
                <a:solidFill>
                  <a:schemeClr val="accent5"/>
                </a:solidFill>
              </a:rPr>
              <a:t>$15000 &lt; Average Month Income </a:t>
            </a:r>
            <a:endParaRPr>
              <a:solidFill>
                <a:schemeClr val="accent5"/>
              </a:solidFill>
            </a:endParaRPr>
          </a:p>
        </p:txBody>
      </p:sp>
      <p:sp>
        <p:nvSpPr>
          <p:cNvPr id="173" name="Google Shape;173;p30"/>
          <p:cNvSpPr txBox="1"/>
          <p:nvPr>
            <p:ph idx="1" type="body"/>
          </p:nvPr>
        </p:nvSpPr>
        <p:spPr>
          <a:xfrm>
            <a:off x="321175" y="1463149"/>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Average Of Total Monthly Income = $16231</a:t>
            </a:r>
            <a:endParaRPr/>
          </a:p>
          <a:p>
            <a:pPr indent="0" lvl="0" marL="0" rtl="0" algn="l">
              <a:spcBef>
                <a:spcPts val="1200"/>
              </a:spcBef>
              <a:spcAft>
                <a:spcPts val="0"/>
              </a:spcAft>
              <a:buNone/>
            </a:pPr>
            <a:r>
              <a:rPr lang="en-GB"/>
              <a:t>Average of Note Amount = $ 446868</a:t>
            </a:r>
            <a:endParaRPr/>
          </a:p>
          <a:p>
            <a:pPr indent="0" lvl="0" marL="0" rtl="0" algn="l">
              <a:spcBef>
                <a:spcPts val="1200"/>
              </a:spcBef>
              <a:spcAft>
                <a:spcPts val="0"/>
              </a:spcAft>
              <a:buNone/>
            </a:pPr>
            <a:r>
              <a:rPr lang="en-GB"/>
              <a:t>Average Interest Rate = 2.90</a:t>
            </a:r>
            <a:endParaRPr/>
          </a:p>
          <a:p>
            <a:pPr indent="0" lvl="0" marL="0" rtl="0" algn="l">
              <a:spcBef>
                <a:spcPts val="1200"/>
              </a:spcBef>
              <a:spcAft>
                <a:spcPts val="0"/>
              </a:spcAft>
              <a:buNone/>
            </a:pPr>
            <a:r>
              <a:rPr lang="en-GB"/>
              <a:t>Average Credit Score = 4.48</a:t>
            </a:r>
            <a:endParaRPr/>
          </a:p>
          <a:p>
            <a:pPr indent="0" lvl="0" marL="0" rtl="0" algn="l">
              <a:spcBef>
                <a:spcPts val="1200"/>
              </a:spcBef>
              <a:spcAft>
                <a:spcPts val="0"/>
              </a:spcAft>
              <a:buNone/>
            </a:pPr>
            <a:r>
              <a:rPr lang="en-GB"/>
              <a:t>The main reasons for the loan are purchase and no cash out refinance</a:t>
            </a:r>
            <a:endParaRPr/>
          </a:p>
          <a:p>
            <a:pPr indent="0" lvl="0" marL="0" rtl="0" algn="l">
              <a:spcBef>
                <a:spcPts val="1200"/>
              </a:spcBef>
              <a:spcAft>
                <a:spcPts val="0"/>
              </a:spcAft>
              <a:buNone/>
            </a:pPr>
            <a:r>
              <a:t/>
            </a:r>
            <a:endParaRPr>
              <a:solidFill>
                <a:srgbClr val="1A1A1A"/>
              </a:solidFill>
            </a:endParaRPr>
          </a:p>
          <a:p>
            <a:pPr indent="0" lvl="0" marL="0" rtl="0" algn="l">
              <a:spcBef>
                <a:spcPts val="1200"/>
              </a:spcBef>
              <a:spcAft>
                <a:spcPts val="0"/>
              </a:spcAft>
              <a:buNone/>
            </a:pPr>
            <a:r>
              <a:t/>
            </a:r>
            <a:endParaRPr>
              <a:solidFill>
                <a:srgbClr val="1A1A1A"/>
              </a:solidFill>
            </a:endParaRPr>
          </a:p>
          <a:p>
            <a:pPr indent="0" lvl="0" marL="0" rtl="0" algn="l">
              <a:spcBef>
                <a:spcPts val="1200"/>
              </a:spcBef>
              <a:spcAft>
                <a:spcPts val="1200"/>
              </a:spcAft>
              <a:buNone/>
            </a:pPr>
            <a:r>
              <a:t/>
            </a:r>
            <a:endParaRPr>
              <a:solidFill>
                <a:srgbClr val="1A1A1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87900" y="56450"/>
            <a:ext cx="8368200" cy="10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chemeClr val="accent5"/>
                </a:solidFill>
              </a:rPr>
              <a:t>Cluster 4</a:t>
            </a:r>
            <a:endParaRPr>
              <a:solidFill>
                <a:schemeClr val="accent5"/>
              </a:solidFill>
            </a:endParaRPr>
          </a:p>
          <a:p>
            <a:pPr indent="0" lvl="0" marL="0" rtl="0" algn="l">
              <a:spcBef>
                <a:spcPts val="0"/>
              </a:spcBef>
              <a:spcAft>
                <a:spcPts val="0"/>
              </a:spcAft>
              <a:buNone/>
            </a:pPr>
            <a:r>
              <a:rPr lang="en-GB">
                <a:solidFill>
                  <a:schemeClr val="accent5"/>
                </a:solidFill>
              </a:rPr>
              <a:t>$50000 &lt; Average Month Income  </a:t>
            </a:r>
            <a:endParaRPr>
              <a:solidFill>
                <a:schemeClr val="accent5"/>
              </a:solidFill>
            </a:endParaRPr>
          </a:p>
        </p:txBody>
      </p:sp>
      <p:sp>
        <p:nvSpPr>
          <p:cNvPr id="179" name="Google Shape;179;p31"/>
          <p:cNvSpPr txBox="1"/>
          <p:nvPr>
            <p:ph idx="1" type="body"/>
          </p:nvPr>
        </p:nvSpPr>
        <p:spPr>
          <a:xfrm>
            <a:off x="265050" y="1349075"/>
            <a:ext cx="8491200" cy="321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694"/>
              <a:t>Average Of Total Monthly Income = $53704</a:t>
            </a:r>
            <a:endParaRPr sz="6694"/>
          </a:p>
          <a:p>
            <a:pPr indent="0" lvl="0" marL="0" rtl="0" algn="l">
              <a:spcBef>
                <a:spcPts val="1200"/>
              </a:spcBef>
              <a:spcAft>
                <a:spcPts val="0"/>
              </a:spcAft>
              <a:buNone/>
            </a:pPr>
            <a:r>
              <a:rPr lang="en-GB" sz="6694"/>
              <a:t>Average of Note Amount = $404492</a:t>
            </a:r>
            <a:endParaRPr sz="6694"/>
          </a:p>
          <a:p>
            <a:pPr indent="0" lvl="0" marL="0" rtl="0" algn="l">
              <a:spcBef>
                <a:spcPts val="1200"/>
              </a:spcBef>
              <a:spcAft>
                <a:spcPts val="0"/>
              </a:spcAft>
              <a:buNone/>
            </a:pPr>
            <a:r>
              <a:rPr lang="en-GB" sz="6694"/>
              <a:t>Average Interest Rate = 2.77</a:t>
            </a:r>
            <a:endParaRPr sz="6694"/>
          </a:p>
          <a:p>
            <a:pPr indent="0" lvl="0" marL="0" rtl="0" algn="l">
              <a:spcBef>
                <a:spcPts val="1200"/>
              </a:spcBef>
              <a:spcAft>
                <a:spcPts val="0"/>
              </a:spcAft>
              <a:buNone/>
            </a:pPr>
            <a:r>
              <a:rPr lang="en-GB" sz="6694"/>
              <a:t>Average Borrower one age = 50</a:t>
            </a:r>
            <a:endParaRPr sz="6694"/>
          </a:p>
          <a:p>
            <a:pPr indent="0" lvl="0" marL="0" rtl="0" algn="l">
              <a:spcBef>
                <a:spcPts val="1200"/>
              </a:spcBef>
              <a:spcAft>
                <a:spcPts val="0"/>
              </a:spcAft>
              <a:buNone/>
            </a:pPr>
            <a:r>
              <a:rPr lang="en-GB" sz="6694"/>
              <a:t>The main reasons for the loan are purchase and no cash out refinance</a:t>
            </a:r>
            <a:endParaRPr sz="6694"/>
          </a:p>
          <a:p>
            <a:pPr indent="0" lvl="0" marL="0" rtl="0" algn="l">
              <a:spcBef>
                <a:spcPts val="1200"/>
              </a:spcBef>
              <a:spcAft>
                <a:spcPts val="0"/>
              </a:spcAft>
              <a:buNone/>
            </a:pPr>
            <a:r>
              <a:t/>
            </a:r>
            <a:endParaRPr sz="6694"/>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Project Goals</a:t>
            </a:r>
            <a:endParaRPr>
              <a:solidFill>
                <a:schemeClr val="accent5"/>
              </a:solidFil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Nunito"/>
              <a:buChar char="-"/>
            </a:pPr>
            <a:r>
              <a:rPr lang="en-GB" sz="1500">
                <a:latin typeface="Nunito"/>
                <a:ea typeface="Nunito"/>
                <a:cs typeface="Nunito"/>
                <a:sym typeface="Nunito"/>
              </a:rPr>
              <a:t>Create an efficient model able to effectively and accurately predict real estate prices in New York City and Philadelphia by making use of real estate data from the start of the pandemic in 2020 till September 2022.</a:t>
            </a:r>
            <a:endParaRPr sz="1500">
              <a:latin typeface="Nunito"/>
              <a:ea typeface="Nunito"/>
              <a:cs typeface="Nunito"/>
              <a:sym typeface="Nunito"/>
            </a:endParaRPr>
          </a:p>
          <a:p>
            <a:pPr indent="-323850" lvl="0" marL="457200" rtl="0" algn="l">
              <a:spcBef>
                <a:spcPts val="1000"/>
              </a:spcBef>
              <a:spcAft>
                <a:spcPts val="0"/>
              </a:spcAft>
              <a:buClr>
                <a:schemeClr val="dk1"/>
              </a:buClr>
              <a:buSzPts val="1500"/>
              <a:buFont typeface="Nunito"/>
              <a:buChar char="-"/>
            </a:pPr>
            <a:r>
              <a:rPr lang="en-GB" sz="1500">
                <a:latin typeface="Nunito"/>
                <a:ea typeface="Nunito"/>
                <a:cs typeface="Nunito"/>
                <a:sym typeface="Nunito"/>
              </a:rPr>
              <a:t>We made use of real estate data from the start of the COVID-19 Pandemic up until September 2022, which we used to train and test each of our models. </a:t>
            </a:r>
            <a:endParaRPr sz="1500">
              <a:latin typeface="Nunito"/>
              <a:ea typeface="Nunito"/>
              <a:cs typeface="Nunito"/>
              <a:sym typeface="Nunito"/>
            </a:endParaRPr>
          </a:p>
          <a:p>
            <a:pPr indent="-323850" lvl="0" marL="457200" rtl="0" algn="l">
              <a:spcBef>
                <a:spcPts val="1000"/>
              </a:spcBef>
              <a:spcAft>
                <a:spcPts val="0"/>
              </a:spcAft>
              <a:buClr>
                <a:schemeClr val="dk1"/>
              </a:buClr>
              <a:buSzPts val="1500"/>
              <a:buFont typeface="Lato"/>
              <a:buChar char="-"/>
            </a:pPr>
            <a:r>
              <a:rPr lang="en-GB" sz="1500">
                <a:latin typeface="Lato"/>
                <a:ea typeface="Lato"/>
                <a:cs typeface="Lato"/>
                <a:sym typeface="Lato"/>
              </a:rPr>
              <a:t>We will be using several machine learning models from SKLearn to perform our predictions: Logistic Regression, Decision Tree,  as well as KNN and K-Means. </a:t>
            </a:r>
            <a:r>
              <a:rPr lang="en-GB" sz="1500">
                <a:latin typeface="Nunito"/>
                <a:ea typeface="Nunito"/>
                <a:cs typeface="Nunito"/>
                <a:sym typeface="Nunito"/>
              </a:rPr>
              <a:t>Then we will be testing these models with current real estate pricing to see its effectiveness.</a:t>
            </a:r>
            <a:endParaRPr sz="1500">
              <a:latin typeface="Lato"/>
              <a:ea typeface="Lato"/>
              <a:cs typeface="Lato"/>
              <a:sym typeface="Lato"/>
            </a:endParaRPr>
          </a:p>
          <a:p>
            <a:pPr indent="0" lvl="0" marL="0" rtl="0" algn="l">
              <a:spcBef>
                <a:spcPts val="0"/>
              </a:spcBef>
              <a:spcAft>
                <a:spcPts val="1000"/>
              </a:spcAft>
              <a:buNone/>
            </a:pPr>
            <a:r>
              <a:t/>
            </a:r>
            <a:endParaRPr sz="15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Final steps </a:t>
            </a:r>
            <a:endParaRPr>
              <a:solidFill>
                <a:schemeClr val="accent5"/>
              </a:solidFill>
            </a:endParaRPr>
          </a:p>
        </p:txBody>
      </p:sp>
      <p:sp>
        <p:nvSpPr>
          <p:cNvPr id="185" name="Google Shape;185;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Finish exploring all the models that we had planned to explore, and then double check the accuracy of the models selected and make sure no model is overfitting.</a:t>
            </a:r>
            <a:endParaRPr/>
          </a:p>
          <a:p>
            <a:pPr indent="-342900" lvl="0" marL="457200" rtl="0" algn="l">
              <a:spcBef>
                <a:spcPts val="0"/>
              </a:spcBef>
              <a:spcAft>
                <a:spcPts val="0"/>
              </a:spcAft>
              <a:buSzPts val="1800"/>
              <a:buChar char="●"/>
            </a:pPr>
            <a:r>
              <a:rPr lang="en-GB"/>
              <a:t>Take the best model and test it with novel data to see if it is truly accurate.</a:t>
            </a:r>
            <a:endParaRPr/>
          </a:p>
          <a:p>
            <a:pPr indent="-342900" lvl="0" marL="457200" rtl="0" algn="l">
              <a:spcBef>
                <a:spcPts val="0"/>
              </a:spcBef>
              <a:spcAft>
                <a:spcPts val="0"/>
              </a:spcAft>
              <a:buSzPts val="1800"/>
              <a:buChar char="●"/>
            </a:pPr>
            <a:r>
              <a:rPr lang="en-GB"/>
              <a:t>Once this </a:t>
            </a:r>
            <a:r>
              <a:rPr lang="en-GB"/>
              <a:t>evaluation</a:t>
            </a:r>
            <a:r>
              <a:rPr lang="en-GB"/>
              <a:t> is done, wrap up the predictor model by making it so that a user could enter information on a real estate listing and a given future year, and </a:t>
            </a:r>
            <a:r>
              <a:rPr lang="en-GB"/>
              <a:t>receive</a:t>
            </a:r>
            <a:r>
              <a:rPr lang="en-GB"/>
              <a:t> a predicted price.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idx="1" type="body"/>
          </p:nvPr>
        </p:nvSpPr>
        <p:spPr>
          <a:xfrm>
            <a:off x="387900" y="1479925"/>
            <a:ext cx="8368200" cy="30888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600">
              <a:solidFill>
                <a:schemeClr val="accent5"/>
              </a:solidFill>
              <a:latin typeface="Lato"/>
              <a:ea typeface="Lato"/>
              <a:cs typeface="Lato"/>
              <a:sym typeface="Lato"/>
            </a:endParaRPr>
          </a:p>
          <a:p>
            <a:pPr indent="0" lvl="0" marL="457200" rtl="0" algn="l">
              <a:lnSpc>
                <a:spcPct val="100000"/>
              </a:lnSpc>
              <a:spcBef>
                <a:spcPts val="1000"/>
              </a:spcBef>
              <a:spcAft>
                <a:spcPts val="0"/>
              </a:spcAft>
              <a:buNone/>
            </a:pPr>
            <a:r>
              <a:t/>
            </a:r>
            <a:endParaRPr sz="1600">
              <a:solidFill>
                <a:schemeClr val="accent5"/>
              </a:solidFill>
              <a:latin typeface="Lato"/>
              <a:ea typeface="Lato"/>
              <a:cs typeface="Lato"/>
              <a:sym typeface="Lato"/>
            </a:endParaRPr>
          </a:p>
          <a:p>
            <a:pPr indent="-330200" lvl="0" marL="457200" rtl="0" algn="l">
              <a:lnSpc>
                <a:spcPct val="100000"/>
              </a:lnSpc>
              <a:spcBef>
                <a:spcPts val="1000"/>
              </a:spcBef>
              <a:spcAft>
                <a:spcPts val="1000"/>
              </a:spcAft>
              <a:buClr>
                <a:schemeClr val="accent5"/>
              </a:buClr>
              <a:buSzPts val="1600"/>
              <a:buFont typeface="Lato"/>
              <a:buChar char="●"/>
            </a:pPr>
            <a:r>
              <a:rPr lang="en-GB" sz="1600">
                <a:solidFill>
                  <a:schemeClr val="accent5"/>
                </a:solidFill>
                <a:latin typeface="Lato"/>
                <a:ea typeface="Lato"/>
                <a:cs typeface="Lato"/>
                <a:sym typeface="Lato"/>
              </a:rPr>
              <a:t>All of our work including this presentation are uploaded to this github repository:  </a:t>
            </a:r>
            <a:r>
              <a:rPr lang="en-GB" sz="1600" u="sng">
                <a:solidFill>
                  <a:srgbClr val="0000FF"/>
                </a:solidFill>
                <a:latin typeface="Lato"/>
                <a:ea typeface="Lato"/>
                <a:cs typeface="Lato"/>
                <a:sym typeface="Lato"/>
                <a:hlinkClick r:id="rId3">
                  <a:extLst>
                    <a:ext uri="{A12FA001-AC4F-418D-AE19-62706E023703}">
                      <ahyp:hlinkClr val="tx"/>
                    </a:ext>
                  </a:extLst>
                </a:hlinkClick>
              </a:rPr>
              <a:t>https://github.com/Unlessitoldyou/DSCI-Capstone1</a:t>
            </a:r>
            <a:endParaRPr sz="1600">
              <a:solidFill>
                <a:srgbClr val="0000FF"/>
              </a:solidFill>
            </a:endParaRPr>
          </a:p>
        </p:txBody>
      </p:sp>
      <p:sp>
        <p:nvSpPr>
          <p:cNvPr id="191" name="Google Shape;191;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Github Repo</a:t>
            </a:r>
            <a:endParaRPr>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idx="1" type="body"/>
          </p:nvPr>
        </p:nvSpPr>
        <p:spPr>
          <a:xfrm>
            <a:off x="387900" y="344400"/>
            <a:ext cx="8368200" cy="449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7200">
              <a:solidFill>
                <a:schemeClr val="accent5"/>
              </a:solidFill>
              <a:latin typeface="Times New Roman"/>
              <a:ea typeface="Times New Roman"/>
              <a:cs typeface="Times New Roman"/>
              <a:sym typeface="Times New Roman"/>
            </a:endParaRPr>
          </a:p>
          <a:p>
            <a:pPr indent="0" lvl="0" marL="0" rtl="0" algn="ctr">
              <a:spcBef>
                <a:spcPts val="1200"/>
              </a:spcBef>
              <a:spcAft>
                <a:spcPts val="1200"/>
              </a:spcAft>
              <a:buNone/>
            </a:pPr>
            <a:r>
              <a:rPr lang="en-GB" sz="7200">
                <a:solidFill>
                  <a:schemeClr val="accent5"/>
                </a:solidFill>
                <a:latin typeface="Times New Roman"/>
                <a:ea typeface="Times New Roman"/>
                <a:cs typeface="Times New Roman"/>
                <a:sym typeface="Times New Roman"/>
              </a:rPr>
              <a:t>THANK YOU </a:t>
            </a:r>
            <a:endParaRPr sz="7200">
              <a:solidFill>
                <a:schemeClr val="accent5"/>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Accomplishments</a:t>
            </a:r>
            <a:r>
              <a:rPr lang="en-GB">
                <a:solidFill>
                  <a:schemeClr val="accent5"/>
                </a:solidFill>
              </a:rPr>
              <a:t> </a:t>
            </a:r>
            <a:endParaRPr>
              <a:solidFill>
                <a:schemeClr val="accent5"/>
              </a:solidFill>
            </a:endParaRPr>
          </a:p>
        </p:txBody>
      </p:sp>
      <p:sp>
        <p:nvSpPr>
          <p:cNvPr id="76" name="Google Shape;76;p15"/>
          <p:cNvSpPr txBox="1"/>
          <p:nvPr>
            <p:ph idx="1" type="body"/>
          </p:nvPr>
        </p:nvSpPr>
        <p:spPr>
          <a:xfrm>
            <a:off x="328025" y="1144125"/>
            <a:ext cx="5530800" cy="3825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400">
              <a:latin typeface="Lato"/>
              <a:ea typeface="Lato"/>
              <a:cs typeface="Lato"/>
              <a:sym typeface="Lato"/>
            </a:endParaRPr>
          </a:p>
          <a:p>
            <a:pPr indent="-323850" lvl="0" marL="457200" rtl="0" algn="l">
              <a:lnSpc>
                <a:spcPct val="90000"/>
              </a:lnSpc>
              <a:spcBef>
                <a:spcPts val="1000"/>
              </a:spcBef>
              <a:spcAft>
                <a:spcPts val="0"/>
              </a:spcAft>
              <a:buClr>
                <a:schemeClr val="dk1"/>
              </a:buClr>
              <a:buSzPts val="1500"/>
              <a:buFont typeface="Lato"/>
              <a:buChar char="●"/>
            </a:pPr>
            <a:r>
              <a:rPr lang="en-GB" sz="1500">
                <a:latin typeface="Lato"/>
                <a:ea typeface="Lato"/>
                <a:cs typeface="Lato"/>
                <a:sym typeface="Lato"/>
              </a:rPr>
              <a:t>Acquired and pre-processed all our data from a series of reliable sources.</a:t>
            </a:r>
            <a:endParaRPr sz="1500">
              <a:latin typeface="Lato"/>
              <a:ea typeface="Lato"/>
              <a:cs typeface="Lato"/>
              <a:sym typeface="Lato"/>
            </a:endParaRPr>
          </a:p>
          <a:p>
            <a:pPr indent="-323850" lvl="0" marL="457200" rtl="0" algn="l">
              <a:lnSpc>
                <a:spcPct val="90000"/>
              </a:lnSpc>
              <a:spcBef>
                <a:spcPts val="1000"/>
              </a:spcBef>
              <a:spcAft>
                <a:spcPts val="0"/>
              </a:spcAft>
              <a:buClr>
                <a:schemeClr val="dk1"/>
              </a:buClr>
              <a:buSzPts val="1500"/>
              <a:buFont typeface="Lato"/>
              <a:buChar char="●"/>
            </a:pPr>
            <a:r>
              <a:rPr lang="en-GB" sz="1500">
                <a:latin typeface="Lato"/>
                <a:ea typeface="Lato"/>
                <a:cs typeface="Lato"/>
                <a:sym typeface="Lato"/>
              </a:rPr>
              <a:t>Filtered the entire data down to New York and Philadelphia.</a:t>
            </a:r>
            <a:endParaRPr sz="1500">
              <a:latin typeface="Lato"/>
              <a:ea typeface="Lato"/>
              <a:cs typeface="Lato"/>
              <a:sym typeface="Lato"/>
            </a:endParaRPr>
          </a:p>
          <a:p>
            <a:pPr indent="-323850" lvl="0" marL="457200" rtl="0" algn="l">
              <a:lnSpc>
                <a:spcPct val="90000"/>
              </a:lnSpc>
              <a:spcBef>
                <a:spcPts val="1000"/>
              </a:spcBef>
              <a:spcAft>
                <a:spcPts val="1000"/>
              </a:spcAft>
              <a:buClr>
                <a:schemeClr val="dk1"/>
              </a:buClr>
              <a:buSzPts val="1500"/>
              <a:buFont typeface="Lato"/>
              <a:buChar char="●"/>
            </a:pPr>
            <a:r>
              <a:rPr lang="en-GB" sz="1500">
                <a:latin typeface="Lato"/>
                <a:ea typeface="Lato"/>
                <a:cs typeface="Lato"/>
                <a:sym typeface="Lato"/>
              </a:rPr>
              <a:t>Performed exploratory data analysis of the real estate market in both cities, making use of selected key variables such as pricing, square footage, number of bathrooms, and most importantly location, all which have provided substantial insight in our analysis so far.</a:t>
            </a:r>
            <a:endParaRPr sz="1200"/>
          </a:p>
        </p:txBody>
      </p:sp>
      <p:pic>
        <p:nvPicPr>
          <p:cNvPr id="77" name="Google Shape;77;p15"/>
          <p:cNvPicPr preferRelativeResize="0"/>
          <p:nvPr/>
        </p:nvPicPr>
        <p:blipFill rotWithShape="1">
          <a:blip r:embed="rId3">
            <a:alphaModFix/>
          </a:blip>
          <a:srcRect b="-5940" l="0" r="0" t="5940"/>
          <a:stretch/>
        </p:blipFill>
        <p:spPr>
          <a:xfrm>
            <a:off x="5858950" y="1067925"/>
            <a:ext cx="3129450" cy="385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Accomplishments </a:t>
            </a:r>
            <a:endParaRPr>
              <a:solidFill>
                <a:schemeClr val="accent5"/>
              </a:solidFill>
            </a:endParaRPr>
          </a:p>
        </p:txBody>
      </p:sp>
      <p:sp>
        <p:nvSpPr>
          <p:cNvPr id="83" name="Google Shape;83;p16"/>
          <p:cNvSpPr txBox="1"/>
          <p:nvPr>
            <p:ph idx="1" type="body"/>
          </p:nvPr>
        </p:nvSpPr>
        <p:spPr>
          <a:xfrm>
            <a:off x="313050" y="1271100"/>
            <a:ext cx="8368200" cy="3678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1000"/>
              </a:spcBef>
              <a:spcAft>
                <a:spcPts val="0"/>
              </a:spcAft>
              <a:buClr>
                <a:schemeClr val="dk1"/>
              </a:buClr>
              <a:buSzPts val="1500"/>
              <a:buFont typeface="Nunito"/>
              <a:buChar char="●"/>
            </a:pPr>
            <a:r>
              <a:rPr lang="en-GB" sz="1500">
                <a:latin typeface="Nunito"/>
                <a:ea typeface="Nunito"/>
                <a:cs typeface="Nunito"/>
                <a:sym typeface="Nunito"/>
              </a:rPr>
              <a:t>We have t</a:t>
            </a:r>
            <a:r>
              <a:rPr lang="en-GB" sz="1500">
                <a:latin typeface="Nunito"/>
                <a:ea typeface="Nunito"/>
                <a:cs typeface="Nunito"/>
                <a:sym typeface="Nunito"/>
              </a:rPr>
              <a:t>ransformed the String dates within the sold_date column into datetime objects and replaced the sold_date columns dates with a numeric representation for how many days after January 2020 the listing was sold.</a:t>
            </a:r>
            <a:endParaRPr sz="1500">
              <a:latin typeface="Nunito"/>
              <a:ea typeface="Nunito"/>
              <a:cs typeface="Nunito"/>
              <a:sym typeface="Nunito"/>
            </a:endParaRPr>
          </a:p>
          <a:p>
            <a:pPr indent="-323850" lvl="0" marL="457200" rtl="0" algn="l">
              <a:lnSpc>
                <a:spcPct val="105000"/>
              </a:lnSpc>
              <a:spcBef>
                <a:spcPts val="1200"/>
              </a:spcBef>
              <a:spcAft>
                <a:spcPts val="0"/>
              </a:spcAft>
              <a:buClr>
                <a:schemeClr val="dk1"/>
              </a:buClr>
              <a:buSzPts val="1500"/>
              <a:buFont typeface="Nunito"/>
              <a:buChar char="●"/>
            </a:pPr>
            <a:r>
              <a:rPr lang="en-GB" sz="1500">
                <a:latin typeface="Nunito"/>
                <a:ea typeface="Nunito"/>
                <a:cs typeface="Nunito"/>
                <a:sym typeface="Nunito"/>
              </a:rPr>
              <a:t>We have also dropped all NaN’s in the dataset, for now, we have also applied a LabelEncoder on the </a:t>
            </a:r>
            <a:r>
              <a:rPr b="1" lang="en-GB" sz="1500">
                <a:latin typeface="Nunito"/>
                <a:ea typeface="Nunito"/>
                <a:cs typeface="Nunito"/>
                <a:sym typeface="Nunito"/>
              </a:rPr>
              <a:t>city </a:t>
            </a:r>
            <a:r>
              <a:rPr lang="en-GB" sz="1500">
                <a:latin typeface="Nunito"/>
                <a:ea typeface="Nunito"/>
                <a:cs typeface="Nunito"/>
                <a:sym typeface="Nunito"/>
              </a:rPr>
              <a:t>and </a:t>
            </a:r>
            <a:r>
              <a:rPr b="1" lang="en-GB" sz="1500">
                <a:latin typeface="Nunito"/>
                <a:ea typeface="Nunito"/>
                <a:cs typeface="Nunito"/>
                <a:sym typeface="Nunito"/>
              </a:rPr>
              <a:t>state</a:t>
            </a:r>
            <a:r>
              <a:rPr lang="en-GB" sz="1500">
                <a:latin typeface="Nunito"/>
                <a:ea typeface="Nunito"/>
                <a:cs typeface="Nunito"/>
                <a:sym typeface="Nunito"/>
              </a:rPr>
              <a:t> columns, turning them into numeric representations.</a:t>
            </a:r>
            <a:endParaRPr sz="1500">
              <a:latin typeface="Nunito"/>
              <a:ea typeface="Nunito"/>
              <a:cs typeface="Nunito"/>
              <a:sym typeface="Nunito"/>
            </a:endParaRPr>
          </a:p>
          <a:p>
            <a:pPr indent="-323850" lvl="0" marL="457200" rtl="0" algn="l">
              <a:lnSpc>
                <a:spcPct val="105000"/>
              </a:lnSpc>
              <a:spcBef>
                <a:spcPts val="1200"/>
              </a:spcBef>
              <a:spcAft>
                <a:spcPts val="0"/>
              </a:spcAft>
              <a:buClr>
                <a:schemeClr val="dk1"/>
              </a:buClr>
              <a:buSzPts val="1500"/>
              <a:buFont typeface="Nunito"/>
              <a:buChar char="●"/>
            </a:pPr>
            <a:r>
              <a:rPr lang="en-GB" sz="1500">
                <a:latin typeface="Nunito"/>
                <a:ea typeface="Nunito"/>
                <a:cs typeface="Nunito"/>
                <a:sym typeface="Nunito"/>
              </a:rPr>
              <a:t>We created two tables representing the data we plan to model - one which has price as a continuous feature, and one in which price has been translated as a categorical feature representing which threshold of price the real estate listing falls under</a:t>
            </a:r>
            <a:endParaRPr sz="1500">
              <a:latin typeface="Nunito"/>
              <a:ea typeface="Nunito"/>
              <a:cs typeface="Nunito"/>
              <a:sym typeface="Nunito"/>
            </a:endParaRPr>
          </a:p>
          <a:p>
            <a:pPr indent="-323850" lvl="0" marL="457200" rtl="0" algn="l">
              <a:lnSpc>
                <a:spcPct val="105000"/>
              </a:lnSpc>
              <a:spcBef>
                <a:spcPts val="1200"/>
              </a:spcBef>
              <a:spcAft>
                <a:spcPts val="0"/>
              </a:spcAft>
              <a:buClr>
                <a:schemeClr val="dk1"/>
              </a:buClr>
              <a:buSzPts val="1500"/>
              <a:buFont typeface="Nunito"/>
              <a:buChar char="●"/>
            </a:pPr>
            <a:r>
              <a:rPr lang="en-GB" sz="1500">
                <a:latin typeface="Nunito"/>
                <a:ea typeface="Nunito"/>
                <a:cs typeface="Nunito"/>
                <a:sym typeface="Nunito"/>
              </a:rPr>
              <a:t>Finally, we split and stratified the data to create a set of training and testing data to use for regression models, and a set for categorical models, then we applied a StandardScaler to the training and testing data.</a:t>
            </a:r>
            <a:endParaRPr sz="1500">
              <a:latin typeface="Nunito"/>
              <a:ea typeface="Nunito"/>
              <a:cs typeface="Nunito"/>
              <a:sym typeface="Nunito"/>
            </a:endParaRPr>
          </a:p>
          <a:p>
            <a:pPr indent="0" lvl="0" marL="457200" rtl="0" algn="l">
              <a:lnSpc>
                <a:spcPct val="105000"/>
              </a:lnSpc>
              <a:spcBef>
                <a:spcPts val="1200"/>
              </a:spcBef>
              <a:spcAft>
                <a:spcPts val="0"/>
              </a:spcAft>
              <a:buNone/>
            </a:pPr>
            <a:r>
              <a:t/>
            </a:r>
            <a:endParaRPr sz="1500">
              <a:solidFill>
                <a:schemeClr val="accent5"/>
              </a:solidFill>
              <a:latin typeface="Nunito"/>
              <a:ea typeface="Nunito"/>
              <a:cs typeface="Nunito"/>
              <a:sym typeface="Nunito"/>
            </a:endParaRPr>
          </a:p>
          <a:p>
            <a:pPr indent="0" lvl="0" marL="457200" rtl="0" algn="l">
              <a:lnSpc>
                <a:spcPct val="90000"/>
              </a:lnSpc>
              <a:spcBef>
                <a:spcPts val="1200"/>
              </a:spcBef>
              <a:spcAft>
                <a:spcPts val="0"/>
              </a:spcAft>
              <a:buSzPts val="770"/>
              <a:buNone/>
            </a:pPr>
            <a:r>
              <a:t/>
            </a:r>
            <a:endParaRPr sz="1200">
              <a:solidFill>
                <a:schemeClr val="accent5"/>
              </a:solidFill>
              <a:latin typeface="Lato"/>
              <a:ea typeface="Lato"/>
              <a:cs typeface="Lato"/>
              <a:sym typeface="Lato"/>
            </a:endParaRPr>
          </a:p>
          <a:p>
            <a:pPr indent="0" lvl="0" marL="0" rtl="0" algn="l">
              <a:lnSpc>
                <a:spcPct val="105000"/>
              </a:lnSpc>
              <a:spcBef>
                <a:spcPts val="1000"/>
              </a:spcBef>
              <a:spcAft>
                <a:spcPts val="1200"/>
              </a:spcAft>
              <a:buSzPts val="770"/>
              <a:buNone/>
            </a:pPr>
            <a:r>
              <a:t/>
            </a:r>
            <a:endParaRPr sz="12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Predictive Modeling</a:t>
            </a:r>
            <a:endParaRPr>
              <a:solidFill>
                <a:schemeClr val="accent5"/>
              </a:solidFill>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models we have attempted thus far:</a:t>
            </a:r>
            <a:endParaRPr/>
          </a:p>
          <a:p>
            <a:pPr indent="-342900" lvl="0" marL="457200" rtl="0" algn="l">
              <a:spcBef>
                <a:spcPts val="1200"/>
              </a:spcBef>
              <a:spcAft>
                <a:spcPts val="0"/>
              </a:spcAft>
              <a:buSzPts val="1800"/>
              <a:buChar char="●"/>
            </a:pPr>
            <a:r>
              <a:rPr lang="en-GB"/>
              <a:t>Multiple Linear Regression</a:t>
            </a:r>
            <a:endParaRPr/>
          </a:p>
          <a:p>
            <a:pPr indent="-342900" lvl="0" marL="457200" rtl="0" algn="l">
              <a:spcBef>
                <a:spcPts val="0"/>
              </a:spcBef>
              <a:spcAft>
                <a:spcPts val="0"/>
              </a:spcAft>
              <a:buSzPts val="1800"/>
              <a:buChar char="●"/>
            </a:pPr>
            <a:r>
              <a:rPr lang="en-GB"/>
              <a:t>Decision Tree Regressor</a:t>
            </a:r>
            <a:endParaRPr/>
          </a:p>
          <a:p>
            <a:pPr indent="-342900" lvl="0" marL="457200" rtl="0" algn="l">
              <a:spcBef>
                <a:spcPts val="0"/>
              </a:spcBef>
              <a:spcAft>
                <a:spcPts val="0"/>
              </a:spcAft>
              <a:buSzPts val="1800"/>
              <a:buChar char="●"/>
            </a:pPr>
            <a:r>
              <a:rPr lang="en-GB"/>
              <a:t>Logistic Regression</a:t>
            </a:r>
            <a:endParaRPr/>
          </a:p>
          <a:p>
            <a:pPr indent="-342900" lvl="0" marL="457200" rtl="0" algn="l">
              <a:spcBef>
                <a:spcPts val="0"/>
              </a:spcBef>
              <a:spcAft>
                <a:spcPts val="0"/>
              </a:spcAft>
              <a:buSzPts val="1800"/>
              <a:buChar char="●"/>
            </a:pPr>
            <a:r>
              <a:rPr lang="en-GB"/>
              <a:t>XGBoost Regression</a:t>
            </a:r>
            <a:endParaRPr/>
          </a:p>
          <a:p>
            <a:pPr indent="-342900" lvl="0" marL="457200" rtl="0" algn="l">
              <a:spcBef>
                <a:spcPts val="0"/>
              </a:spcBef>
              <a:spcAft>
                <a:spcPts val="0"/>
              </a:spcAft>
              <a:buSzPts val="1800"/>
              <a:buChar char="●"/>
            </a:pPr>
            <a:r>
              <a:rPr lang="en-GB"/>
              <a:t>Decision Tree Classifier</a:t>
            </a:r>
            <a:endParaRPr/>
          </a:p>
          <a:p>
            <a:pPr indent="-342900" lvl="0" marL="457200" rtl="0" algn="l">
              <a:spcBef>
                <a:spcPts val="0"/>
              </a:spcBef>
              <a:spcAft>
                <a:spcPts val="0"/>
              </a:spcAft>
              <a:buSzPts val="1800"/>
              <a:buChar char="●"/>
            </a:pPr>
            <a:r>
              <a:rPr lang="en-GB"/>
              <a:t>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29850" y="465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Multiple Linear Regression</a:t>
            </a:r>
            <a:endParaRPr>
              <a:solidFill>
                <a:schemeClr val="accent5"/>
              </a:solidFill>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729"/>
              <a:t>This model’s </a:t>
            </a:r>
            <a:r>
              <a:rPr lang="en-GB" sz="1729"/>
              <a:t>accuracy  score was </a:t>
            </a:r>
            <a:r>
              <a:rPr lang="en-GB" sz="1729"/>
              <a:t>75.45%.</a:t>
            </a:r>
            <a:endParaRPr sz="17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0"/>
              </a:spcAft>
              <a:buSzPts val="935"/>
              <a:buNone/>
            </a:pPr>
            <a:r>
              <a:rPr lang="en-GB" sz="1729"/>
              <a:t>Its Mean Absolute Error was 1941391.81. Its Mean Square Error was 11027575417964.3. Its Root Mean Square Error was 3320779.33. These numbers are high, but when compared to the prices we are working with - the maximum of which is 34983250.0, it is within acceptable margins. When normalized they are 0.054, 238466.9204, and 0.0825 </a:t>
            </a:r>
            <a:r>
              <a:rPr lang="en-GB" sz="1729"/>
              <a:t>respectively</a:t>
            </a:r>
            <a:r>
              <a:rPr lang="en-GB" sz="1729"/>
              <a:t>. </a:t>
            </a:r>
            <a:endParaRPr sz="17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XGBoost</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team had very limited experience with running this type of model because no one on our team had exposure to it previously. </a:t>
            </a:r>
            <a:endParaRPr/>
          </a:p>
          <a:p>
            <a:pPr indent="0" lvl="0" marL="0" rtl="0" algn="l">
              <a:spcBef>
                <a:spcPts val="1200"/>
              </a:spcBef>
              <a:spcAft>
                <a:spcPts val="1200"/>
              </a:spcAft>
              <a:buNone/>
            </a:pPr>
            <a:r>
              <a:rPr lang="en-GB"/>
              <a:t>Therefore, we had to research its implementation, and we saw a mean absolute error of 0.06205, mean square error of 421890.411, and a root mean square error of 0.1098.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Decision Tree Regressor</a:t>
            </a:r>
            <a:endParaRPr>
              <a:solidFill>
                <a:schemeClr val="accent5"/>
              </a:solidFill>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This model’s </a:t>
            </a:r>
            <a:r>
              <a:rPr lang="en-GB"/>
              <a:t>accuracy</a:t>
            </a:r>
            <a:r>
              <a:rPr lang="en-GB"/>
              <a:t> was 98.4%. </a:t>
            </a:r>
            <a:endParaRPr/>
          </a:p>
          <a:p>
            <a:pPr indent="0" lvl="0" marL="0" rtl="0" algn="l">
              <a:spcBef>
                <a:spcPts val="1200"/>
              </a:spcBef>
              <a:spcAft>
                <a:spcPts val="0"/>
              </a:spcAft>
              <a:buNone/>
            </a:pPr>
            <a:r>
              <a:rPr lang="en-GB"/>
              <a:t>Using just one Decision Tree regressor has already proves to us that this is an excellent model to use.</a:t>
            </a:r>
            <a:endParaRPr/>
          </a:p>
          <a:p>
            <a:pPr indent="0" lvl="0" marL="0" rtl="0" algn="l">
              <a:spcBef>
                <a:spcPts val="1200"/>
              </a:spcBef>
              <a:spcAft>
                <a:spcPts val="0"/>
              </a:spcAft>
              <a:buNone/>
            </a:pPr>
            <a:r>
              <a:rPr lang="en-GB"/>
              <a:t>We may have to evaluate the </a:t>
            </a:r>
            <a:r>
              <a:rPr lang="en-GB"/>
              <a:t>performance</a:t>
            </a:r>
            <a:r>
              <a:rPr lang="en-GB"/>
              <a:t> again with this model just to ensure that we are actually getting such a high performance and it is not a case of overfitting, but it seemed that we may not need an ensemble ML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accent5"/>
                </a:solidFill>
              </a:rPr>
              <a:t>Logistic Regression</a:t>
            </a:r>
            <a:endParaRPr>
              <a:solidFill>
                <a:schemeClr val="accent5"/>
              </a:solidFill>
            </a:endParaRPr>
          </a:p>
        </p:txBody>
      </p:sp>
      <p:sp>
        <p:nvSpPr>
          <p:cNvPr id="113" name="Google Shape;113;p21"/>
          <p:cNvSpPr txBox="1"/>
          <p:nvPr>
            <p:ph idx="1" type="body"/>
          </p:nvPr>
        </p:nvSpPr>
        <p:spPr>
          <a:xfrm>
            <a:off x="387900" y="1489825"/>
            <a:ext cx="4921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model had an accuracy of 88.02%</a:t>
            </a:r>
            <a:endParaRPr/>
          </a:p>
          <a:p>
            <a:pPr indent="0" lvl="0" marL="0" rtl="0" algn="l">
              <a:spcBef>
                <a:spcPts val="1200"/>
              </a:spcBef>
              <a:spcAft>
                <a:spcPts val="0"/>
              </a:spcAft>
              <a:buNone/>
            </a:pPr>
            <a:r>
              <a:rPr lang="en-GB"/>
              <a:t>We had expected that this model would perform the worst out of all of the models we used because it was the most simple one. </a:t>
            </a:r>
            <a:endParaRPr/>
          </a:p>
          <a:p>
            <a:pPr indent="0" lvl="0" marL="0" rtl="0" algn="l">
              <a:spcBef>
                <a:spcPts val="1200"/>
              </a:spcBef>
              <a:spcAft>
                <a:spcPts val="1200"/>
              </a:spcAft>
              <a:buNone/>
            </a:pPr>
            <a:r>
              <a:rPr lang="en-GB"/>
              <a:t>The confusion matrix shown here shows the strong and weak points of our LR model. </a:t>
            </a:r>
            <a:endParaRPr/>
          </a:p>
        </p:txBody>
      </p:sp>
      <p:pic>
        <p:nvPicPr>
          <p:cNvPr id="114" name="Google Shape;114;p21"/>
          <p:cNvPicPr preferRelativeResize="0"/>
          <p:nvPr/>
        </p:nvPicPr>
        <p:blipFill>
          <a:blip r:embed="rId3">
            <a:alphaModFix/>
          </a:blip>
          <a:stretch>
            <a:fillRect/>
          </a:stretch>
        </p:blipFill>
        <p:spPr>
          <a:xfrm>
            <a:off x="5461500" y="1296525"/>
            <a:ext cx="3238500" cy="26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