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rp7cSQ89BBE4ODUv6UbdkX2Kd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e9d18c7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e9d18c7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e9d18c7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e9d18c7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e9d18c7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e9d18c7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e9d18c7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e9d18c7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5"/>
          <p:cNvGrpSpPr/>
          <p:nvPr/>
        </p:nvGrpSpPr>
        <p:grpSpPr>
          <a:xfrm>
            <a:off x="830392" y="1191256"/>
            <a:ext cx="745763" cy="45826"/>
            <a:chOff x="4580561" y="2589004"/>
            <a:chExt cx="1064464" cy="25200"/>
          </a:xfrm>
        </p:grpSpPr>
        <p:sp>
          <p:nvSpPr>
            <p:cNvPr id="12" name="Google Shape;12;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4"/>
          <p:cNvGrpSpPr/>
          <p:nvPr/>
        </p:nvGrpSpPr>
        <p:grpSpPr>
          <a:xfrm>
            <a:off x="830392" y="4169130"/>
            <a:ext cx="745763" cy="45826"/>
            <a:chOff x="4580561" y="2589004"/>
            <a:chExt cx="1064464" cy="25200"/>
          </a:xfrm>
        </p:grpSpPr>
        <p:sp>
          <p:nvSpPr>
            <p:cNvPr id="75" name="Google Shape;75;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6"/>
          <p:cNvGrpSpPr/>
          <p:nvPr/>
        </p:nvGrpSpPr>
        <p:grpSpPr>
          <a:xfrm>
            <a:off x="830392" y="1191256"/>
            <a:ext cx="745763" cy="45826"/>
            <a:chOff x="4580561" y="2589004"/>
            <a:chExt cx="1064464" cy="25200"/>
          </a:xfrm>
        </p:grpSpPr>
        <p:sp>
          <p:nvSpPr>
            <p:cNvPr id="20" name="Google Shape;20;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7"/>
          <p:cNvGrpSpPr/>
          <p:nvPr/>
        </p:nvGrpSpPr>
        <p:grpSpPr>
          <a:xfrm>
            <a:off x="830392" y="1191256"/>
            <a:ext cx="745763" cy="45826"/>
            <a:chOff x="4580561" y="2589004"/>
            <a:chExt cx="1064464" cy="25200"/>
          </a:xfrm>
        </p:grpSpPr>
        <p:sp>
          <p:nvSpPr>
            <p:cNvPr id="27" name="Google Shape;27;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8"/>
          <p:cNvGrpSpPr/>
          <p:nvPr/>
        </p:nvGrpSpPr>
        <p:grpSpPr>
          <a:xfrm>
            <a:off x="830392" y="1191256"/>
            <a:ext cx="745763" cy="45826"/>
            <a:chOff x="4580561" y="2589004"/>
            <a:chExt cx="1064464" cy="25200"/>
          </a:xfrm>
        </p:grpSpPr>
        <p:sp>
          <p:nvSpPr>
            <p:cNvPr id="34" name="Google Shape;34;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9"/>
          <p:cNvGrpSpPr/>
          <p:nvPr/>
        </p:nvGrpSpPr>
        <p:grpSpPr>
          <a:xfrm>
            <a:off x="830392" y="1191256"/>
            <a:ext cx="745763" cy="45826"/>
            <a:chOff x="4580561" y="2589004"/>
            <a:chExt cx="1064464" cy="25200"/>
          </a:xfrm>
        </p:grpSpPr>
        <p:sp>
          <p:nvSpPr>
            <p:cNvPr id="43" name="Google Shape;43;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0"/>
          <p:cNvGrpSpPr/>
          <p:nvPr/>
        </p:nvGrpSpPr>
        <p:grpSpPr>
          <a:xfrm>
            <a:off x="830392" y="1191256"/>
            <a:ext cx="745763" cy="45826"/>
            <a:chOff x="4580561" y="2589004"/>
            <a:chExt cx="1064464" cy="25200"/>
          </a:xfrm>
        </p:grpSpPr>
        <p:sp>
          <p:nvSpPr>
            <p:cNvPr id="50" name="Google Shape;50;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1"/>
          <p:cNvGrpSpPr/>
          <p:nvPr/>
        </p:nvGrpSpPr>
        <p:grpSpPr>
          <a:xfrm>
            <a:off x="830392" y="4169130"/>
            <a:ext cx="745763" cy="45826"/>
            <a:chOff x="4580561" y="2589004"/>
            <a:chExt cx="1064464" cy="25200"/>
          </a:xfrm>
        </p:grpSpPr>
        <p:sp>
          <p:nvSpPr>
            <p:cNvPr id="57" name="Google Shape;57;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2"/>
          <p:cNvGrpSpPr/>
          <p:nvPr/>
        </p:nvGrpSpPr>
        <p:grpSpPr>
          <a:xfrm>
            <a:off x="830392" y="1191256"/>
            <a:ext cx="745763" cy="45826"/>
            <a:chOff x="4580561" y="2589004"/>
            <a:chExt cx="1064464" cy="25200"/>
          </a:xfrm>
        </p:grpSpPr>
        <p:sp>
          <p:nvSpPr>
            <p:cNvPr id="64" name="Google Shape;64;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Unlessitoldyou/DSCI-Capstone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918"/>
              <a:buFont typeface="Arial"/>
              <a:buNone/>
            </a:pPr>
            <a:r>
              <a:rPr lang="en" sz="2755">
                <a:latin typeface="Times New Roman"/>
                <a:ea typeface="Times New Roman"/>
                <a:cs typeface="Times New Roman"/>
                <a:sym typeface="Times New Roman"/>
              </a:rPr>
              <a:t>Analysis of the Housing Market in Two US Cities from 2020-2022</a:t>
            </a:r>
            <a:endParaRPr sz="2755">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ct val="26190"/>
              <a:buFont typeface="Arial"/>
              <a:buNone/>
            </a:pPr>
            <a:r>
              <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000"/>
              </a:spcAft>
              <a:buSzPts val="1600"/>
              <a:buNone/>
            </a:pPr>
            <a:r>
              <a:rPr b="1" lang="en" sz="2000">
                <a:solidFill>
                  <a:schemeClr val="dk2"/>
                </a:solidFill>
                <a:latin typeface="Times New Roman"/>
                <a:ea typeface="Times New Roman"/>
                <a:cs typeface="Times New Roman"/>
                <a:sym typeface="Times New Roman"/>
              </a:rPr>
              <a:t>By Real Estate Investment 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Logistic Regression</a:t>
            </a:r>
            <a:endParaRPr/>
          </a:p>
        </p:txBody>
      </p:sp>
      <p:sp>
        <p:nvSpPr>
          <p:cNvPr id="144" name="Google Shape;144;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0000"/>
              </a:lnSpc>
              <a:spcBef>
                <a:spcPts val="1200"/>
              </a:spcBef>
              <a:spcAft>
                <a:spcPts val="200"/>
              </a:spcAft>
              <a:buNone/>
            </a:pPr>
            <a:r>
              <a:rPr lang="en" sz="1600">
                <a:solidFill>
                  <a:schemeClr val="dk2"/>
                </a:solidFill>
              </a:rPr>
              <a:t>Logistic Regression is almost always the first model that comes to the mind when working on classification models. As it is a type of statistical model most often used for </a:t>
            </a:r>
            <a:r>
              <a:rPr lang="en" sz="1600">
                <a:solidFill>
                  <a:schemeClr val="dk2"/>
                </a:solidFill>
              </a:rPr>
              <a:t> classification and predictive analytics, a logistic regression model is well suited for our project. It</a:t>
            </a:r>
            <a:r>
              <a:rPr lang="en" sz="1600">
                <a:solidFill>
                  <a:schemeClr val="dk2"/>
                </a:solidFill>
              </a:rPr>
              <a:t> is a relatively simple machine learning model, both in terms of mechanisms and implementation. Despite its simplicity, it often yields good results. </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Decision Tree</a:t>
            </a:r>
            <a:endParaRPr/>
          </a:p>
        </p:txBody>
      </p:sp>
      <p:sp>
        <p:nvSpPr>
          <p:cNvPr id="150" name="Google Shape;150;p9"/>
          <p:cNvSpPr txBox="1"/>
          <p:nvPr>
            <p:ph idx="1" type="body"/>
          </p:nvPr>
        </p:nvSpPr>
        <p:spPr>
          <a:xfrm>
            <a:off x="729450" y="2078875"/>
            <a:ext cx="7743600" cy="24816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200"/>
              </a:spcBef>
              <a:spcAft>
                <a:spcPts val="0"/>
              </a:spcAft>
              <a:buNone/>
            </a:pPr>
            <a:r>
              <a:rPr lang="en" sz="1600">
                <a:solidFill>
                  <a:schemeClr val="dk2"/>
                </a:solidFill>
              </a:rPr>
              <a:t>A decision tree is a non-parametric supervised learning algorithm, often used for classification and regression tasks. It is its usage for classification tasks that interest us. A proper decision tree would produce a neat visualization which we could use for the final product. This model requires less effort for data preparation, and doesn’t care about normalizing and scaling of data. </a:t>
            </a:r>
            <a:endParaRPr sz="1600">
              <a:solidFill>
                <a:schemeClr val="dk2"/>
              </a:solidFill>
            </a:endParaRPr>
          </a:p>
          <a:p>
            <a:pPr indent="0" lvl="0" marL="0" rtl="0" algn="l">
              <a:lnSpc>
                <a:spcPct val="115000"/>
              </a:lnSpc>
              <a:spcBef>
                <a:spcPts val="200"/>
              </a:spcBef>
              <a:spcAft>
                <a:spcPts val="1200"/>
              </a:spcAft>
              <a:buSzPts val="1300"/>
              <a:buNone/>
            </a:pPr>
            <a:r>
              <a:rPr lang="en" sz="1600">
                <a:solidFill>
                  <a:schemeClr val="dk2"/>
                </a:solidFill>
              </a:rPr>
              <a:t>If the Decision Tree does not yield </a:t>
            </a:r>
            <a:r>
              <a:rPr lang="en" sz="1600">
                <a:solidFill>
                  <a:schemeClr val="dk2"/>
                </a:solidFill>
              </a:rPr>
              <a:t>adequate</a:t>
            </a:r>
            <a:r>
              <a:rPr lang="en" sz="1600">
                <a:solidFill>
                  <a:schemeClr val="dk2"/>
                </a:solidFill>
              </a:rPr>
              <a:t> results, we are considering a Random Forest model as a substitution, as it can efficiently solve problems if there are any problems in the decision tree model like overfitting</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Neural Networks</a:t>
            </a:r>
            <a:endParaRPr/>
          </a:p>
        </p:txBody>
      </p:sp>
      <p:sp>
        <p:nvSpPr>
          <p:cNvPr id="156" name="Google Shape;156;p11"/>
          <p:cNvSpPr txBox="1"/>
          <p:nvPr>
            <p:ph idx="1" type="body"/>
          </p:nvPr>
        </p:nvSpPr>
        <p:spPr>
          <a:xfrm>
            <a:off x="729450" y="2078875"/>
            <a:ext cx="7688700" cy="265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600">
                <a:solidFill>
                  <a:srgbClr val="3F3F3F"/>
                </a:solidFill>
              </a:rPr>
              <a:t>A neural network allows us to be able to set weights for each of our predictor variables, so we may need to determine what our most important variables are and how we want to assign these weights. We will be trying to </a:t>
            </a:r>
            <a:r>
              <a:rPr lang="en" sz="1600">
                <a:solidFill>
                  <a:srgbClr val="3F3F3F"/>
                </a:solidFill>
              </a:rPr>
              <a:t>evaluate</a:t>
            </a:r>
            <a:r>
              <a:rPr lang="en" sz="1600">
                <a:solidFill>
                  <a:srgbClr val="3F3F3F"/>
                </a:solidFill>
              </a:rPr>
              <a:t> how effective this model was by measuring the Mean Square Error (MSE).</a:t>
            </a:r>
            <a:endParaRPr sz="1600">
              <a:solidFill>
                <a:srgbClr val="3F3F3F"/>
              </a:solidFill>
            </a:endParaRPr>
          </a:p>
          <a:p>
            <a:pPr indent="0" lvl="0" marL="0" rtl="0" algn="l">
              <a:lnSpc>
                <a:spcPct val="100000"/>
              </a:lnSpc>
              <a:spcBef>
                <a:spcPts val="1200"/>
              </a:spcBef>
              <a:spcAft>
                <a:spcPts val="0"/>
              </a:spcAft>
              <a:buNone/>
            </a:pPr>
            <a:r>
              <a:rPr lang="en" sz="1600">
                <a:solidFill>
                  <a:srgbClr val="3F3F3F"/>
                </a:solidFill>
              </a:rPr>
              <a:t> </a:t>
            </a:r>
            <a:r>
              <a:rPr lang="en" sz="1600">
                <a:solidFill>
                  <a:srgbClr val="3F3F3F"/>
                </a:solidFill>
              </a:rPr>
              <a:t>Recurrent Neural Networks, or RNNs is a neural network used in the processing of sequential data such as time series forecasting or natural language processing, which makes it well-suited for the purpose of our project. </a:t>
            </a:r>
            <a:endParaRPr sz="1600">
              <a:solidFill>
                <a:srgbClr val="3F3F3F"/>
              </a:solidFill>
            </a:endParaRPr>
          </a:p>
          <a:p>
            <a:pPr indent="0" lvl="0" marL="0" rtl="0" algn="l">
              <a:lnSpc>
                <a:spcPct val="100000"/>
              </a:lnSpc>
              <a:spcBef>
                <a:spcPts val="1200"/>
              </a:spcBef>
              <a:spcAft>
                <a:spcPts val="200"/>
              </a:spcAft>
              <a:buNone/>
            </a:pPr>
            <a:r>
              <a:rPr lang="en" sz="1600">
                <a:solidFill>
                  <a:srgbClr val="3F3F3F"/>
                </a:solidFill>
              </a:rPr>
              <a:t>Recurrent Neural Networks are geared specifically for time series problems, and allow us to use </a:t>
            </a:r>
            <a:r>
              <a:rPr lang="en" sz="1600">
                <a:solidFill>
                  <a:srgbClr val="3F3F3F"/>
                </a:solidFill>
              </a:rPr>
              <a:t>information</a:t>
            </a:r>
            <a:r>
              <a:rPr lang="en" sz="1600">
                <a:solidFill>
                  <a:srgbClr val="3F3F3F"/>
                </a:solidFill>
              </a:rPr>
              <a:t> from prior inputs to affect the current inputs and outputs. </a:t>
            </a:r>
            <a:endParaRPr sz="1600">
              <a:solidFill>
                <a:srgbClr val="3F3F3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fe9d18c716_0_1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Neighbors KNN</a:t>
            </a:r>
            <a:endParaRPr/>
          </a:p>
        </p:txBody>
      </p:sp>
      <p:sp>
        <p:nvSpPr>
          <p:cNvPr id="162" name="Google Shape;162;g1fe9d18c716_0_10"/>
          <p:cNvSpPr txBox="1"/>
          <p:nvPr>
            <p:ph idx="1" type="body"/>
          </p:nvPr>
        </p:nvSpPr>
        <p:spPr>
          <a:xfrm>
            <a:off x="729450" y="2078875"/>
            <a:ext cx="7808400" cy="29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K-nearest Neighbors is a s</a:t>
            </a:r>
            <a:r>
              <a:rPr lang="en" sz="1600"/>
              <a:t>upervised</a:t>
            </a:r>
            <a:r>
              <a:rPr lang="en" sz="1600"/>
              <a:t> machine learning algorithm that is used to solve classification and regression </a:t>
            </a:r>
            <a:r>
              <a:rPr lang="en" sz="1600"/>
              <a:t>problems.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We want to use KNN algorithm help us understand individual’s interest rate by comparing them with the ones with similar characteris.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One of the most significant advantage of using the KNN algorithm is that there’s no need to build a model or tune several parameters. KNN doesn’t work well if there are too many features. We could apply principal component analysis (PCA) to deal with this drawback.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fe9d18c716_0_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 </a:t>
            </a:r>
            <a:endParaRPr/>
          </a:p>
        </p:txBody>
      </p:sp>
      <p:sp>
        <p:nvSpPr>
          <p:cNvPr id="168" name="Google Shape;168;g1fe9d18c716_0_15"/>
          <p:cNvSpPr txBox="1"/>
          <p:nvPr>
            <p:ph idx="1" type="body"/>
          </p:nvPr>
        </p:nvSpPr>
        <p:spPr>
          <a:xfrm>
            <a:off x="729450" y="2078875"/>
            <a:ext cx="7688700" cy="24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K-means clustering is an unsupervised clustering algorithm that groups data into a K number of clusters.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We are considering applying the K-Mean method in our </a:t>
            </a:r>
            <a:r>
              <a:rPr lang="en" sz="1600"/>
              <a:t>Mortgage Dataset and NYC Rolling Sales datasets to discover underlying patterns to help us discover with direction we should head with our final product. </a:t>
            </a:r>
            <a:endParaRPr sz="1600"/>
          </a:p>
          <a:p>
            <a:pPr indent="0" lvl="0" marL="0" rtl="0" algn="l">
              <a:spcBef>
                <a:spcPts val="0"/>
              </a:spcBef>
              <a:spcAft>
                <a:spcPts val="0"/>
              </a:spcAft>
              <a:buNone/>
            </a:pPr>
            <a:r>
              <a:rPr lang="en" sz="1500"/>
              <a:t>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Next Steps</a:t>
            </a:r>
            <a:endParaRPr/>
          </a:p>
        </p:txBody>
      </p:sp>
      <p:sp>
        <p:nvSpPr>
          <p:cNvPr id="174" name="Google Shape;174;p12"/>
          <p:cNvSpPr txBox="1"/>
          <p:nvPr>
            <p:ph idx="1" type="body"/>
          </p:nvPr>
        </p:nvSpPr>
        <p:spPr>
          <a:xfrm>
            <a:off x="727650" y="1853850"/>
            <a:ext cx="7688700" cy="28878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We need to look into what kind of a decision tree we would like to </a:t>
            </a:r>
            <a:r>
              <a:rPr lang="en" sz="1500"/>
              <a:t>implement</a:t>
            </a:r>
            <a:r>
              <a:rPr lang="en" sz="1500"/>
              <a:t> for </a:t>
            </a:r>
            <a:r>
              <a:rPr lang="en" sz="1500"/>
              <a:t>this study, and this will require some further research.</a:t>
            </a:r>
            <a:endParaRPr sz="1500"/>
          </a:p>
          <a:p>
            <a:pPr indent="-323850" lvl="0" marL="457200" rtl="0" algn="l">
              <a:lnSpc>
                <a:spcPct val="115000"/>
              </a:lnSpc>
              <a:spcBef>
                <a:spcPts val="0"/>
              </a:spcBef>
              <a:spcAft>
                <a:spcPts val="0"/>
              </a:spcAft>
              <a:buSzPts val="1500"/>
              <a:buChar char="-"/>
            </a:pPr>
            <a:r>
              <a:rPr lang="en" sz="1500"/>
              <a:t>Now that our data is preprocessed and explored, we need to give it some further processing with respect to the models we plan to use, such as feature selection and applying an appropriate feature scaler</a:t>
            </a:r>
            <a:endParaRPr sz="1500"/>
          </a:p>
          <a:p>
            <a:pPr indent="-323850" lvl="0" marL="457200" rtl="0" algn="l">
              <a:lnSpc>
                <a:spcPct val="115000"/>
              </a:lnSpc>
              <a:spcBef>
                <a:spcPts val="0"/>
              </a:spcBef>
              <a:spcAft>
                <a:spcPts val="0"/>
              </a:spcAft>
              <a:buSzPts val="1500"/>
              <a:buChar char="-"/>
            </a:pPr>
            <a:r>
              <a:rPr lang="en" sz="1500"/>
              <a:t>We need to begin splitting our data into training and test sets  in preparation for training each of our models with the training set and predicting with the test set. </a:t>
            </a:r>
            <a:endParaRPr sz="1500"/>
          </a:p>
          <a:p>
            <a:pPr indent="-323850" lvl="0" marL="457200" rtl="0" algn="l">
              <a:lnSpc>
                <a:spcPct val="115000"/>
              </a:lnSpc>
              <a:spcBef>
                <a:spcPts val="0"/>
              </a:spcBef>
              <a:spcAft>
                <a:spcPts val="0"/>
              </a:spcAft>
              <a:buSzPts val="1500"/>
              <a:buChar char="-"/>
            </a:pPr>
            <a:r>
              <a:rPr lang="en" sz="1500"/>
              <a:t>Once we know how well each model has performed, we will be able to asses which model was best suited for predicting real estate pricing, and we can begin to use that model to try to predict how housing pricing will be this year.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491765" y="2439710"/>
            <a:ext cx="7688700" cy="913089"/>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00"/>
              <a:buNone/>
            </a:pPr>
            <a:r>
              <a:rPr lang="e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000"/>
              </a:spcAft>
              <a:buSzPct val="123827"/>
              <a:buNone/>
            </a:pPr>
            <a:r>
              <a:rPr lang="en" sz="2333">
                <a:latin typeface="Times New Roman"/>
                <a:ea typeface="Times New Roman"/>
                <a:cs typeface="Times New Roman"/>
                <a:sym typeface="Times New Roman"/>
              </a:rPr>
              <a:t>Real Estate Investment Group Members</a:t>
            </a:r>
            <a:endParaRPr sz="2933"/>
          </a:p>
        </p:txBody>
      </p:sp>
      <p:sp>
        <p:nvSpPr>
          <p:cNvPr id="93" name="Google Shape;93;p2"/>
          <p:cNvSpPr txBox="1"/>
          <p:nvPr>
            <p:ph idx="1" type="body"/>
          </p:nvPr>
        </p:nvSpPr>
        <p:spPr>
          <a:xfrm>
            <a:off x="729450" y="1764775"/>
            <a:ext cx="7688700" cy="2908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Nikhil Muthuvenkatesh- Intermediate level of programming in Python, background in sales/engineering to help market the final product, some knowledge of the real estate market</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Rohan Ukkalam - Intermediate level of programming in Python, </a:t>
            </a:r>
            <a:r>
              <a:rPr lang="en" sz="1500">
                <a:solidFill>
                  <a:srgbClr val="000000"/>
                </a:solidFill>
              </a:rPr>
              <a:t>OOP, and Machine Learning.</a:t>
            </a:r>
            <a:r>
              <a:rPr lang="en" sz="1500">
                <a:solidFill>
                  <a:srgbClr val="000000"/>
                </a:solidFill>
              </a:rPr>
              <a:t> Some experience with programming in Java, C, and SQL.</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Seyi Oyesiku - Intermediate level python programmer, my background is computer networking and supply chain logistics. Other familiar programming languages include SQL, R,  and Python. </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Luqing Qi - Intermediate level Python programmer, my working experience comes from the healthcare industry.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7650" y="635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Goal</a:t>
            </a:r>
            <a:endParaRPr/>
          </a:p>
        </p:txBody>
      </p:sp>
      <p:sp>
        <p:nvSpPr>
          <p:cNvPr id="99" name="Google Shape;99;p3"/>
          <p:cNvSpPr txBox="1"/>
          <p:nvPr>
            <p:ph idx="1" type="body"/>
          </p:nvPr>
        </p:nvSpPr>
        <p:spPr>
          <a:xfrm>
            <a:off x="486700" y="1260450"/>
            <a:ext cx="7833300" cy="3636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chemeClr val="dk2"/>
              </a:buClr>
              <a:buSzPts val="1500"/>
              <a:buChar char="-"/>
            </a:pPr>
            <a:r>
              <a:rPr lang="en" sz="1500">
                <a:solidFill>
                  <a:schemeClr val="dk2"/>
                </a:solidFill>
              </a:rPr>
              <a:t>The goal of this project to </a:t>
            </a:r>
            <a:r>
              <a:rPr lang="en" sz="1500">
                <a:solidFill>
                  <a:schemeClr val="dk2"/>
                </a:solidFill>
              </a:rPr>
              <a:t>create</a:t>
            </a:r>
            <a:r>
              <a:rPr lang="en" sz="1500">
                <a:solidFill>
                  <a:schemeClr val="dk2"/>
                </a:solidFill>
              </a:rPr>
              <a:t> a model that is able to accurately predict housing pricing in the cities of New York and Philadelphia by using the real estate data that shows pricing from the start of the pandemic in 2020 to September 2022</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We want to study how volatile the real estate market was during this time period, and use that to try to predict what housing pricing will look like in the future. </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For our </a:t>
            </a:r>
            <a:r>
              <a:rPr lang="en" sz="1500">
                <a:solidFill>
                  <a:schemeClr val="dk2"/>
                </a:solidFill>
              </a:rPr>
              <a:t>mortgage</a:t>
            </a:r>
            <a:r>
              <a:rPr lang="en" sz="1500">
                <a:solidFill>
                  <a:schemeClr val="dk2"/>
                </a:solidFill>
              </a:rPr>
              <a:t> dataset, we are trying to decide the most important indicators influence the interest rate and </a:t>
            </a:r>
            <a:r>
              <a:rPr lang="en" sz="1500">
                <a:solidFill>
                  <a:schemeClr val="dk2"/>
                </a:solidFill>
              </a:rPr>
              <a:t>interest</a:t>
            </a:r>
            <a:r>
              <a:rPr lang="en" sz="1500">
                <a:solidFill>
                  <a:schemeClr val="dk2"/>
                </a:solidFill>
              </a:rPr>
              <a:t> amount </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We will be using several machine learning models from SKLearn to perform our predictions: Logistic Regression, Decision Tree, and Neural Network, as well as KNN and K-Means.</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Accomplishments</a:t>
            </a:r>
            <a:endParaRPr/>
          </a:p>
        </p:txBody>
      </p:sp>
      <p:sp>
        <p:nvSpPr>
          <p:cNvPr id="105" name="Google Shape;105;p4"/>
          <p:cNvSpPr txBox="1"/>
          <p:nvPr>
            <p:ph idx="1" type="body"/>
          </p:nvPr>
        </p:nvSpPr>
        <p:spPr>
          <a:xfrm>
            <a:off x="636950" y="1853850"/>
            <a:ext cx="7965900" cy="31212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None/>
            </a:pPr>
            <a:r>
              <a:rPr lang="en" sz="2702"/>
              <a:t>We have: </a:t>
            </a:r>
            <a:endParaRPr sz="2702"/>
          </a:p>
          <a:p>
            <a:pPr indent="-322994" lvl="0" marL="457200" rtl="0" algn="l">
              <a:lnSpc>
                <a:spcPct val="100000"/>
              </a:lnSpc>
              <a:spcBef>
                <a:spcPts val="1000"/>
              </a:spcBef>
              <a:spcAft>
                <a:spcPts val="0"/>
              </a:spcAft>
              <a:buSzPct val="100000"/>
              <a:buChar char="●"/>
            </a:pPr>
            <a:r>
              <a:rPr lang="en" sz="2702"/>
              <a:t>Acquired and pre-processed all our data from a series of reliable sources.</a:t>
            </a:r>
            <a:endParaRPr sz="2702"/>
          </a:p>
          <a:p>
            <a:pPr indent="-322994" lvl="0" marL="457200" rtl="0" algn="l">
              <a:lnSpc>
                <a:spcPct val="100000"/>
              </a:lnSpc>
              <a:spcBef>
                <a:spcPts val="1000"/>
              </a:spcBef>
              <a:spcAft>
                <a:spcPts val="0"/>
              </a:spcAft>
              <a:buSzPct val="100000"/>
              <a:buChar char="●"/>
            </a:pPr>
            <a:r>
              <a:rPr lang="en" sz="2702"/>
              <a:t>Filtered the entire data down to two cities in the east coast, which are New York and </a:t>
            </a:r>
            <a:r>
              <a:rPr lang="en" sz="2702"/>
              <a:t>Pennsylvania</a:t>
            </a:r>
            <a:r>
              <a:rPr lang="en" sz="2702"/>
              <a:t>.</a:t>
            </a:r>
            <a:endParaRPr sz="2702"/>
          </a:p>
          <a:p>
            <a:pPr indent="-322994" lvl="0" marL="457200" rtl="0" algn="l">
              <a:lnSpc>
                <a:spcPct val="100000"/>
              </a:lnSpc>
              <a:spcBef>
                <a:spcPts val="1000"/>
              </a:spcBef>
              <a:spcAft>
                <a:spcPts val="0"/>
              </a:spcAft>
              <a:buSzPct val="100000"/>
              <a:buChar char="●"/>
            </a:pPr>
            <a:r>
              <a:rPr lang="en" sz="2702"/>
              <a:t>Analysed the real estate market</a:t>
            </a:r>
            <a:r>
              <a:rPr lang="en" sz="2702"/>
              <a:t> in both cities, making use of selected key variables such as pricing, Square footage, number of bathrooms, and most importantly location. All which have provided substantial insight in our analysis so far.</a:t>
            </a:r>
            <a:endParaRPr sz="2702"/>
          </a:p>
          <a:p>
            <a:pPr indent="-322994" lvl="0" marL="457200" rtl="0" algn="l">
              <a:lnSpc>
                <a:spcPct val="100000"/>
              </a:lnSpc>
              <a:spcBef>
                <a:spcPts val="1000"/>
              </a:spcBef>
              <a:spcAft>
                <a:spcPts val="0"/>
              </a:spcAft>
              <a:buSzPct val="100000"/>
              <a:buChar char="●"/>
            </a:pPr>
            <a:r>
              <a:rPr lang="en" sz="2702"/>
              <a:t>We are seeking to make use of a couple of machine learning models, that  we believe will further aid in our final predictions.</a:t>
            </a:r>
            <a:endParaRPr sz="2702"/>
          </a:p>
          <a:p>
            <a:pPr indent="-322994" lvl="0" marL="457200" rtl="0" algn="l">
              <a:lnSpc>
                <a:spcPct val="100000"/>
              </a:lnSpc>
              <a:spcBef>
                <a:spcPts val="1000"/>
              </a:spcBef>
              <a:spcAft>
                <a:spcPts val="0"/>
              </a:spcAft>
              <a:buSzPct val="100000"/>
              <a:buChar char="●"/>
            </a:pPr>
            <a:r>
              <a:rPr lang="en" sz="2702"/>
              <a:t>All of our work including this presentation are uploaded to this github repository:  </a:t>
            </a:r>
            <a:r>
              <a:rPr lang="en" sz="2702" u="sng">
                <a:solidFill>
                  <a:schemeClr val="hlink"/>
                </a:solidFill>
                <a:hlinkClick r:id="rId3"/>
              </a:rPr>
              <a:t>https://github.com/Unlessitoldyou/DSCI-Capstone1</a:t>
            </a:r>
            <a:endParaRPr sz="2702"/>
          </a:p>
          <a:p>
            <a:pPr indent="0" lvl="0" marL="457200" rtl="0" algn="l">
              <a:lnSpc>
                <a:spcPct val="115000"/>
              </a:lnSpc>
              <a:spcBef>
                <a:spcPts val="1200"/>
              </a:spcBef>
              <a:spcAft>
                <a:spcPts val="1200"/>
              </a:spcAft>
              <a:buSzPct val="86666"/>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77275" y="11008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Current Data</a:t>
            </a:r>
            <a:endParaRPr/>
          </a:p>
        </p:txBody>
      </p:sp>
      <p:sp>
        <p:nvSpPr>
          <p:cNvPr id="111" name="Google Shape;111;p5"/>
          <p:cNvSpPr txBox="1"/>
          <p:nvPr>
            <p:ph idx="1" type="body"/>
          </p:nvPr>
        </p:nvSpPr>
        <p:spPr>
          <a:xfrm>
            <a:off x="201525" y="1701450"/>
            <a:ext cx="3669000" cy="14727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SzPts val="1500"/>
              <a:buChar char="-"/>
            </a:pPr>
            <a:r>
              <a:rPr lang="en" sz="1500"/>
              <a:t>This a snapshot of the realtor dataset we are using that shows all the columns we are working with. </a:t>
            </a:r>
            <a:endParaRPr sz="1500"/>
          </a:p>
          <a:p>
            <a:pPr indent="0" lvl="0" marL="457200" rtl="0" algn="l">
              <a:lnSpc>
                <a:spcPct val="115000"/>
              </a:lnSpc>
              <a:spcBef>
                <a:spcPts val="1200"/>
              </a:spcBef>
              <a:spcAft>
                <a:spcPts val="1200"/>
              </a:spcAft>
              <a:buNone/>
            </a:pPr>
            <a:r>
              <a:t/>
            </a:r>
            <a:endParaRPr/>
          </a:p>
        </p:txBody>
      </p:sp>
      <p:pic>
        <p:nvPicPr>
          <p:cNvPr id="112" name="Google Shape;112;p5"/>
          <p:cNvPicPr preferRelativeResize="0"/>
          <p:nvPr/>
        </p:nvPicPr>
        <p:blipFill>
          <a:blip r:embed="rId3">
            <a:alphaModFix/>
          </a:blip>
          <a:stretch>
            <a:fillRect/>
          </a:stretch>
        </p:blipFill>
        <p:spPr>
          <a:xfrm>
            <a:off x="3870475" y="2745200"/>
            <a:ext cx="4934899" cy="2044751"/>
          </a:xfrm>
          <a:prstGeom prst="rect">
            <a:avLst/>
          </a:prstGeom>
          <a:noFill/>
          <a:ln>
            <a:noFill/>
          </a:ln>
        </p:spPr>
      </p:pic>
      <p:pic>
        <p:nvPicPr>
          <p:cNvPr id="113" name="Google Shape;113;p5"/>
          <p:cNvPicPr preferRelativeResize="0"/>
          <p:nvPr/>
        </p:nvPicPr>
        <p:blipFill>
          <a:blip r:embed="rId4">
            <a:alphaModFix/>
          </a:blip>
          <a:stretch>
            <a:fillRect/>
          </a:stretch>
        </p:blipFill>
        <p:spPr>
          <a:xfrm>
            <a:off x="4300500" y="724000"/>
            <a:ext cx="4395349" cy="1847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Current Data</a:t>
            </a:r>
            <a:endParaRPr/>
          </a:p>
        </p:txBody>
      </p:sp>
      <p:sp>
        <p:nvSpPr>
          <p:cNvPr id="119" name="Google Shape;119;p6"/>
          <p:cNvSpPr txBox="1"/>
          <p:nvPr>
            <p:ph idx="1" type="body"/>
          </p:nvPr>
        </p:nvSpPr>
        <p:spPr>
          <a:xfrm>
            <a:off x="729450" y="2078875"/>
            <a:ext cx="79638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have also been using the Zillow Home Value Index data. </a:t>
            </a:r>
            <a:endParaRPr sz="1500"/>
          </a:p>
        </p:txBody>
      </p:sp>
      <p:pic>
        <p:nvPicPr>
          <p:cNvPr id="120" name="Google Shape;120;p6"/>
          <p:cNvPicPr preferRelativeResize="0"/>
          <p:nvPr/>
        </p:nvPicPr>
        <p:blipFill>
          <a:blip r:embed="rId3">
            <a:alphaModFix/>
          </a:blip>
          <a:stretch>
            <a:fillRect/>
          </a:stretch>
        </p:blipFill>
        <p:spPr>
          <a:xfrm>
            <a:off x="678575" y="2571750"/>
            <a:ext cx="7786852" cy="213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fe9d18c716_0_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latin typeface="Lato"/>
                <a:ea typeface="Lato"/>
                <a:cs typeface="Lato"/>
                <a:sym typeface="Lato"/>
              </a:rPr>
              <a:t>Loan-level Public-Use Databases (PUDBs)</a:t>
            </a:r>
            <a:endParaRPr sz="3800">
              <a:latin typeface="Lato"/>
              <a:ea typeface="Lato"/>
              <a:cs typeface="Lato"/>
              <a:sym typeface="Lato"/>
            </a:endParaRPr>
          </a:p>
        </p:txBody>
      </p:sp>
      <p:sp>
        <p:nvSpPr>
          <p:cNvPr id="126" name="Google Shape;126;g1fe9d18c716_0_0"/>
          <p:cNvSpPr txBox="1"/>
          <p:nvPr>
            <p:ph idx="1" type="body"/>
          </p:nvPr>
        </p:nvSpPr>
        <p:spPr>
          <a:xfrm>
            <a:off x="729450" y="2078875"/>
            <a:ext cx="7821600" cy="29220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Supervised</a:t>
            </a:r>
            <a:r>
              <a:rPr lang="en" sz="1500"/>
              <a:t> Learning </a:t>
            </a:r>
            <a:endParaRPr sz="1500"/>
          </a:p>
          <a:p>
            <a:pPr indent="0" lvl="0" marL="457200" rtl="0" algn="l">
              <a:spcBef>
                <a:spcPts val="0"/>
              </a:spcBef>
              <a:spcAft>
                <a:spcPts val="0"/>
              </a:spcAft>
              <a:buNone/>
            </a:pPr>
            <a:r>
              <a:rPr lang="en" sz="1500"/>
              <a:t>Target Variable: Interest amount, Interest rate</a:t>
            </a:r>
            <a:endParaRPr sz="1500"/>
          </a:p>
          <a:p>
            <a:pPr indent="0" lvl="0" marL="457200" rtl="0" algn="l">
              <a:spcBef>
                <a:spcPts val="0"/>
              </a:spcBef>
              <a:spcAft>
                <a:spcPts val="0"/>
              </a:spcAft>
              <a:buNone/>
            </a:pPr>
            <a:r>
              <a:rPr lang="en" sz="1500"/>
              <a:t>We are trying to find the most important variables influence the Interest rate and amount</a:t>
            </a:r>
            <a:endParaRPr sz="1500"/>
          </a:p>
          <a:p>
            <a:pPr indent="0" lvl="0" marL="457200" rtl="0" algn="l">
              <a:spcBef>
                <a:spcPts val="0"/>
              </a:spcBef>
              <a:spcAft>
                <a:spcPts val="0"/>
              </a:spcAft>
              <a:buNone/>
            </a:pPr>
            <a:r>
              <a:rPr lang="en" sz="1500"/>
              <a:t>Potential</a:t>
            </a:r>
            <a:r>
              <a:rPr lang="en" sz="1500"/>
              <a:t> Methods:</a:t>
            </a:r>
            <a:endParaRPr sz="1500"/>
          </a:p>
          <a:p>
            <a:pPr indent="0" lvl="0" marL="457200" rtl="0" algn="l">
              <a:spcBef>
                <a:spcPts val="0"/>
              </a:spcBef>
              <a:spcAft>
                <a:spcPts val="0"/>
              </a:spcAft>
              <a:buNone/>
            </a:pPr>
            <a:r>
              <a:rPr lang="en" sz="1500"/>
              <a:t>Regression Model, Tree Based Model,Neural </a:t>
            </a:r>
            <a:r>
              <a:rPr lang="en" sz="1500"/>
              <a:t>Network, KNN</a:t>
            </a:r>
            <a:endParaRPr sz="1500"/>
          </a:p>
          <a:p>
            <a:pPr indent="-323850" lvl="0" marL="457200" rtl="0" algn="l">
              <a:spcBef>
                <a:spcPts val="0"/>
              </a:spcBef>
              <a:spcAft>
                <a:spcPts val="0"/>
              </a:spcAft>
              <a:buSzPts val="1500"/>
              <a:buChar char="-"/>
            </a:pPr>
            <a:r>
              <a:rPr lang="en" sz="1500"/>
              <a:t>Unsupervised Learning </a:t>
            </a:r>
            <a:endParaRPr sz="1500"/>
          </a:p>
          <a:p>
            <a:pPr indent="0" lvl="0" marL="457200" rtl="0" algn="l">
              <a:spcBef>
                <a:spcPts val="0"/>
              </a:spcBef>
              <a:spcAft>
                <a:spcPts val="0"/>
              </a:spcAft>
              <a:buNone/>
            </a:pPr>
            <a:r>
              <a:rPr lang="en" sz="1500"/>
              <a:t>We are trying to find potential relationship in the mortgage borrower. For example: race group, income level.</a:t>
            </a:r>
            <a:endParaRPr sz="1500"/>
          </a:p>
          <a:p>
            <a:pPr indent="0" lvl="0" marL="457200" rtl="0" algn="l">
              <a:spcBef>
                <a:spcPts val="0"/>
              </a:spcBef>
              <a:spcAft>
                <a:spcPts val="0"/>
              </a:spcAft>
              <a:buNone/>
            </a:pPr>
            <a:r>
              <a:rPr lang="en" sz="1500"/>
              <a:t>Potential Method:</a:t>
            </a:r>
            <a:endParaRPr sz="1500"/>
          </a:p>
          <a:p>
            <a:pPr indent="0" lvl="0" marL="457200" rtl="0" algn="l">
              <a:spcBef>
                <a:spcPts val="0"/>
              </a:spcBef>
              <a:spcAft>
                <a:spcPts val="0"/>
              </a:spcAft>
              <a:buNone/>
            </a:pPr>
            <a:r>
              <a:rPr lang="en" sz="1500"/>
              <a:t>Clustering analysis</a:t>
            </a:r>
            <a:endParaRPr sz="1500"/>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fe9d18c716_0_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solidFill>
                  <a:srgbClr val="000000"/>
                </a:solidFill>
              </a:rPr>
              <a:t>Rolling Sales Data at NYC</a:t>
            </a:r>
            <a:endParaRPr sz="2300">
              <a:solidFill>
                <a:srgbClr val="000000"/>
              </a:solidFill>
            </a:endParaRPr>
          </a:p>
          <a:p>
            <a:pPr indent="0" lvl="0" marL="0" rtl="0" algn="l">
              <a:spcBef>
                <a:spcPts val="0"/>
              </a:spcBef>
              <a:spcAft>
                <a:spcPts val="0"/>
              </a:spcAft>
              <a:buSzPts val="990"/>
              <a:buNone/>
            </a:pPr>
            <a:r>
              <a:t/>
            </a:r>
            <a:endParaRPr sz="2300"/>
          </a:p>
        </p:txBody>
      </p:sp>
      <p:sp>
        <p:nvSpPr>
          <p:cNvPr id="132" name="Google Shape;132;g1fe9d18c716_0_5"/>
          <p:cNvSpPr txBox="1"/>
          <p:nvPr>
            <p:ph idx="1" type="body"/>
          </p:nvPr>
        </p:nvSpPr>
        <p:spPr>
          <a:xfrm>
            <a:off x="729450" y="2078875"/>
            <a:ext cx="7912200" cy="2753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Supervised Learning </a:t>
            </a:r>
            <a:endParaRPr sz="1500"/>
          </a:p>
          <a:p>
            <a:pPr indent="0" lvl="0" marL="457200" rtl="0" algn="l">
              <a:spcBef>
                <a:spcPts val="0"/>
              </a:spcBef>
              <a:spcAft>
                <a:spcPts val="0"/>
              </a:spcAft>
              <a:buNone/>
            </a:pPr>
            <a:r>
              <a:rPr lang="en" sz="1500"/>
              <a:t>Target Variable: Sales Price</a:t>
            </a:r>
            <a:endParaRPr sz="1500"/>
          </a:p>
          <a:p>
            <a:pPr indent="0" lvl="0" marL="457200" rtl="0" algn="l">
              <a:spcBef>
                <a:spcPts val="0"/>
              </a:spcBef>
              <a:spcAft>
                <a:spcPts val="0"/>
              </a:spcAft>
              <a:buNone/>
            </a:pPr>
            <a:r>
              <a:rPr lang="en" sz="1500"/>
              <a:t>We trying to find the most important variables influence the sales price  in the New York City</a:t>
            </a:r>
            <a:endParaRPr sz="1500"/>
          </a:p>
          <a:p>
            <a:pPr indent="0" lvl="0" marL="457200" rtl="0" algn="l">
              <a:spcBef>
                <a:spcPts val="0"/>
              </a:spcBef>
              <a:spcAft>
                <a:spcPts val="0"/>
              </a:spcAft>
              <a:buNone/>
            </a:pPr>
            <a:r>
              <a:rPr lang="en" sz="1500"/>
              <a:t>Potential Method :</a:t>
            </a:r>
            <a:endParaRPr sz="1500"/>
          </a:p>
          <a:p>
            <a:pPr indent="0" lvl="0" marL="457200" rtl="0" algn="l">
              <a:spcBef>
                <a:spcPts val="0"/>
              </a:spcBef>
              <a:spcAft>
                <a:spcPts val="0"/>
              </a:spcAft>
              <a:buNone/>
            </a:pPr>
            <a:r>
              <a:rPr lang="en" sz="1500"/>
              <a:t>Regression Model, Tree Based Model,Neural Network, KNN</a:t>
            </a:r>
            <a:endParaRPr sz="1500"/>
          </a:p>
          <a:p>
            <a:pPr indent="-323850" lvl="0" marL="457200" rtl="0" algn="l">
              <a:spcBef>
                <a:spcPts val="0"/>
              </a:spcBef>
              <a:spcAft>
                <a:spcPts val="0"/>
              </a:spcAft>
              <a:buSzPts val="1500"/>
              <a:buChar char="-"/>
            </a:pPr>
            <a:r>
              <a:rPr lang="en" sz="1500"/>
              <a:t>Unsupervised Learning </a:t>
            </a:r>
            <a:endParaRPr sz="1500"/>
          </a:p>
          <a:p>
            <a:pPr indent="0" lvl="0" marL="457200" rtl="0" algn="l">
              <a:spcBef>
                <a:spcPts val="0"/>
              </a:spcBef>
              <a:spcAft>
                <a:spcPts val="0"/>
              </a:spcAft>
              <a:buNone/>
            </a:pPr>
            <a:r>
              <a:rPr lang="en" sz="1500"/>
              <a:t>We trying to find potential relationship in year of build and square footage</a:t>
            </a:r>
            <a:endParaRPr sz="1500"/>
          </a:p>
          <a:p>
            <a:pPr indent="0" lvl="0" marL="457200" rtl="0" algn="l">
              <a:spcBef>
                <a:spcPts val="0"/>
              </a:spcBef>
              <a:spcAft>
                <a:spcPts val="0"/>
              </a:spcAft>
              <a:buNone/>
            </a:pPr>
            <a:r>
              <a:rPr lang="en" sz="1500"/>
              <a:t>Potential Method:</a:t>
            </a:r>
            <a:endParaRPr sz="1500"/>
          </a:p>
          <a:p>
            <a:pPr indent="0" lvl="0" marL="457200" rtl="0" algn="l">
              <a:spcBef>
                <a:spcPts val="0"/>
              </a:spcBef>
              <a:spcAft>
                <a:spcPts val="0"/>
              </a:spcAft>
              <a:buNone/>
            </a:pPr>
            <a:r>
              <a:rPr lang="en" sz="1500"/>
              <a:t>K-Means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729450" y="13089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Possible Models</a:t>
            </a:r>
            <a:endParaRPr/>
          </a:p>
        </p:txBody>
      </p:sp>
      <p:sp>
        <p:nvSpPr>
          <p:cNvPr id="138" name="Google Shape;138;p7"/>
          <p:cNvSpPr txBox="1"/>
          <p:nvPr>
            <p:ph idx="1" type="body"/>
          </p:nvPr>
        </p:nvSpPr>
        <p:spPr>
          <a:xfrm>
            <a:off x="729450" y="2078875"/>
            <a:ext cx="7834500" cy="28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 sz="1600"/>
              <a:t>At the moment we are looking into several machine models to use for the project. To do this, we first contextualized the nature of our problem: We want to predict future prices of real estate listings. </a:t>
            </a:r>
            <a:endParaRPr sz="1600"/>
          </a:p>
          <a:p>
            <a:pPr indent="0" lvl="0" marL="0" rtl="0" algn="l">
              <a:lnSpc>
                <a:spcPct val="115000"/>
              </a:lnSpc>
              <a:spcBef>
                <a:spcPts val="1200"/>
              </a:spcBef>
              <a:spcAft>
                <a:spcPts val="0"/>
              </a:spcAft>
              <a:buSzPts val="1300"/>
              <a:buNone/>
            </a:pPr>
            <a:r>
              <a:rPr lang="en" sz="1600"/>
              <a:t>This is a </a:t>
            </a:r>
            <a:r>
              <a:rPr i="1" lang="en" sz="1600"/>
              <a:t>time </a:t>
            </a:r>
            <a:r>
              <a:rPr i="1" lang="en" sz="1600"/>
              <a:t>series</a:t>
            </a:r>
            <a:r>
              <a:rPr i="1" lang="en" sz="1600"/>
              <a:t> problem. </a:t>
            </a:r>
            <a:r>
              <a:rPr lang="en" sz="1600"/>
              <a:t>Time series data refers to data </a:t>
            </a:r>
            <a:r>
              <a:rPr lang="en" sz="1600"/>
              <a:t>which</a:t>
            </a:r>
            <a:r>
              <a:rPr lang="en" sz="1600"/>
              <a:t> is ordered by time, most often evenly spaced intervals of time. </a:t>
            </a:r>
            <a:r>
              <a:rPr i="1" lang="en" sz="1600"/>
              <a:t>Time series forecasting </a:t>
            </a:r>
            <a:r>
              <a:rPr lang="en" sz="1600"/>
              <a:t>refers to the use of a model to predict future values based on previously observed values, which is exactly what we are attempting to do. </a:t>
            </a:r>
            <a:endParaRPr sz="1600"/>
          </a:p>
          <a:p>
            <a:pPr indent="0" lvl="0" marL="0" rtl="0" algn="l">
              <a:lnSpc>
                <a:spcPct val="115000"/>
              </a:lnSpc>
              <a:spcBef>
                <a:spcPts val="1200"/>
              </a:spcBef>
              <a:spcAft>
                <a:spcPts val="1200"/>
              </a:spcAft>
              <a:buSzPts val="1300"/>
              <a:buNone/>
            </a:pPr>
            <a:r>
              <a:rPr lang="en" sz="1600"/>
              <a:t>With this in mind, what are some of the machine learning models we are considering?</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Rohan Ukkalam</dc:creator>
</cp:coreProperties>
</file>