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91" r:id="rId3"/>
    <p:sldId id="257" r:id="rId4"/>
    <p:sldId id="258" r:id="rId5"/>
    <p:sldId id="260" r:id="rId6"/>
    <p:sldId id="28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4" r:id="rId28"/>
    <p:sldId id="295" r:id="rId29"/>
    <p:sldId id="272" r:id="rId30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E071-55C5-45B4-89AB-C2C58DB3D4C5}" type="datetimeFigureOut">
              <a:rPr lang="ko-KR" altLang="en-US" smtClean="0"/>
              <a:pPr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F48EC-CFEA-40F0-A61D-562E412ED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27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1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1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38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76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50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5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4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44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13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687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0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33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33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5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43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07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-
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
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F48EC-CFEA-40F0-A61D-562E412ED09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4" name="layout1_shape1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 cap="flat">
            <a:solidFill>
              <a:srgbClr val="00A83B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2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 cap="flat">
            <a:solidFill>
              <a:srgbClr val="00A83B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layout1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  <p:sp>
        <p:nvSpPr>
          <p:cNvPr id="7" name="layout1_shape3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algn="l"/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마스터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제목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스타일</a:t>
            </a:r>
            <a:r>
              <a:rPr lang="en-US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편집</a:t>
            </a:r>
            <a:endParaRPr sz="6400" kern="1200" spc="230" baseline="0">
              <a:solidFill>
                <a:srgbClr val="EE77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4"/>
          <p:cNvSpPr>
            <a:spLocks noGrp="1"/>
          </p:cNvSpPr>
          <p:nvPr>
            <p:ph type="subTitle" idx="1"/>
          </p:nvPr>
        </p:nvSpPr>
        <p:spPr>
          <a:xfrm>
            <a:off x="683568" y="2770312"/>
            <a:ext cx="6400800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>
              <a:buNone/>
            </a:pP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마스터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부제목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스타일</a:t>
            </a:r>
            <a:r>
              <a:rPr lang="en-US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 </a:t>
            </a:r>
            <a:r>
              <a:rPr lang="ko-KR" altLang="en-US"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rPr>
              <a:t>편집</a:t>
            </a:r>
            <a:endParaRPr sz="2100" kern="1200" spc="-50" baseline="0">
              <a:solidFill>
                <a:srgbClr val="00A83B"/>
              </a:solidFill>
              <a:latin typeface="나눔명조"/>
              <a:ea typeface="나눔명조"/>
              <a:cs typeface="+mn-cs"/>
            </a:endParaRPr>
          </a:p>
        </p:txBody>
      </p:sp>
      <p:sp>
        <p:nvSpPr>
          <p:cNvPr id="9" name="layout1_shape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2022-12-05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layout1_shape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layout1_shape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l">
              <a:defRPr sz="2000" b="1"/>
            </a:lvl1pPr>
          </a:lstStyle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 txBox="1"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0000" tIns="46800" rIns="90000" bIns="46800"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altLang="ko-KR"/>
              <a:t>마스터 텍스트 스타일을 편집합니다</a:t>
            </a:r>
          </a:p>
        </p:txBody>
      </p:sp>
      <p:sp>
        <p:nvSpPr>
          <p:cNvPr id="6" name="layout9_shape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9_shape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8" name="layout9_shape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0_shape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0_shape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0_shape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0_shape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r>
              <a:rPr altLang="ko-KR"/>
              <a:t>마스터 제목 스타일 편집</a:t>
            </a:r>
            <a:endParaRPr/>
          </a:p>
        </p:txBody>
      </p:sp>
      <p:sp>
        <p:nvSpPr>
          <p:cNvPr id="4" name="layout11_shape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0000" tIns="46800" rIns="90000" bIns="46800" anchor="t"/>
          <a:lstStyle/>
          <a:p>
            <a:pPr lvl="0"/>
            <a:r>
              <a:rPr altLang="ko-KR"/>
              <a:t>마스터 텍스트 스타일을 편집합니다</a:t>
            </a:r>
          </a:p>
          <a:p>
            <a:pPr lvl="1"/>
            <a:r>
              <a:rPr altLang="ko-KR"/>
              <a:t>둘째 수준</a:t>
            </a:r>
          </a:p>
          <a:p>
            <a:pPr lvl="2"/>
            <a:r>
              <a:rPr altLang="ko-KR"/>
              <a:t>셋째 수준</a:t>
            </a:r>
          </a:p>
          <a:p>
            <a:pPr lvl="3"/>
            <a:r>
              <a:rPr altLang="ko-KR"/>
              <a:t>넷째 수준</a:t>
            </a:r>
          </a:p>
          <a:p>
            <a:pPr lvl="4"/>
            <a:r>
              <a:rPr altLang="ko-KR"/>
              <a:t>다섯째 수준</a:t>
            </a:r>
            <a:endParaRPr/>
          </a:p>
        </p:txBody>
      </p:sp>
      <p:sp>
        <p:nvSpPr>
          <p:cNvPr id="5" name="layout11_shape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6" name="layout11_shape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endParaRPr/>
          </a:p>
        </p:txBody>
      </p:sp>
      <p:sp>
        <p:nvSpPr>
          <p:cNvPr id="7" name="layout11_shape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0000" tIns="46800" rIns="90000" bIns="46800" anchor="t"/>
          <a:lstStyle/>
          <a:p>
            <a:pPr algn="r"/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rgbClr val="00A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3734" y="116632"/>
            <a:ext cx="850394" cy="844231"/>
          </a:xfrm>
          <a:prstGeom prst="rect">
            <a:avLst/>
          </a:prstGeom>
        </p:spPr>
      </p:pic>
      <p:pic>
        <p:nvPicPr>
          <p:cNvPr id="4" name="layout2_picture2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0472" y="264906"/>
            <a:ext cx="250449" cy="5885540"/>
          </a:xfrm>
          <a:prstGeom prst="rect">
            <a:avLst/>
          </a:prstGeom>
        </p:spPr>
      </p:pic>
      <p:cxnSp>
        <p:nvCxnSpPr>
          <p:cNvPr id="5" name="layout2_shape1"/>
          <p:cNvCxnSpPr/>
          <p:nvPr/>
        </p:nvCxnSpPr>
        <p:spPr>
          <a:xfrm>
            <a:off x="755576" y="3574604"/>
            <a:ext cx="34018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2_shape2"/>
          <p:cNvCxnSpPr/>
          <p:nvPr/>
        </p:nvCxnSpPr>
        <p:spPr>
          <a:xfrm>
            <a:off x="7416824" y="3573016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ayout2_picture3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8344" y="2924944"/>
            <a:ext cx="426721" cy="216408"/>
          </a:xfrm>
          <a:prstGeom prst="rect">
            <a:avLst/>
          </a:prstGeom>
        </p:spPr>
      </p:pic>
      <p:sp>
        <p:nvSpPr>
          <p:cNvPr id="8" name="layout2_shape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400" b="1" kern="1200" spc="230" baseline="0">
                <a:solidFill>
                  <a:schemeClr val="bg1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9" name="layout2_shape4"/>
          <p:cNvSpPr>
            <a:spLocks noGrp="1"/>
          </p:cNvSpPr>
          <p:nvPr>
            <p:ph idx="1"/>
          </p:nvPr>
        </p:nvSpPr>
        <p:spPr>
          <a:xfrm>
            <a:off x="457200" y="2564904"/>
            <a:ext cx="6707088" cy="936104"/>
          </a:xfrm>
          <a:prstGeom prst="rect">
            <a:avLst/>
          </a:prstGeom>
        </p:spPr>
        <p:txBody>
          <a:bodyPr/>
          <a:lstStyle>
            <a:lvl1pPr>
              <a:defRPr sz="2100" kern="1200" spc="-50" baseline="0">
                <a:solidFill>
                  <a:schemeClr val="bg1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10" name="layout2_shape5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11" name="layout2_shape6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12" name="layout2_shape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1340768"/>
            <a:ext cx="7772400" cy="2082155"/>
          </a:xfrm>
          <a:prstGeom prst="rect">
            <a:avLst/>
          </a:prstGeom>
        </p:spPr>
        <p:txBody>
          <a:bodyPr anchor="t"/>
          <a:lstStyle>
            <a:lvl1pPr algn="l"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6752" y="187222"/>
            <a:ext cx="3633663" cy="7494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8" name="layout3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9" name="layout3_shape6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3_shape7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ayout3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556992"/>
          </a:xfrm>
          <a:prstGeom prst="rect">
            <a:avLst/>
          </a:prstGeom>
        </p:spPr>
        <p:txBody>
          <a:bodyPr/>
          <a:lstStyle>
            <a:lvl1pPr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556992"/>
          </a:xfrm>
          <a:prstGeom prst="rect">
            <a:avLst/>
          </a:prstGeom>
        </p:spPr>
        <p:txBody>
          <a:bodyPr/>
          <a:lstStyle>
            <a:lvl1pPr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9" name="layout4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10" name="layout4_shape7"/>
          <p:cNvCxnSpPr/>
          <p:nvPr/>
        </p:nvCxnSpPr>
        <p:spPr>
          <a:xfrm>
            <a:off x="755576" y="5371628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4_shape8"/>
          <p:cNvCxnSpPr/>
          <p:nvPr/>
        </p:nvCxnSpPr>
        <p:spPr>
          <a:xfrm>
            <a:off x="7416824" y="5371628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ayout4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2708920"/>
            <a:ext cx="4040188" cy="864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3789039"/>
            <a:ext cx="4040188" cy="233712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2708920"/>
            <a:ext cx="4041775" cy="864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3789039"/>
            <a:ext cx="4041775" cy="233712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11" name="layout5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cxnSp>
        <p:nvCxnSpPr>
          <p:cNvPr id="12" name="layout5_shape9"/>
          <p:cNvCxnSpPr/>
          <p:nvPr/>
        </p:nvCxnSpPr>
        <p:spPr>
          <a:xfrm>
            <a:off x="755576" y="3645024"/>
            <a:ext cx="3401848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5_shape10"/>
          <p:cNvCxnSpPr/>
          <p:nvPr/>
        </p:nvCxnSpPr>
        <p:spPr>
          <a:xfrm>
            <a:off x="7416824" y="3645024"/>
            <a:ext cx="1692000" cy="1588"/>
          </a:xfrm>
          <a:prstGeom prst="line">
            <a:avLst/>
          </a:prstGeom>
          <a:ln w="19050">
            <a:solidFill>
              <a:srgbClr val="00A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layout5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7" name="layout6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pic>
        <p:nvPicPr>
          <p:cNvPr id="8" name="layout6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6" name="layout7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0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kern="1200" spc="-50" baseline="0">
                <a:solidFill>
                  <a:srgbClr val="EE7700"/>
                </a:solidFill>
                <a:latin typeface="나눔명조"/>
                <a:ea typeface="나눔명조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FB30EDBD-1C2D-4C1E-B459-B60219FAB484}" type="datetimeFigureOut">
              <a:rPr lang="en-US"/>
              <a:t>12/5/2022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 kern="1200" spc="-3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</a:lstStyle>
          <a:p>
            <a:fld id="{4BEDD84E-25D4-4983-8AA1-2863C96F08D9}" type="slidenum">
              <a:rPr lang="en-US"/>
              <a:t>‹#›</a:t>
            </a:fld>
            <a:endParaRPr/>
          </a:p>
        </p:txBody>
      </p:sp>
      <p:pic>
        <p:nvPicPr>
          <p:cNvPr id="9" name="layout8_picture1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9818" y="296378"/>
            <a:ext cx="246678" cy="5796918"/>
          </a:xfrm>
          <a:prstGeom prst="rect">
            <a:avLst/>
          </a:prstGeom>
        </p:spPr>
      </p:pic>
      <p:pic>
        <p:nvPicPr>
          <p:cNvPr id="10" name="layout8_picture2" descr="pl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24832"/>
            <a:ext cx="850394" cy="844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sz="quarter" idx="10"/>
          </p:nvPr>
        </p:nvSpPr>
        <p:spPr>
          <a:xfrm>
            <a:off x="3203575" y="1916113"/>
            <a:ext cx="3240088" cy="3168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2022-12-05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60016476786170"/>
          <p:cNvSpPr>
            <a:spLocks noGrp="1"/>
          </p:cNvSpPr>
          <p:nvPr>
            <p:ph type="ctrTitle"/>
          </p:nvPr>
        </p:nvSpPr>
        <p:spPr>
          <a:xfrm>
            <a:off x="685800" y="10605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6400" spc="230" dirty="0">
                <a:solidFill>
                  <a:srgbClr val="EE7700"/>
                </a:solidFill>
                <a:ea typeface="+mn-cs"/>
              </a:rPr>
              <a:t>USED CARS </a:t>
            </a:r>
            <a:br>
              <a:rPr lang="en-US" altLang="ko-KR" sz="6400" spc="230" dirty="0">
                <a:solidFill>
                  <a:srgbClr val="EE7700"/>
                </a:solidFill>
                <a:ea typeface="+mn-cs"/>
              </a:rPr>
            </a:br>
            <a:r>
              <a:rPr lang="en-US" altLang="ko-KR" sz="6400" spc="230" dirty="0">
                <a:solidFill>
                  <a:srgbClr val="EE7700"/>
                </a:solidFill>
                <a:ea typeface="+mn-cs"/>
              </a:rPr>
              <a:t>IN CANADA</a:t>
            </a:r>
            <a:endParaRPr lang="ko-KR" altLang="ko-KR" sz="6400" spc="230" dirty="0">
              <a:solidFill>
                <a:srgbClr val="EE7700"/>
              </a:solidFill>
              <a:ea typeface="+mn-cs"/>
            </a:endParaRPr>
          </a:p>
        </p:txBody>
      </p:sp>
      <p:sp>
        <p:nvSpPr>
          <p:cNvPr id="4" name="nppt_1460017804873177"/>
          <p:cNvSpPr>
            <a:spLocks noGrp="1"/>
          </p:cNvSpPr>
          <p:nvPr>
            <p:ph type="subTitle" idx="1"/>
          </p:nvPr>
        </p:nvSpPr>
        <p:spPr>
          <a:xfrm>
            <a:off x="683568" y="4416232"/>
            <a:ext cx="7920880" cy="7306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en-US" dirty="0">
                <a:ea typeface="+mn-cs"/>
              </a:rPr>
              <a:t>캐나다 중고차 온라인 시장에서 </a:t>
            </a:r>
            <a:endParaRPr lang="en-US" altLang="ko-KR" dirty="0">
              <a:ea typeface="+mn-cs"/>
            </a:endParaRPr>
          </a:p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r>
              <a:rPr lang="ko-KR" altLang="en-US" dirty="0" err="1">
                <a:ea typeface="+mn-cs"/>
              </a:rPr>
              <a:t>경쟁력있는</a:t>
            </a:r>
            <a:r>
              <a:rPr lang="ko-KR" altLang="en-US" dirty="0">
                <a:ea typeface="+mn-cs"/>
              </a:rPr>
              <a:t> </a:t>
            </a:r>
            <a:r>
              <a:rPr lang="ko-KR" altLang="en-US" dirty="0" err="1">
                <a:ea typeface="+mn-cs"/>
              </a:rPr>
              <a:t>리스팅</a:t>
            </a:r>
            <a:r>
              <a:rPr lang="ko-KR" altLang="en-US" dirty="0">
                <a:ea typeface="+mn-cs"/>
              </a:rPr>
              <a:t> 가격 결정 방법 분석</a:t>
            </a:r>
            <a:endParaRPr lang="ko-KR" altLang="ko-KR" sz="2100" spc="-50" dirty="0">
              <a:solidFill>
                <a:srgbClr val="00A83B"/>
              </a:solidFill>
              <a:ea typeface="+mn-cs"/>
            </a:endParaRPr>
          </a:p>
          <a:p>
            <a:pPr marL="0" algn="ctr">
              <a:lnSpc>
                <a:spcPct val="100000"/>
              </a:lnSpc>
              <a:spcBef>
                <a:spcPts val="425"/>
              </a:spcBef>
              <a:buNone/>
            </a:pPr>
            <a:endParaRPr lang="ko-KR" altLang="ko-KR" sz="2100" spc="-50" dirty="0">
              <a:solidFill>
                <a:srgbClr val="00A83B"/>
              </a:solidFill>
              <a:ea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Body_type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7E02285-0BD0-EE25-3572-13BA84BD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2" y="1681163"/>
            <a:ext cx="6756384" cy="39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4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Vehicle_type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66DCDF3-B36F-B364-CB8F-273EA33DA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69" y="1819274"/>
            <a:ext cx="7001939" cy="38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6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Body_type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64646A-2E88-38F8-6515-BB865589D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95474"/>
            <a:ext cx="6790824" cy="354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2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Drivetrain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867888E-8FEC-94AE-08B4-C5EBD6B1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895475"/>
            <a:ext cx="59340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8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Transmission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1FFC732-B136-3A9E-596A-68584FE3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7" y="1819274"/>
            <a:ext cx="7526873" cy="41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4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Engine_block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6710AD4-AA4E-2AC4-FDCB-07F665BE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1" y="1700808"/>
            <a:ext cx="7526873" cy="41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7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44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특성별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대한 분석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012DFE-8FA5-01D4-9974-1C7ADAB9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352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Body_type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DD9C9EF-D21C-0781-997C-22258DCE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05" y="1484784"/>
            <a:ext cx="7123095" cy="419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Vehicle_type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D7EA070-EFAE-4404-344A-ED9B2BBE0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8" y="1340768"/>
            <a:ext cx="8183041" cy="44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062"/>
          <p:cNvSpPr>
            <a:spLocks noGrp="1"/>
          </p:cNvSpPr>
          <p:nvPr>
            <p:ph type="ctrTitle"/>
          </p:nvPr>
        </p:nvSpPr>
        <p:spPr>
          <a:xfrm>
            <a:off x="671869" y="-99392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rgbClr val="7F7F7F"/>
                </a:solidFill>
                <a:ea typeface="나눔고딕, 맑은 고딕, 돋움, AppleGothic"/>
              </a:rPr>
              <a:t>분석 목적 및 방향</a:t>
            </a:r>
            <a:endParaRPr lang="ko-KR" altLang="ko-KR" sz="4800" dirty="0">
              <a:solidFill>
                <a:srgbClr val="7F7F7F"/>
              </a:solidFill>
              <a:ea typeface="나눔고딕, 맑은 고딕, 돋움, AppleGothic"/>
            </a:endParaRPr>
          </a:p>
        </p:txBody>
      </p:sp>
      <p:sp>
        <p:nvSpPr>
          <p:cNvPr id="4" name="nppt_16674398392414063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511256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상황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Ca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nada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중고차시장에 새로 진출하려는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dealer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 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dealer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위하여 중고시장에 등록하는 차량의 데이터로 적정가격을 자동으로 산출하는 모형을 만들고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차종별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(make, model,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engine_size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연식 및 주행거리에 따른 감가율을 분석하여 제공하려고 한다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425"/>
              </a:spcBef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활용 데이터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kaggle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 게시된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MarketCheck's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automotive data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"Used cars listings for US &amp; Canada"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중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canada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data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만 분석대상으로 하였다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캐나다에서 인기있는 메이커의 중고차 가격이 상대적으로 높을 것이며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메이커별 중고차 가격 결정이 유의미할 것이다</a:t>
            </a: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캐나다의 대도시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토론토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밴쿠버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몬트리올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백그라운드 조사 결과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의 중고차 가격대가 상대적으로 높을 것이며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도시별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가격 설정을 다르게 해야 할 것이다</a:t>
            </a:r>
          </a:p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차량의 주행거리가 출시연도보다 가격에 더 큰 영향을 가질 것이다 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469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Drivetrain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D7D135E-8DAD-A68B-B287-4D7D1BA1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91" y="1556792"/>
            <a:ext cx="708660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8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Transmission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50619CD-7D2B-22EE-4CA2-001EB1B6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31425"/>
            <a:ext cx="7395640" cy="4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0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Engine_block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073276D-77C3-939E-EF10-037E0448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6" y="1556792"/>
            <a:ext cx="7395640" cy="40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73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주요 도시의 </a:t>
            </a:r>
            <a:r>
              <a:rPr lang="ko-KR" altLang="en-US" sz="44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인기차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분석 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5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주요도시</a:t>
            </a:r>
            <a:b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토론토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벤쿠버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몬트리올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캘거리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오타와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) VS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 외 도시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DB70E48-F406-EA0C-0EE4-F5A855AD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0" y="1772816"/>
            <a:ext cx="4344742" cy="23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A687AB78-8349-B8D1-8FCE-A71693BF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526494" cy="24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A1A89273-1352-ED31-FD1F-7B4A69A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" y="4262708"/>
            <a:ext cx="4247558" cy="23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F5B43609-8B0B-9C1A-4DB1-74B9ABB4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293095"/>
            <a:ext cx="4464496" cy="241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5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주요도시</a:t>
            </a:r>
            <a:b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</a:b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토론토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벤쿠버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몬트리올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캘거리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오타와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) VS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 외 도시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8A7E367-8CF7-CBB2-3AFE-9E972C7B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100042" cy="26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1650A941-C2DC-8405-F91F-C4058487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885" y="4235945"/>
            <a:ext cx="5100042" cy="26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6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전체 도시의 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분포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148758F-AAF0-7C61-81FB-9A355E4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573635" cy="38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467544" y="76589"/>
            <a:ext cx="7976725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</a:t>
            </a:r>
            <a:r>
              <a:rPr lang="en-US" altLang="ko-KR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분포</a:t>
            </a:r>
            <a:endParaRPr lang="ko-KR" altLang="ko-KR" sz="2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6A005EAA-1CAC-4A7E-C2FD-24D22E799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2674"/>
            <a:ext cx="8133874" cy="418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3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667439839241256">
            <a:extLst>
              <a:ext uri="{FF2B5EF4-FFF2-40B4-BE49-F238E27FC236}">
                <a16:creationId xmlns:a16="http://schemas.microsoft.com/office/drawing/2014/main" id="{0A6AD7E4-4BA5-1036-EF96-876C2FBE8C25}"/>
              </a:ext>
            </a:extLst>
          </p:cNvPr>
          <p:cNvSpPr txBox="1">
            <a:spLocks/>
          </p:cNvSpPr>
          <p:nvPr/>
        </p:nvSpPr>
        <p:spPr>
          <a:xfrm>
            <a:off x="611560" y="1124744"/>
            <a:ext cx="7772400" cy="309634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en-US" altLang="ko-KR" sz="8000" dirty="0">
                <a:solidFill>
                  <a:schemeClr val="accent2">
                    <a:lumMod val="75000"/>
                  </a:schemeClr>
                </a:solidFill>
              </a:rPr>
              <a:t>DATA ANALYSIS </a:t>
            </a:r>
          </a:p>
          <a:p>
            <a:pPr algn="r"/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BY ML MODELING</a:t>
            </a:r>
            <a:endParaRPr lang="ko-KR" altLang="ko-K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17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062"/>
          <p:cNvSpPr>
            <a:spLocks noGrp="1"/>
          </p:cNvSpPr>
          <p:nvPr>
            <p:ph type="ctrTitle"/>
          </p:nvPr>
        </p:nvSpPr>
        <p:spPr>
          <a:xfrm>
            <a:off x="671869" y="-243408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rgbClr val="7F7F7F"/>
                </a:solidFill>
                <a:ea typeface="나눔고딕, 맑은 고딕, 돋움, AppleGothic"/>
              </a:rPr>
              <a:t>결 론</a:t>
            </a:r>
          </a:p>
        </p:txBody>
      </p:sp>
      <p:sp>
        <p:nvSpPr>
          <p:cNvPr id="4" name="nppt_16674398392414063"/>
          <p:cNvSpPr>
            <a:spLocks noGrp="1"/>
          </p:cNvSpPr>
          <p:nvPr>
            <p:ph type="subTitle" idx="1"/>
          </p:nvPr>
        </p:nvSpPr>
        <p:spPr>
          <a:xfrm>
            <a:off x="467544" y="1052735"/>
            <a:ext cx="8208912" cy="5728675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가설의 검증 결과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/>
            </a:pP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 가격 분포를 살펴보면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럭셔리카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제외하면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만불을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넘지 않는다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인기 있는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들은 주로 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중간대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(2.5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만불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가격을 구성하는 것을 알 수 있어 인기 있는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Make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경우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평균적인 수준에서 가격을 결정하는 것이 합리적이다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최적성능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ML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XGBoost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경우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Make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번째 중요 인자로 본다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(year &gt;&gt; </a:t>
            </a:r>
            <a:r>
              <a:rPr lang="en-US" altLang="ko-KR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engine_size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&gt; miles &gt; make)</a:t>
            </a:r>
          </a:p>
          <a:p>
            <a:pPr marL="342900" indent="-342900" algn="l">
              <a:lnSpc>
                <a:spcPct val="100000"/>
              </a:lnSpc>
              <a:spcBef>
                <a:spcPts val="425"/>
              </a:spcBef>
              <a:buAutoNum type="arabicPeriod" startAt="2"/>
            </a:pP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도시별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가격대의 큰 차이가 없는 것을 데이터 분포 확인을 통해서도 확인 할 수 있으며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ML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모델분석하였을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때 역시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도시는 가격대 결정에 두번째로 덜 중요한 인자임을 알 수 있다</a:t>
            </a:r>
          </a:p>
          <a:p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모델분석 결과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감가요인으로 작용되는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year, miles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중 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 </a:t>
            </a:r>
            <a:r>
              <a:rPr lang="ko-KR" alt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훨신</a:t>
            </a:r>
            <a:r>
              <a:rPr lang="ko-KR" alt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중요도가 높았다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한계</a:t>
            </a:r>
            <a:endParaRPr lang="en-US" altLang="ko-KR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본 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가 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년간의 누적데이터여서 개별차량의 연령으로 환산하여 </a:t>
            </a:r>
            <a:r>
              <a:rPr lang="ko-KR" altLang="en-US" sz="18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적용하는데는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한계가 있는 점을 감안해야 한다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.(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관련 사이트의 </a:t>
            </a:r>
            <a:r>
              <a:rPr lang="en-US" altLang="ko-KR" sz="1800" b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설명 참조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데이터에 인터넷 등록일자가 추가된다면 훨씬 더 정교한 가격 산출이 가능할 것이다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 </a:t>
            </a:r>
          </a:p>
          <a:p>
            <a:pPr marL="285750" indent="-285750">
              <a:buFontTx/>
              <a:buChar char="-"/>
            </a:pP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의 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feature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중 차량의 상태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외관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사고경력 등</a:t>
            </a:r>
            <a:r>
              <a:rPr lang="en-US" altLang="ko-KR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8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자료가 더 있다면 더 정교한 예측이 가능할 것이다</a:t>
            </a:r>
            <a:endParaRPr lang="en-US" altLang="ko-KR" sz="18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marL="0" algn="l">
              <a:lnSpc>
                <a:spcPct val="100000"/>
              </a:lnSpc>
              <a:spcBef>
                <a:spcPts val="425"/>
              </a:spcBef>
              <a:buNone/>
            </a:pP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66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9659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Global Used Car industry</a:t>
            </a:r>
            <a:endParaRPr lang="ko-KR" altLang="ko-KR" sz="40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414F766-5361-1655-5837-A2BA7BC8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3968" y="3789040"/>
            <a:ext cx="4608512" cy="29249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Used cars are gaining immense traction across the globe, especially among the middle-class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North America CAGR (2022-28): &gt;6%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Due to increasing digitization and the ability of companies to provide immersive purchase experiences remotely, the used car market is expected to witness  significant growth over the medium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1C3CA4-7E57-62B9-FEE9-D7DA868D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3" y="1028202"/>
            <a:ext cx="3509204" cy="24007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4B5CB3-0CE7-6438-4428-81C7F991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66" y="980728"/>
            <a:ext cx="4484095" cy="2653475"/>
          </a:xfrm>
          <a:prstGeom prst="rect">
            <a:avLst/>
          </a:prstGeom>
        </p:spPr>
      </p:pic>
      <p:pic>
        <p:nvPicPr>
          <p:cNvPr id="1030" name="Picture 6" descr="Used Car Market Size &amp; Share Report, 2022-2030">
            <a:extLst>
              <a:ext uri="{FF2B5EF4-FFF2-40B4-BE49-F238E27FC236}">
                <a16:creationId xmlns:a16="http://schemas.microsoft.com/office/drawing/2014/main" id="{E8271318-926B-B908-0C36-4DFE3809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45562"/>
            <a:ext cx="4176465" cy="26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784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en-US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데이터 분석 자료</a:t>
            </a:r>
            <a:endParaRPr lang="ko-KR" altLang="ko-KR" sz="48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AA1522-90BF-A76E-2B07-8CA71AB0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772816"/>
            <a:ext cx="4167008" cy="2376264"/>
          </a:xfrm>
          <a:prstGeom prst="rect">
            <a:avLst/>
          </a:prstGeom>
        </p:spPr>
      </p:pic>
      <p:sp>
        <p:nvSpPr>
          <p:cNvPr id="6" name="nppt_1667439839241257">
            <a:extLst>
              <a:ext uri="{FF2B5EF4-FFF2-40B4-BE49-F238E27FC236}">
                <a16:creationId xmlns:a16="http://schemas.microsoft.com/office/drawing/2014/main" id="{E7CF2392-76C9-B458-957F-74D5A225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4488408"/>
            <a:ext cx="8062664" cy="167689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Inter"/>
              </a:rPr>
              <a:t>MarketCheck's</a:t>
            </a:r>
            <a:r>
              <a:rPr lang="en-US" altLang="ko-KR" b="0" i="0" dirty="0">
                <a:effectLst/>
                <a:latin typeface="Inter"/>
              </a:rPr>
              <a:t> automotive data covers 8 years of inventory across Canada. </a:t>
            </a:r>
          </a:p>
          <a:p>
            <a:pPr marL="342900" indent="-342900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Inter"/>
              </a:rPr>
              <a:t>Each day the systems crawl and aggregate inventory from over 65k dealer websites to deliver the most comprehensive and up-to-date depictions of market activity available anywhere.</a:t>
            </a:r>
            <a:endParaRPr lang="ko-KR" altLang="ko-KR" sz="2100" spc="-5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97366F-815B-32AE-AF3A-D7FDD1A00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733099"/>
            <a:ext cx="4572000" cy="2415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37479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데이터 분포 확인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8EC278-9BA8-5316-8D34-C456EAC5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69104"/>
            <a:ext cx="336232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7812BC7-818E-35B6-3228-C0B99740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245818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4F59E2D-E6C3-5D8D-C299-B7DC27C6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1842"/>
            <a:ext cx="3405436" cy="222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ppt_1667439839241257">
            <a:extLst>
              <a:ext uri="{FF2B5EF4-FFF2-40B4-BE49-F238E27FC236}">
                <a16:creationId xmlns:a16="http://schemas.microsoft.com/office/drawing/2014/main" id="{3A504D7F-72B8-CBD2-8F0C-22B875B1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688" y="2204864"/>
            <a:ext cx="720080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PRICE</a:t>
            </a:r>
            <a:endParaRPr lang="ko-KR" altLang="ko-KR" sz="1600" spc="-5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sp>
        <p:nvSpPr>
          <p:cNvPr id="9" name="nppt_1667439839241257">
            <a:extLst>
              <a:ext uri="{FF2B5EF4-FFF2-40B4-BE49-F238E27FC236}">
                <a16:creationId xmlns:a16="http://schemas.microsoft.com/office/drawing/2014/main" id="{0D41D782-FA16-E7E5-EA05-8C48C42585C2}"/>
              </a:ext>
            </a:extLst>
          </p:cNvPr>
          <p:cNvSpPr txBox="1">
            <a:spLocks/>
          </p:cNvSpPr>
          <p:nvPr/>
        </p:nvSpPr>
        <p:spPr>
          <a:xfrm>
            <a:off x="6228184" y="2276872"/>
            <a:ext cx="720080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miles</a:t>
            </a:r>
            <a:endParaRPr lang="ko-KR" altLang="ko-KR" sz="16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sp>
        <p:nvSpPr>
          <p:cNvPr id="11" name="nppt_1667439839241257">
            <a:extLst>
              <a:ext uri="{FF2B5EF4-FFF2-40B4-BE49-F238E27FC236}">
                <a16:creationId xmlns:a16="http://schemas.microsoft.com/office/drawing/2014/main" id="{057A0BAC-5DDD-92CC-69F4-B40BCDE48BA3}"/>
              </a:ext>
            </a:extLst>
          </p:cNvPr>
          <p:cNvSpPr txBox="1">
            <a:spLocks/>
          </p:cNvSpPr>
          <p:nvPr/>
        </p:nvSpPr>
        <p:spPr>
          <a:xfrm>
            <a:off x="2051720" y="5136480"/>
            <a:ext cx="720080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16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year</a:t>
            </a:r>
            <a:endParaRPr lang="ko-KR" altLang="ko-KR" sz="16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DD4374E2-B4B2-03A6-6D0E-55BBDBA9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66" y="1885950"/>
            <a:ext cx="4559498" cy="23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nppt_1667439839241257">
            <a:extLst>
              <a:ext uri="{FF2B5EF4-FFF2-40B4-BE49-F238E27FC236}">
                <a16:creationId xmlns:a16="http://schemas.microsoft.com/office/drawing/2014/main" id="{4BD3D273-C400-6C6E-F33F-57AC99EC2C8A}"/>
              </a:ext>
            </a:extLst>
          </p:cNvPr>
          <p:cNvSpPr txBox="1">
            <a:spLocks/>
          </p:cNvSpPr>
          <p:nvPr/>
        </p:nvSpPr>
        <p:spPr>
          <a:xfrm rot="18807850">
            <a:off x="5974440" y="3852027"/>
            <a:ext cx="1127180" cy="38075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l" defTabSz="914400" latinLnBrk="1">
              <a:spcBef>
                <a:spcPct val="20000"/>
              </a:spcBef>
              <a:buFont typeface="Arial" pitchFamily="2" charset="2"/>
              <a:buNone/>
              <a:defRPr sz="2100" kern="1200" spc="-50" baseline="0">
                <a:solidFill>
                  <a:srgbClr val="00A83B"/>
                </a:solidFill>
                <a:latin typeface="나눔명조"/>
                <a:ea typeface="나눔명조"/>
                <a:cs typeface="+mn-cs"/>
              </a:defRPr>
            </a:lvl1pPr>
            <a:lvl2pPr marL="457200" indent="0" algn="ctr" defTabSz="914400" latinLnBrk="1">
              <a:spcBef>
                <a:spcPct val="20000"/>
              </a:spcBef>
              <a:buFont typeface="Arial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latinLnBrk="1">
              <a:spcBef>
                <a:spcPct val="20000"/>
              </a:spcBef>
              <a:buFont typeface="Arial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latinLnBrk="1">
              <a:spcBef>
                <a:spcPct val="20000"/>
              </a:spcBef>
              <a:buFont typeface="Arial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ko-KR" sz="3200" dirty="0">
                <a:solidFill>
                  <a:schemeClr val="bg1">
                    <a:alpha val="100000"/>
                    <a:lumMod val="65000"/>
                  </a:schemeClr>
                </a:solidFill>
              </a:rPr>
              <a:t>miles</a:t>
            </a:r>
            <a:endParaRPr lang="ko-KR" altLang="ko-KR" sz="3200" dirty="0">
              <a:solidFill>
                <a:schemeClr val="bg1">
                  <a:alpha val="100000"/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56"/>
          <p:cNvSpPr>
            <a:spLocks noGrp="1"/>
          </p:cNvSpPr>
          <p:nvPr>
            <p:ph type="ctrTitle"/>
          </p:nvPr>
        </p:nvSpPr>
        <p:spPr>
          <a:xfrm>
            <a:off x="685800" y="3687167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l">
              <a:lnSpc>
                <a:spcPct val="100000"/>
              </a:lnSpc>
              <a:buNone/>
            </a:pPr>
            <a:r>
              <a:rPr lang="en-US" altLang="ko-KR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4400" dirty="0" err="1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특성별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대한 분석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nppt_1667439839241256">
            <a:extLst>
              <a:ext uri="{FF2B5EF4-FFF2-40B4-BE49-F238E27FC236}">
                <a16:creationId xmlns:a16="http://schemas.microsoft.com/office/drawing/2014/main" id="{0A6AD7E4-4BA5-1036-EF96-876C2FBE8C25}"/>
              </a:ext>
            </a:extLst>
          </p:cNvPr>
          <p:cNvSpPr txBox="1">
            <a:spLocks/>
          </p:cNvSpPr>
          <p:nvPr/>
        </p:nvSpPr>
        <p:spPr>
          <a:xfrm>
            <a:off x="611560" y="764703"/>
            <a:ext cx="7772400" cy="240613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latinLnBrk="1">
              <a:spcBef>
                <a:spcPct val="0"/>
              </a:spcBef>
              <a:buNone/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BEFORE DATA ANALYSIS</a:t>
            </a:r>
          </a:p>
          <a:p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</a:rPr>
              <a:t>DATA WRANGLING</a:t>
            </a:r>
            <a:endParaRPr lang="ko-KR" altLang="ko-K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0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27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ko-KR" altLang="ko-KR" sz="48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 </a:t>
            </a:r>
            <a:r>
              <a:rPr lang="ko-KR" altLang="en-US" sz="44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그룹별 가격 평균 분포</a:t>
            </a:r>
            <a:endParaRPr lang="ko-KR" altLang="ko-KR" sz="44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467D65D-E6F7-67A7-46B8-7EC368B2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95450"/>
            <a:ext cx="67437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Year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의 평균가격분포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E122931-A324-4CBD-5C57-7ABE0DFE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9" y="1546614"/>
            <a:ext cx="7451349" cy="40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6674398392414366"/>
          <p:cNvSpPr>
            <a:spLocks noGrp="1"/>
          </p:cNvSpPr>
          <p:nvPr>
            <p:ph type="ctrTitle"/>
          </p:nvPr>
        </p:nvSpPr>
        <p:spPr>
          <a:xfrm>
            <a:off x="671869" y="76589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6400" kern="1200" spc="230" baseline="0">
                <a:solidFill>
                  <a:srgbClr val="EE7700"/>
                </a:solidFill>
                <a:latin typeface="나눔고딕"/>
                <a:ea typeface="나눔고딕"/>
                <a:cs typeface="+mn-cs"/>
              </a:defRPr>
            </a:lvl1pPr>
          </a:lstStyle>
          <a:p>
            <a:pPr marL="0" algn="ctr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Mile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에 따른 </a:t>
            </a:r>
            <a:r>
              <a:rPr lang="en-US" altLang="ko-KR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Make</a:t>
            </a:r>
            <a:r>
              <a:rPr lang="ko-KR" altLang="en-US" sz="3200" dirty="0">
                <a:solidFill>
                  <a:schemeClr val="tx1">
                    <a:alpha val="100000"/>
                    <a:lumMod val="50000"/>
                    <a:lumOff val="50000"/>
                  </a:schemeClr>
                </a:solidFill>
              </a:rPr>
              <a:t>별 가격분포</a:t>
            </a:r>
            <a:endParaRPr lang="ko-KR" altLang="ko-KR" sz="3200" dirty="0">
              <a:solidFill>
                <a:schemeClr val="tx1">
                  <a:alpha val="100000"/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1FC4CD8-ECB7-FD05-0FFC-9EBB2709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3" y="1819274"/>
            <a:ext cx="7526873" cy="413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48189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640</Words>
  <Application>Microsoft Office PowerPoint</Application>
  <PresentationFormat>화면 슬라이드 쇼(4:3)</PresentationFormat>
  <Paragraphs>90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Inter</vt:lpstr>
      <vt:lpstr>나눔고딕</vt:lpstr>
      <vt:lpstr>나눔명조</vt:lpstr>
      <vt:lpstr>맑은 고딕</vt:lpstr>
      <vt:lpstr>Arial</vt:lpstr>
      <vt:lpstr>Courier New</vt:lpstr>
      <vt:lpstr/>
      <vt:lpstr>USED CARS  IN CANADA</vt:lpstr>
      <vt:lpstr>분석 목적 및 방향</vt:lpstr>
      <vt:lpstr>Global Used Car industry</vt:lpstr>
      <vt:lpstr>데이터 분석 자료</vt:lpstr>
      <vt:lpstr>데이터 분포 확인</vt:lpstr>
      <vt:lpstr>1. 특성별 Mile에 대한 분석</vt:lpstr>
      <vt:lpstr> mile 그룹별 가격 평균 분포</vt:lpstr>
      <vt:lpstr>Year의 평균가격분포</vt:lpstr>
      <vt:lpstr>Mile에 따른 Make별 가격분포</vt:lpstr>
      <vt:lpstr>Mile에 따른 Body_type별 가격분포</vt:lpstr>
      <vt:lpstr>Mile에 따른 Vehicle_type별 가격분포</vt:lpstr>
      <vt:lpstr>Mile에 따른 Body_type별 가격분포</vt:lpstr>
      <vt:lpstr>Mile에 따른 Drivetrain별 가격분포</vt:lpstr>
      <vt:lpstr>Mile에 따른 Transmission별 가격분포</vt:lpstr>
      <vt:lpstr>Mile에 따른 Engine_block별 가격분포</vt:lpstr>
      <vt:lpstr>2. 특성별 Year에 대한 분석</vt:lpstr>
      <vt:lpstr>Year에 따른 Make별 가격분포</vt:lpstr>
      <vt:lpstr>Year에 따른 Body_type별 가격분포</vt:lpstr>
      <vt:lpstr>Year에 따른 Vehicle_type별 가격분포</vt:lpstr>
      <vt:lpstr>Year에 따른 Drivetrain별 가격분포</vt:lpstr>
      <vt:lpstr>Year에 따른 Transmission별 가격분포</vt:lpstr>
      <vt:lpstr>Year에 따른 Engine_block별 가격분포</vt:lpstr>
      <vt:lpstr>3. 주요 도시의 인기차 분석 </vt:lpstr>
      <vt:lpstr>주요도시 (토론토, 벤쿠버, 몬트리올, 캘거리, 오타와) VS 그 외 도시</vt:lpstr>
      <vt:lpstr>주요도시 (토론토, 벤쿠버, 몬트리올, 캘거리, 오타와) VS 그 외 도시</vt:lpstr>
      <vt:lpstr>전체 도시의 Make 분포</vt:lpstr>
      <vt:lpstr>Make별 가격 분포</vt:lpstr>
      <vt:lpstr>PowerPoint 프레젠테이션</vt:lpstr>
      <vt:lpstr>결 론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PLAN</dc:title>
  <dc:creator>sossick(sossick)</dc:creator>
  <cp:lastModifiedBy>Administrator</cp:lastModifiedBy>
  <cp:revision>1</cp:revision>
  <dcterms:created xsi:type="dcterms:W3CDTF">2022-11-03T01:43:40Z</dcterms:created>
  <dcterms:modified xsi:type="dcterms:W3CDTF">2022-12-05T07:19:57Z</dcterms:modified>
</cp:coreProperties>
</file>