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91" r:id="rId3"/>
    <p:sldId id="257" r:id="rId4"/>
    <p:sldId id="258" r:id="rId5"/>
    <p:sldId id="260" r:id="rId6"/>
    <p:sldId id="280" r:id="rId7"/>
    <p:sldId id="303" r:id="rId8"/>
    <p:sldId id="304" r:id="rId9"/>
    <p:sldId id="305" r:id="rId10"/>
    <p:sldId id="306" r:id="rId11"/>
    <p:sldId id="307" r:id="rId12"/>
    <p:sldId id="302" r:id="rId13"/>
    <p:sldId id="261" r:id="rId14"/>
    <p:sldId id="262" r:id="rId15"/>
    <p:sldId id="273" r:id="rId16"/>
    <p:sldId id="274" r:id="rId17"/>
    <p:sldId id="275" r:id="rId18"/>
    <p:sldId id="277" r:id="rId19"/>
    <p:sldId id="279" r:id="rId20"/>
    <p:sldId id="283" r:id="rId21"/>
    <p:sldId id="284" r:id="rId22"/>
    <p:sldId id="285" r:id="rId23"/>
    <p:sldId id="287" r:id="rId24"/>
    <p:sldId id="288" r:id="rId25"/>
    <p:sldId id="295" r:id="rId26"/>
    <p:sldId id="296" r:id="rId27"/>
    <p:sldId id="297" r:id="rId28"/>
    <p:sldId id="299" r:id="rId29"/>
    <p:sldId id="300" r:id="rId30"/>
    <p:sldId id="272" r:id="rId31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78" autoAdjust="0"/>
  </p:normalViewPr>
  <p:slideViewPr>
    <p:cSldViewPr>
      <p:cViewPr varScale="1">
        <p:scale>
          <a:sx n="60" d="100"/>
          <a:sy n="6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주요 도시와 그 외 도시간의 가격 분포와 마일 분포에는 큰 차이가 없다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3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주요 도시에서 인기 있는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메이커커는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Toyota &gt; Ford &gt; Hyundai &gt; Nissan &gt; BMW,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비주요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도시는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Ford &gt;&gt; Toyota &gt; Chevrolet &gt; Honda &gt; Nisan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순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전체적으로 중저가 메이커의 소비가 많다는 점을 확인할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도시별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가격 설정은 의미가 없어 보입니다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8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마일을 그룹으로 나눠 좀더 </a:t>
            </a:r>
            <a:r>
              <a:rPr lang="ko-KR" altLang="en-US" dirty="0" err="1"/>
              <a:t>러프하게</a:t>
            </a:r>
            <a:r>
              <a:rPr lang="ko-KR" altLang="en-US" dirty="0"/>
              <a:t> 데이터를 살펴봤는데요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 마일과 평균가격은 반비례 관계인 것을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2009</a:t>
            </a:r>
            <a:r>
              <a:rPr lang="ko-KR" altLang="en-US" dirty="0"/>
              <a:t>년형 자동차의 </a:t>
            </a:r>
            <a:r>
              <a:rPr lang="en-US" altLang="ko-KR" dirty="0"/>
              <a:t>5</a:t>
            </a:r>
            <a:r>
              <a:rPr lang="ko-KR" altLang="en-US" dirty="0"/>
              <a:t>만 마일 이내 구간에서의 감가율이 상당히 큰데요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데이터를 확인해보니 </a:t>
            </a:r>
            <a:r>
              <a:rPr lang="en-US" altLang="ko-KR" dirty="0"/>
              <a:t>Ferrari, Benz </a:t>
            </a:r>
            <a:r>
              <a:rPr lang="ko-KR" altLang="en-US" dirty="0"/>
              <a:t>등의 럭셔리 </a:t>
            </a:r>
            <a:r>
              <a:rPr lang="ko-KR" altLang="en-US" dirty="0" err="1"/>
              <a:t>카의</a:t>
            </a:r>
            <a:r>
              <a:rPr lang="ko-KR" altLang="en-US" dirty="0"/>
              <a:t> 영향으로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데이터가 적은 럭셔리 </a:t>
            </a:r>
            <a:r>
              <a:rPr lang="en-US" altLang="ko-KR" dirty="0"/>
              <a:t>maker</a:t>
            </a:r>
            <a:r>
              <a:rPr lang="ko-KR" altLang="en-US" dirty="0"/>
              <a:t>를 제외하고</a:t>
            </a:r>
            <a:endParaRPr lang="en-US" altLang="ko-KR" dirty="0"/>
          </a:p>
          <a:p>
            <a:r>
              <a:rPr lang="ko-KR" altLang="en-US" dirty="0"/>
              <a:t>가격분포를 살펴보면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Acura, Chevrolet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감가율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기울기가 상대적으로 급격하다</a:t>
            </a:r>
            <a:endParaRPr lang="en-US" altLang="ko-KR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Roadster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타입의 바디타입의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만 마일 이내 감가율이 상당히 크다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Targa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타입이 감소하다가 급상승한다</a:t>
            </a:r>
            <a:endParaRPr lang="en-US" altLang="ko-KR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 확인 결과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카에서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나오는 주로 나오는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바디타입인데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데이터의 수가 부족하기도 하고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초고가의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럭셔리카가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섞여있기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때문으로 보인다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9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Car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타입이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Truck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타입에 비해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5000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마일 이내 감가율이 큰데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럭셔리메이커의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영향으로 볼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2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RWD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타입의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만 마일 이내 감가율이 크다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럭셔리카의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영향으로 추정할 수 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engine block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은 대체로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engine_size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 수반된다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소형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v ==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대형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(6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기통 이상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), h ==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특수한 경우이고 비율이 미미하다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H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감가율이 크다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특수한 경우에 쓰는 희귀한 엔진으로 데이터양이 미미해서 왜곡 가능성성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 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# </a:t>
            </a:r>
            <a:r>
              <a:rPr lang="ko-KR" altLang="en-US" dirty="0"/>
              <a:t>전체적으로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럭셔리카의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영향을 배제하면 개별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특성별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mile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 따른 가격 추이에 특이점 없이 거의 일정한 반비례 관계를 보여준다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3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굉장히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make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 많기 때문에 시각화로 한 눈에 보기 어려운데요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러프하게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보자면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가격대가 높은 자동차의 경우 출시 년도가 오래될수록 더욱 더 감가율이 크다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5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럭셔리카가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많은 바디 타입의 경우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(Targa&gt;Convertible&gt;Chassis Cab(Truck)&gt;Coupe)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출시년도에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따른 감가율이 크다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(Roadster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특이성은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mile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별 분석에서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럭셔리카의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영향 확인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51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Truck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출시년도에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따른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감가율율이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약간 더 크다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4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오토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수동이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출시년도에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따른 별다른 특이점이 없다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13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타입의 경우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2010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 이전 형은 가격이 반대로 증가한다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(mile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분석에서 데이터 희소성으로 인한 왜곡 판단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87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이번에는</a:t>
            </a:r>
            <a:r>
              <a:rPr lang="en-US" altLang="ko-KR" dirty="0"/>
              <a:t>, </a:t>
            </a:r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모델 분석 결과를 말씀드리겠습니다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07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전 특성 간의 상관관계를 살펴보았습니다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데이터 분포의 극단적 비대칭을 감안해서 살펴보면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price-mile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반비례 관계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price-year, price-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engine_size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정비례 관계 확인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모델링 분석에 앞서</a:t>
            </a:r>
            <a:r>
              <a:rPr lang="en-US" altLang="ko-KR" dirty="0"/>
              <a:t>, </a:t>
            </a:r>
            <a:r>
              <a:rPr lang="ko-KR" altLang="en-US" dirty="0"/>
              <a:t>타겟 데이터의 로그변환을 수행했습니다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price-mile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반비례 관계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price-year, price-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engine_size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정비례 관계 확인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80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타겟평균으로</a:t>
            </a:r>
            <a:r>
              <a:rPr lang="ko-KR" altLang="en-US" dirty="0"/>
              <a:t> 베이스 모델을 만들고</a:t>
            </a:r>
            <a:endParaRPr lang="en-US" altLang="ko-KR" dirty="0"/>
          </a:p>
          <a:p>
            <a:r>
              <a:rPr lang="en-US" altLang="ko-KR" dirty="0"/>
              <a:t>Ridge, </a:t>
            </a:r>
            <a:r>
              <a:rPr lang="en-US" altLang="ko-KR" dirty="0" err="1"/>
              <a:t>RandomforestRegressor</a:t>
            </a:r>
            <a:r>
              <a:rPr lang="en-US" altLang="ko-KR" dirty="0"/>
              <a:t>, XGBoost </a:t>
            </a:r>
          </a:p>
          <a:p>
            <a:r>
              <a:rPr lang="ko-KR" altLang="en-US" dirty="0"/>
              <a:t>세가지 모델을 시도해봤는데요</a:t>
            </a:r>
            <a:r>
              <a:rPr lang="en-US" altLang="ko-KR" dirty="0"/>
              <a:t>, </a:t>
            </a:r>
            <a:r>
              <a:rPr lang="ko-KR" altLang="en-US" dirty="0"/>
              <a:t>최종 성능 평가 점수를 </a:t>
            </a:r>
            <a:r>
              <a:rPr lang="en-US" altLang="ko-KR" dirty="0"/>
              <a:t>R2</a:t>
            </a:r>
            <a:r>
              <a:rPr lang="ko-KR" altLang="en-US" dirty="0"/>
              <a:t>값으로 해봤는데 </a:t>
            </a:r>
            <a:endParaRPr lang="en-US" altLang="ko-KR" dirty="0"/>
          </a:p>
          <a:p>
            <a:r>
              <a:rPr lang="ko-KR" altLang="en-US" dirty="0"/>
              <a:t>이 점수는 </a:t>
            </a:r>
            <a:r>
              <a:rPr lang="en-US" altLang="ko-KR" dirty="0"/>
              <a:t>1</a:t>
            </a:r>
            <a:r>
              <a:rPr lang="ko-KR" altLang="en-US" dirty="0"/>
              <a:t>에 가까울 수록 좋은 점수입니다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최고성능을 나타낸 </a:t>
            </a:r>
            <a:r>
              <a:rPr lang="en-US" altLang="ko-KR" dirty="0"/>
              <a:t>XGBoost</a:t>
            </a:r>
            <a:r>
              <a:rPr lang="ko-KR" altLang="en-US" dirty="0"/>
              <a:t>로 모델을 선택하고</a:t>
            </a:r>
            <a:endParaRPr lang="en-US" altLang="ko-KR" dirty="0"/>
          </a:p>
          <a:p>
            <a:r>
              <a:rPr lang="ko-KR" altLang="en-US" dirty="0"/>
              <a:t>테스트셋으로 최종 성능을 테스트해보니</a:t>
            </a:r>
            <a:endParaRPr lang="en-US" altLang="ko-KR" dirty="0"/>
          </a:p>
          <a:p>
            <a:r>
              <a:rPr lang="ko-KR" altLang="en-US" dirty="0"/>
              <a:t>괜찮은 성능이 나왔습니다</a:t>
            </a:r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좀 더 성능이 좋게 나올 수 있게 조절할 수 있는 </a:t>
            </a:r>
            <a:r>
              <a:rPr lang="ko-KR" altLang="en-US" dirty="0" err="1"/>
              <a:t>하이퍼파라미터라는</a:t>
            </a:r>
            <a:r>
              <a:rPr lang="ko-KR" altLang="en-US" dirty="0"/>
              <a:t> 게 있는데요</a:t>
            </a:r>
            <a:endParaRPr lang="en-US" altLang="ko-KR" dirty="0"/>
          </a:p>
          <a:p>
            <a:r>
              <a:rPr lang="ko-KR" altLang="en-US" dirty="0"/>
              <a:t>주로 훈련시에는 잘 나오고 실제로는 성능이 떨어지는 과적합을 방지하는 데 쓰는</a:t>
            </a:r>
            <a:endParaRPr lang="en-US" altLang="ko-KR" dirty="0"/>
          </a:p>
          <a:p>
            <a:r>
              <a:rPr lang="en-US" altLang="ko-KR" dirty="0"/>
              <a:t>Early stopping rounds, </a:t>
            </a:r>
            <a:r>
              <a:rPr lang="en-US" altLang="ko-KR" dirty="0" err="1"/>
              <a:t>learning_rate</a:t>
            </a:r>
            <a:r>
              <a:rPr lang="en-US" altLang="ko-KR" dirty="0"/>
              <a:t>, </a:t>
            </a:r>
            <a:r>
              <a:rPr lang="ko-KR" altLang="en-US" dirty="0"/>
              <a:t>혹은 모델링 구동방식을 조절하는 </a:t>
            </a:r>
            <a:r>
              <a:rPr lang="en-US" altLang="ko-KR" dirty="0" err="1"/>
              <a:t>n_estimators</a:t>
            </a:r>
            <a:r>
              <a:rPr lang="en-US" altLang="ko-KR" dirty="0"/>
              <a:t>, </a:t>
            </a:r>
            <a:r>
              <a:rPr lang="en-US" altLang="ko-KR" dirty="0" err="1"/>
              <a:t>n_jobs</a:t>
            </a:r>
            <a:r>
              <a:rPr lang="en-US" altLang="ko-KR" dirty="0"/>
              <a:t> </a:t>
            </a:r>
            <a:r>
              <a:rPr lang="ko-KR" altLang="en-US" dirty="0"/>
              <a:t>같은 것들이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91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최종모델의 </a:t>
            </a:r>
            <a:r>
              <a:rPr lang="ko-KR" altLang="en-US" dirty="0" err="1"/>
              <a:t>피쳐</a:t>
            </a:r>
            <a:r>
              <a:rPr lang="ko-KR" altLang="en-US" dirty="0"/>
              <a:t> 중요도를 살펴보니 </a:t>
            </a:r>
            <a:r>
              <a:rPr lang="en-US" altLang="ko-KR" dirty="0"/>
              <a:t>year</a:t>
            </a:r>
            <a:r>
              <a:rPr lang="ko-KR" altLang="en-US" dirty="0"/>
              <a:t>가 가장 중요도가 높고</a:t>
            </a:r>
            <a:r>
              <a:rPr lang="en-US" altLang="ko-KR" dirty="0"/>
              <a:t>, </a:t>
            </a:r>
            <a:r>
              <a:rPr lang="ko-KR" altLang="en-US" dirty="0"/>
              <a:t>그 다음은 </a:t>
            </a:r>
            <a:r>
              <a:rPr lang="en-US" altLang="ko-KR" dirty="0" err="1"/>
              <a:t>engine_size</a:t>
            </a:r>
            <a:r>
              <a:rPr lang="en-US" altLang="ko-KR" dirty="0"/>
              <a:t>, miles, make </a:t>
            </a:r>
            <a:r>
              <a:rPr lang="ko-KR" altLang="en-US" dirty="0"/>
              <a:t>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3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특성과 타겟과의 관계를 살펴보면 </a:t>
            </a:r>
            <a:endParaRPr lang="en-US" altLang="ko-KR" dirty="0"/>
          </a:p>
          <a:p>
            <a:r>
              <a:rPr lang="ko-KR" altLang="en-US" dirty="0"/>
              <a:t>마일은 뚜렷한 음의 상관관계</a:t>
            </a:r>
            <a:r>
              <a:rPr lang="en-US" altLang="ko-KR" dirty="0"/>
              <a:t>, year, </a:t>
            </a:r>
            <a:r>
              <a:rPr lang="en-US" altLang="ko-KR" dirty="0" err="1"/>
              <a:t>engine_size</a:t>
            </a:r>
            <a:r>
              <a:rPr lang="ko-KR" altLang="en-US" dirty="0"/>
              <a:t>는 양의 상관관계</a:t>
            </a:r>
            <a:endParaRPr lang="en-US" altLang="ko-KR" dirty="0"/>
          </a:p>
          <a:p>
            <a:r>
              <a:rPr lang="en-US" altLang="ko-KR" dirty="0"/>
              <a:t>Make</a:t>
            </a:r>
            <a:r>
              <a:rPr lang="ko-KR" altLang="en-US" dirty="0"/>
              <a:t>는 인코더 별로 어느 정도 그 관계를 확인할 수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5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전에 관련 산업 동향을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전세계적 중고차 산업은 해마다 성장하고 있으며</a:t>
            </a:r>
            <a:r>
              <a:rPr lang="en-US" altLang="ko-KR" dirty="0"/>
              <a:t>, </a:t>
            </a:r>
            <a:r>
              <a:rPr lang="ko-KR" altLang="en-US" dirty="0"/>
              <a:t>북미시장의 매년 성장율은 </a:t>
            </a:r>
            <a:r>
              <a:rPr lang="en-US" altLang="ko-KR" dirty="0"/>
              <a:t>6% </a:t>
            </a:r>
            <a:r>
              <a:rPr lang="ko-KR" altLang="en-US" dirty="0"/>
              <a:t>이상으로</a:t>
            </a:r>
            <a:r>
              <a:rPr lang="en-US" altLang="ko-KR" dirty="0"/>
              <a:t>, </a:t>
            </a:r>
            <a:r>
              <a:rPr lang="ko-KR" altLang="en-US" dirty="0" err="1"/>
              <a:t>중저소득층</a:t>
            </a:r>
            <a:r>
              <a:rPr lang="ko-KR" altLang="en-US" dirty="0"/>
              <a:t> 고객의 비율이 큽니다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전세계적 디지털화의 속도에 맞춰  중고차 거래 역시 온라인 거래시장의 성장가능성이 큽니다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-
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
분석 데이터는 </a:t>
            </a:r>
            <a:r>
              <a:rPr lang="en-US" altLang="ko-KR" dirty="0" err="1"/>
              <a:t>MarketCheck</a:t>
            </a:r>
            <a:r>
              <a:rPr lang="ko-KR" altLang="en-US" dirty="0"/>
              <a:t>이라는 사이트에서 캐나다의 </a:t>
            </a:r>
            <a:r>
              <a:rPr lang="en-US" altLang="ko-KR" dirty="0"/>
              <a:t>65k</a:t>
            </a:r>
            <a:r>
              <a:rPr lang="ko-KR" altLang="en-US" dirty="0"/>
              <a:t>개의 온라인</a:t>
            </a:r>
            <a:r>
              <a:rPr lang="en-US" altLang="ko-KR" dirty="0"/>
              <a:t> </a:t>
            </a:r>
            <a:r>
              <a:rPr lang="ko-KR" altLang="en-US" dirty="0"/>
              <a:t>딜러 </a:t>
            </a:r>
            <a:r>
              <a:rPr lang="ko-KR" altLang="en-US" dirty="0" err="1"/>
              <a:t>사이트들에서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년간 매일 업데이트한 </a:t>
            </a:r>
            <a:r>
              <a:rPr lang="ko-KR" altLang="en-US" dirty="0" err="1"/>
              <a:t>리스팅</a:t>
            </a:r>
            <a:r>
              <a:rPr lang="ko-KR" altLang="en-US" dirty="0"/>
              <a:t> 데이터입니다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분포를 먼저 전체적으로 살펴보면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타겟인 </a:t>
            </a:r>
            <a:r>
              <a:rPr lang="en-US" altLang="ko-KR" dirty="0"/>
              <a:t>Price</a:t>
            </a:r>
            <a:r>
              <a:rPr lang="ko-KR" altLang="en-US" dirty="0"/>
              <a:t>의 분포는 </a:t>
            </a:r>
            <a:r>
              <a:rPr lang="en-US" altLang="ko-KR" dirty="0"/>
              <a:t>10</a:t>
            </a:r>
            <a:r>
              <a:rPr lang="ko-KR" altLang="en-US" dirty="0" err="1"/>
              <a:t>만불</a:t>
            </a:r>
            <a:r>
              <a:rPr lang="ko-KR" altLang="en-US" dirty="0"/>
              <a:t> 이내에 대부분이 </a:t>
            </a:r>
            <a:r>
              <a:rPr lang="ko-KR" altLang="en-US" dirty="0" err="1"/>
              <a:t>쏠려있고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이상의 데이터를 확인해보면</a:t>
            </a:r>
            <a:r>
              <a:rPr lang="en-US" altLang="ko-KR" dirty="0"/>
              <a:t>, </a:t>
            </a:r>
            <a:r>
              <a:rPr lang="ko-KR" altLang="en-US" dirty="0" err="1"/>
              <a:t>럭셔리카의</a:t>
            </a:r>
            <a:r>
              <a:rPr lang="ko-KR" altLang="en-US" dirty="0"/>
              <a:t> 케이스로써 이상치로 판단하지 않았습니다</a:t>
            </a:r>
            <a:endParaRPr lang="en-US" altLang="ko-KR" dirty="0"/>
          </a:p>
          <a:p>
            <a:r>
              <a:rPr lang="en-US" altLang="ko-KR" dirty="0"/>
              <a:t>Year</a:t>
            </a:r>
            <a:r>
              <a:rPr lang="ko-KR" altLang="en-US" dirty="0"/>
              <a:t>특성의 경우 </a:t>
            </a:r>
            <a:r>
              <a:rPr lang="en-US" altLang="ko-KR" dirty="0"/>
              <a:t>2005</a:t>
            </a:r>
            <a:r>
              <a:rPr lang="ko-KR" altLang="en-US" dirty="0"/>
              <a:t>년형 이후의 데이터가 대부분을 차지합니다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2007</a:t>
            </a:r>
            <a:r>
              <a:rPr lang="ko-KR" altLang="en-US" dirty="0"/>
              <a:t>년형부터 현재 출시된 </a:t>
            </a:r>
            <a:r>
              <a:rPr lang="ko-KR" altLang="en-US" dirty="0" err="1"/>
              <a:t>차량까지만</a:t>
            </a:r>
            <a:r>
              <a:rPr lang="ko-KR" altLang="en-US" dirty="0"/>
              <a:t> 분석하여 </a:t>
            </a:r>
            <a:endParaRPr lang="en-US" altLang="ko-KR" dirty="0"/>
          </a:p>
          <a:p>
            <a:r>
              <a:rPr lang="ko-KR" altLang="en-US" dirty="0"/>
              <a:t>데이터의 왜곡을 제거하도록 하겠습니다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Miles</a:t>
            </a:r>
            <a:r>
              <a:rPr lang="ko-KR" altLang="en-US" dirty="0"/>
              <a:t>의 데이터 분포는 </a:t>
            </a:r>
            <a:r>
              <a:rPr lang="en-US" altLang="ko-KR" dirty="0"/>
              <a:t>30</a:t>
            </a:r>
            <a:r>
              <a:rPr lang="ko-KR" altLang="en-US" dirty="0"/>
              <a:t>만 마일 이후의 데이터는 극소수로 이상치로 판단하고 삭제하고</a:t>
            </a:r>
            <a:endParaRPr lang="en-US" altLang="ko-KR" dirty="0"/>
          </a:p>
          <a:p>
            <a:r>
              <a:rPr lang="ko-KR" altLang="en-US" dirty="0"/>
              <a:t>특이하게 </a:t>
            </a:r>
            <a:r>
              <a:rPr lang="en-US" altLang="ko-KR" dirty="0"/>
              <a:t>0</a:t>
            </a:r>
            <a:r>
              <a:rPr lang="ko-KR" altLang="en-US" dirty="0"/>
              <a:t>마일에서 </a:t>
            </a:r>
            <a:r>
              <a:rPr lang="en-US" altLang="ko-KR" dirty="0"/>
              <a:t>1000</a:t>
            </a:r>
            <a:r>
              <a:rPr lang="ko-KR" altLang="en-US" dirty="0"/>
              <a:t>마일 사이의 데이터가 많은데</a:t>
            </a:r>
            <a:endParaRPr lang="en-US" altLang="ko-KR" dirty="0"/>
          </a:p>
          <a:p>
            <a:r>
              <a:rPr lang="ko-KR" altLang="en-US" dirty="0"/>
              <a:t>이상치로 판단하고 역시 제거한 후 분석하도록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모델링 분석에 앞서 데이터를 좀 더 살펴봤습니다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2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인기 있는 메이커는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Ford, Toyota, Chevrolet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전체적으로 인기 있는 메이커들은 특별한 럭셔리 메이커를 제외하면 전체 메이커 대비 중저가에 위치한다는 것을 알 수 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중고차를 주로 구매하는 타겟 고객층이 중간 소득층이라는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백그라운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조사내용과 부합해 보입니다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그렇다면 메이커가 가격 결정에 미치는 영향은 어느 정도일지 향후 예측모델을 만들어서 살펴보도록 하겠습니다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2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4" name="layout1_shape1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 cap="flat">
            <a:solidFill>
              <a:srgbClr val="00A83B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2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 cap="flat">
            <a:solidFill>
              <a:srgbClr val="00A83B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layout1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  <p:sp>
        <p:nvSpPr>
          <p:cNvPr id="7" name="layout1_shape3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algn="l"/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마스터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제목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스타일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편집</a:t>
            </a:r>
            <a:endParaRPr sz="6400" kern="1200" spc="230" baseline="0">
              <a:solidFill>
                <a:srgbClr val="EE77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4"/>
          <p:cNvSpPr>
            <a:spLocks noGrp="1"/>
          </p:cNvSpPr>
          <p:nvPr>
            <p:ph type="subTitle" idx="1"/>
          </p:nvPr>
        </p:nvSpPr>
        <p:spPr>
          <a:xfrm>
            <a:off x="683568" y="2770312"/>
            <a:ext cx="6400800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마스터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부제목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스타일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편집</a:t>
            </a:r>
            <a:endParaRPr sz="2100" kern="1200" spc="-50" baseline="0">
              <a:solidFill>
                <a:srgbClr val="00A83B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9" name="layout1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2022-12-05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layout1_shape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layout1_shape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9_shape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8" name="layout9_shape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0_shape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0_shape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1_shape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1_shape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rgbClr val="00A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3734" y="116632"/>
            <a:ext cx="850394" cy="844231"/>
          </a:xfrm>
          <a:prstGeom prst="rect">
            <a:avLst/>
          </a:prstGeom>
        </p:spPr>
      </p:pic>
      <p:pic>
        <p:nvPicPr>
          <p:cNvPr id="4" name="layout2_picture2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0472" y="264906"/>
            <a:ext cx="250449" cy="5885540"/>
          </a:xfrm>
          <a:prstGeom prst="rect">
            <a:avLst/>
          </a:prstGeom>
        </p:spPr>
      </p:pic>
      <p:cxnSp>
        <p:nvCxnSpPr>
          <p:cNvPr id="5" name="layout2_shape1"/>
          <p:cNvCxnSpPr/>
          <p:nvPr/>
        </p:nvCxnSpPr>
        <p:spPr>
          <a:xfrm>
            <a:off x="755576" y="3574604"/>
            <a:ext cx="34018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2_shape2"/>
          <p:cNvCxnSpPr/>
          <p:nvPr/>
        </p:nvCxnSpPr>
        <p:spPr>
          <a:xfrm>
            <a:off x="7416824" y="3573016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ayout2_picture3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2924944"/>
            <a:ext cx="426721" cy="216408"/>
          </a:xfrm>
          <a:prstGeom prst="rect">
            <a:avLst/>
          </a:prstGeom>
        </p:spPr>
      </p:pic>
      <p:sp>
        <p:nvSpPr>
          <p:cNvPr id="8" name="layout2_shape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 b="1" kern="1200" spc="230" baseline="0">
                <a:solidFill>
                  <a:schemeClr val="bg1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9" name="layout2_shape4"/>
          <p:cNvSpPr>
            <a:spLocks noGrp="1"/>
          </p:cNvSpPr>
          <p:nvPr>
            <p:ph idx="1"/>
          </p:nvPr>
        </p:nvSpPr>
        <p:spPr>
          <a:xfrm>
            <a:off x="457200" y="2564904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2100" kern="1200" spc="-50" baseline="0">
                <a:solidFill>
                  <a:schemeClr val="bg1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10" name="layout2_shape5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11" name="layout2_shape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12" name="layout2_shape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1340768"/>
            <a:ext cx="7772400" cy="2082155"/>
          </a:xfrm>
          <a:prstGeom prst="rect">
            <a:avLst/>
          </a:prstGeom>
        </p:spPr>
        <p:txBody>
          <a:bodyPr anchor="t"/>
          <a:lstStyle>
            <a:lvl1pPr algn="l"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6752" y="187222"/>
            <a:ext cx="3633663" cy="7494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8" name="layout3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9" name="layout3_shape6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3_shape7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ayout3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56992"/>
          </a:xfrm>
          <a:prstGeom prst="rect">
            <a:avLst/>
          </a:prstGeom>
        </p:spPr>
        <p:txBody>
          <a:bodyPr/>
          <a:lstStyle>
            <a:lvl1pPr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556992"/>
          </a:xfrm>
          <a:prstGeom prst="rect">
            <a:avLst/>
          </a:prstGeom>
        </p:spPr>
        <p:txBody>
          <a:bodyPr/>
          <a:lstStyle>
            <a:lvl1pPr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9" name="layout4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10" name="layout4_shape7"/>
          <p:cNvCxnSpPr/>
          <p:nvPr/>
        </p:nvCxnSpPr>
        <p:spPr>
          <a:xfrm>
            <a:off x="755576" y="5371628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4_shape8"/>
          <p:cNvCxnSpPr/>
          <p:nvPr/>
        </p:nvCxnSpPr>
        <p:spPr>
          <a:xfrm>
            <a:off x="7416824" y="5371628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ayout4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2708920"/>
            <a:ext cx="4040188" cy="864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3789039"/>
            <a:ext cx="4040188" cy="233712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2708920"/>
            <a:ext cx="4041775" cy="864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3789039"/>
            <a:ext cx="4041775" cy="233712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11" name="layout5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12" name="layout5_shape9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5_shape10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layout5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7" name="layout6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pic>
        <p:nvPicPr>
          <p:cNvPr id="8" name="layout6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6" name="layout7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9" name="layout8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pic>
        <p:nvPicPr>
          <p:cNvPr id="10" name="layout8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sz="quarter" idx="10"/>
          </p:nvPr>
        </p:nvSpPr>
        <p:spPr>
          <a:xfrm>
            <a:off x="3203575" y="1916113"/>
            <a:ext cx="3240088" cy="3168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2022-12-05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685800" y="10605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6400" spc="230" dirty="0">
                <a:solidFill>
                  <a:srgbClr val="EE7700"/>
                </a:solidFill>
                <a:ea typeface="+mn-cs"/>
              </a:rPr>
              <a:t>USED CARS </a:t>
            </a:r>
            <a:br>
              <a:rPr lang="en-US" altLang="ko-KR" sz="6400" spc="230" dirty="0">
                <a:solidFill>
                  <a:srgbClr val="EE7700"/>
                </a:solidFill>
                <a:ea typeface="+mn-cs"/>
              </a:rPr>
            </a:br>
            <a:r>
              <a:rPr lang="en-US" altLang="ko-KR" sz="6400" spc="230" dirty="0">
                <a:solidFill>
                  <a:srgbClr val="EE7700"/>
                </a:solidFill>
                <a:ea typeface="+mn-cs"/>
              </a:rPr>
              <a:t>IN CANADA</a:t>
            </a:r>
            <a:endParaRPr lang="ko-KR" altLang="ko-KR" sz="6400" spc="230" dirty="0">
              <a:solidFill>
                <a:srgbClr val="EE7700"/>
              </a:solidFill>
              <a:ea typeface="+mn-cs"/>
            </a:endParaRPr>
          </a:p>
        </p:txBody>
      </p:sp>
      <p:sp>
        <p:nvSpPr>
          <p:cNvPr id="4" name="nppt_1460017804873177"/>
          <p:cNvSpPr>
            <a:spLocks noGrp="1"/>
          </p:cNvSpPr>
          <p:nvPr>
            <p:ph type="subTitle" idx="1"/>
          </p:nvPr>
        </p:nvSpPr>
        <p:spPr>
          <a:xfrm>
            <a:off x="683568" y="4416232"/>
            <a:ext cx="7920880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en-US" dirty="0">
                <a:ea typeface="+mn-cs"/>
              </a:rPr>
              <a:t>캐나다 중고차 온라인 시장에서 </a:t>
            </a:r>
            <a:endParaRPr lang="en-US" altLang="ko-KR" dirty="0">
              <a:ea typeface="+mn-cs"/>
            </a:endParaRPr>
          </a:p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en-US" dirty="0" err="1">
                <a:ea typeface="+mn-cs"/>
              </a:rPr>
              <a:t>경쟁력있는</a:t>
            </a:r>
            <a:r>
              <a:rPr lang="ko-KR" altLang="en-US" dirty="0">
                <a:ea typeface="+mn-cs"/>
              </a:rPr>
              <a:t> 가격 결정 방법 분석</a:t>
            </a:r>
            <a:endParaRPr lang="ko-KR" altLang="ko-KR" sz="2100" spc="-50" dirty="0">
              <a:solidFill>
                <a:srgbClr val="00A83B"/>
              </a:solidFill>
              <a:ea typeface="+mn-cs"/>
            </a:endParaRPr>
          </a:p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endParaRPr lang="ko-KR" altLang="ko-KR" sz="2100" spc="-50" dirty="0">
              <a:solidFill>
                <a:srgbClr val="00A83B"/>
              </a:solidFill>
              <a:ea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주요도시</a:t>
            </a:r>
            <a:b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토론토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벤쿠버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몬트리올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캘거리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오타와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) VS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 외 도시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DB70E48-F406-EA0C-0EE4-F5A855AD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" y="1772816"/>
            <a:ext cx="4344742" cy="23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A687AB78-8349-B8D1-8FCE-A71693BF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526494" cy="24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A1A89273-1352-ED31-FD1F-7B4A69A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" y="4262708"/>
            <a:ext cx="4247558" cy="23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F5B43609-8B0B-9C1A-4DB1-74B9ABB4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5"/>
            <a:ext cx="4464496" cy="24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주요도시</a:t>
            </a:r>
            <a:b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토론토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밴쿠버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몬트리올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캘거리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오타와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) VS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 외 도시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8A7E367-8CF7-CBB2-3AFE-9E972C7B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100042" cy="26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1650A941-C2DC-8405-F91F-C4058487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85" y="4235945"/>
            <a:ext cx="5100042" cy="26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432047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주행거리가 출시연도보다 가격에 더 큰 영향을 가질 것이다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추이에 따른 피쳐별 특성</a:t>
            </a: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2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76"/>
          <p:cNvSpPr>
            <a:spLocks noGrp="1"/>
          </p:cNvSpPr>
          <p:nvPr>
            <p:ph type="ctrTitle"/>
          </p:nvPr>
        </p:nvSpPr>
        <p:spPr>
          <a:xfrm>
            <a:off x="671869" y="446807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 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그룹별 가격 평균 분포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67D65D-E6F7-67A7-46B8-7EC368B2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95450"/>
            <a:ext cx="6743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F021E6E6-F480-6421-FA87-3D1E0CCC6AA3}"/>
              </a:ext>
            </a:extLst>
          </p:cNvPr>
          <p:cNvSpPr txBox="1">
            <a:spLocks/>
          </p:cNvSpPr>
          <p:nvPr/>
        </p:nvSpPr>
        <p:spPr>
          <a:xfrm>
            <a:off x="107504" y="-387424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86767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의 평균가격분포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E122931-A324-4CBD-5C57-7ABE0DFE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72671"/>
            <a:ext cx="6946075" cy="37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A3CA4-EF63-941C-3D8D-C496ED9678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44"/>
          <a:stretch/>
        </p:blipFill>
        <p:spPr>
          <a:xfrm>
            <a:off x="107504" y="5013176"/>
            <a:ext cx="8928992" cy="1744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nppt_1667439839241256">
            <a:extLst>
              <a:ext uri="{FF2B5EF4-FFF2-40B4-BE49-F238E27FC236}">
                <a16:creationId xmlns:a16="http://schemas.microsoft.com/office/drawing/2014/main" id="{01BE1F8B-73F8-16F3-EE16-DE014F05EDFA}"/>
              </a:ext>
            </a:extLst>
          </p:cNvPr>
          <p:cNvSpPr txBox="1">
            <a:spLocks/>
          </p:cNvSpPr>
          <p:nvPr/>
        </p:nvSpPr>
        <p:spPr>
          <a:xfrm>
            <a:off x="109736" y="-479119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40466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의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1FC4CD8-ECB7-FD05-0FFC-9EBB2709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8" y="1844824"/>
            <a:ext cx="7611542" cy="4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8C7F2C16-8D47-F24B-E253-03723D611D72}"/>
              </a:ext>
            </a:extLst>
          </p:cNvPr>
          <p:cNvSpPr txBox="1">
            <a:spLocks/>
          </p:cNvSpPr>
          <p:nvPr/>
        </p:nvSpPr>
        <p:spPr>
          <a:xfrm>
            <a:off x="251520" y="-3934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4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90823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Body_type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7E02285-0BD0-EE25-3572-13BA84BD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7187"/>
            <a:ext cx="7245332" cy="42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A4F4B132-4BF9-97FA-B4FB-BBE90B0CCB94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54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476672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Vehicle_type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6DCDF3-B36F-B364-CB8F-273EA33D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69" y="2132856"/>
            <a:ext cx="7001939" cy="38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B086FEE5-4A99-8518-C0EF-F7EB117C5D58}"/>
              </a:ext>
            </a:extLst>
          </p:cNvPr>
          <p:cNvSpPr txBox="1">
            <a:spLocks/>
          </p:cNvSpPr>
          <p:nvPr/>
        </p:nvSpPr>
        <p:spPr>
          <a:xfrm>
            <a:off x="179512" y="-387424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36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90823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Drivetrain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867888E-8FEC-94AE-08B4-C5EBD6B1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6173"/>
            <a:ext cx="7334953" cy="37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27E6961F-974D-EF6B-0476-C914B28F4C44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8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1881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Engine_block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6710AD4-AA4E-2AC4-FDCB-07F665BE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1" y="1963291"/>
            <a:ext cx="7526873" cy="41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CA4CE6AA-239B-CE16-B267-8BD62BB28EF3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9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062"/>
          <p:cNvSpPr>
            <a:spLocks noGrp="1"/>
          </p:cNvSpPr>
          <p:nvPr>
            <p:ph type="ctrTitle"/>
          </p:nvPr>
        </p:nvSpPr>
        <p:spPr>
          <a:xfrm>
            <a:off x="671869" y="-99392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rgbClr val="7F7F7F"/>
                </a:solidFill>
                <a:ea typeface="나눔고딕, 맑은 고딕, 돋움, AppleGothic"/>
              </a:rPr>
              <a:t>분석 목적 및 방향</a:t>
            </a:r>
            <a:endParaRPr lang="ko-KR" altLang="ko-KR" sz="4800" dirty="0">
              <a:solidFill>
                <a:srgbClr val="7F7F7F"/>
              </a:solidFill>
              <a:ea typeface="나눔고딕, 맑은 고딕, 돋움, AppleGothic"/>
            </a:endParaRPr>
          </a:p>
        </p:txBody>
      </p:sp>
      <p:sp>
        <p:nvSpPr>
          <p:cNvPr id="4" name="nppt_16674398392414063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51125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상황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Ca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nada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중고차시장에 새로 진출하려는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dealer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위하여 중고시장에 등록하는 차량의 데이터로 적정가격을 자동으로 산출하는 모형을 만들고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차종별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(make, model,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engine_size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연식 및 주행거리에 따른 감가율을 분석하여 제공하려고 한다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425"/>
              </a:spcBef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활용 데이터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kaggle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 게시된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MarketCheck's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automotive data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"Used cars listings for US &amp; Canada"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중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Canada data</a:t>
            </a: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캐나다에서 인기있는 메이커의 중고차 가격이 상대적으로 높을 것이며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메이커별 중고차 가격 결정이 유의미할 것이다</a:t>
            </a: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캐나다의 대도시의 중고차 가격대가 상대적으로 높을 것이며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도시별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가격 설정을 다르게 해야 할 것이다</a:t>
            </a: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차량의 주행거리가 출시연도보다 가격에 더 큰 영향을 가질 것이다 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69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11560" y="662831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012DFE-8FA5-01D4-9974-1C7ADAB9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5" y="1755576"/>
            <a:ext cx="8352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ppt_1667439839241256">
            <a:extLst>
              <a:ext uri="{FF2B5EF4-FFF2-40B4-BE49-F238E27FC236}">
                <a16:creationId xmlns:a16="http://schemas.microsoft.com/office/drawing/2014/main" id="{72EDE05C-9007-1EE9-6DF2-18191058F3FD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7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90823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Body_type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DD9C9EF-D21C-0781-997C-22258DCE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05" y="1897187"/>
            <a:ext cx="7123095" cy="419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A1663CED-AEAE-465D-6773-CE1363E526E6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2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1881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Vehicle_type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D7EA070-EFAE-4404-344A-ED9B2BBE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8" y="1747267"/>
            <a:ext cx="8183041" cy="44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4A9CCC92-CD6E-6F1B-17ED-D450D999C829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60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90823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Transmission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50619CD-7D2B-22EE-4CA2-001EB1B6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63291"/>
            <a:ext cx="7395640" cy="4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15F49547-770F-D155-3B6B-F8CDA6D80BD6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40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590823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Engine_block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073276D-77C3-939E-EF10-037E0448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6" y="2107307"/>
            <a:ext cx="7395640" cy="4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F620C088-A994-B48D-C27D-7315075EFC8C}"/>
              </a:ext>
            </a:extLst>
          </p:cNvPr>
          <p:cNvSpPr txBox="1">
            <a:spLocks/>
          </p:cNvSpPr>
          <p:nvPr/>
        </p:nvSpPr>
        <p:spPr>
          <a:xfrm>
            <a:off x="395536" y="-189681"/>
            <a:ext cx="5542384" cy="9557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Year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추이에 따른 피쳐별 특성</a:t>
            </a:r>
            <a:b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73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7439839241256">
            <a:extLst>
              <a:ext uri="{FF2B5EF4-FFF2-40B4-BE49-F238E27FC236}">
                <a16:creationId xmlns:a16="http://schemas.microsoft.com/office/drawing/2014/main" id="{0A6AD7E4-4BA5-1036-EF96-876C2FBE8C25}"/>
              </a:ext>
            </a:extLst>
          </p:cNvPr>
          <p:cNvSpPr txBox="1">
            <a:spLocks/>
          </p:cNvSpPr>
          <p:nvPr/>
        </p:nvSpPr>
        <p:spPr>
          <a:xfrm>
            <a:off x="611560" y="1124744"/>
            <a:ext cx="7772400" cy="309634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en-US" altLang="ko-KR" sz="8000" dirty="0">
                <a:solidFill>
                  <a:schemeClr val="accent2">
                    <a:lumMod val="75000"/>
                  </a:schemeClr>
                </a:solidFill>
              </a:rPr>
              <a:t>DATA ANALYSIS </a:t>
            </a:r>
          </a:p>
          <a:p>
            <a:pPr algn="r"/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BY ML MODELING</a:t>
            </a:r>
            <a:endParaRPr lang="ko-KR" altLang="ko-K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1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DD4438C8-D9E0-4F93-A2EB-33E9B92A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Preparation for ML Model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nppt_1667439839241257">
            <a:extLst>
              <a:ext uri="{FF2B5EF4-FFF2-40B4-BE49-F238E27FC236}">
                <a16:creationId xmlns:a16="http://schemas.microsoft.com/office/drawing/2014/main" id="{C57F5C9F-EC23-3384-A7DD-B889AA2A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6093296"/>
            <a:ext cx="5544616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425"/>
              </a:spcBef>
            </a:pPr>
            <a:r>
              <a:rPr lang="en-US" altLang="ko-KR" sz="1600" spc="-5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Price</a:t>
            </a:r>
            <a:r>
              <a:rPr lang="ko-KR" altLang="en-US" sz="1600" spc="-5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와 각 수치형 특성과의 상관관계 </a:t>
            </a:r>
            <a:r>
              <a:rPr lang="en-US" altLang="ko-KR" sz="1600" spc="-5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Pair-plot</a:t>
            </a:r>
            <a:endParaRPr lang="ko-KR" altLang="ko-KR" sz="1600" spc="-5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F182C3E7-B974-9512-8C39-E9CFB69C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591223" cy="459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EEBACF63-BE11-077D-E43E-66F4863F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82" y="4163288"/>
            <a:ext cx="3701406" cy="19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>
            <a:extLst>
              <a:ext uri="{FF2B5EF4-FFF2-40B4-BE49-F238E27FC236}">
                <a16:creationId xmlns:a16="http://schemas.microsoft.com/office/drawing/2014/main" id="{502FE715-3415-B1FC-F9A7-F89529A1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27" y="1387719"/>
            <a:ext cx="3701406" cy="26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ppt_1667439839241257">
            <a:extLst>
              <a:ext uri="{FF2B5EF4-FFF2-40B4-BE49-F238E27FC236}">
                <a16:creationId xmlns:a16="http://schemas.microsoft.com/office/drawing/2014/main" id="{6BBDD39B-E25A-4059-54D9-119855448423}"/>
              </a:ext>
            </a:extLst>
          </p:cNvPr>
          <p:cNvSpPr txBox="1">
            <a:spLocks/>
          </p:cNvSpPr>
          <p:nvPr/>
        </p:nvSpPr>
        <p:spPr>
          <a:xfrm>
            <a:off x="6156176" y="6131520"/>
            <a:ext cx="5544616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ko-KR" altLang="en-US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타겟 특성의 로그변환</a:t>
            </a:r>
            <a:endParaRPr lang="ko-KR" altLang="ko-KR" sz="16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64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DD4438C8-D9E0-4F93-A2EB-33E9B92A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ML Modeling Analysis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32315BD-16A1-29D8-57B6-C0DDACAA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2400" cy="1728192"/>
          </a:xfrm>
        </p:spPr>
        <p:txBody>
          <a:bodyPr/>
          <a:lstStyle/>
          <a:p>
            <a:r>
              <a:rPr lang="en-US" altLang="ko-KR" dirty="0"/>
              <a:t>0. Base Model : MAE(0.48)</a:t>
            </a:r>
          </a:p>
          <a:p>
            <a:r>
              <a:rPr lang="en-US" altLang="ko-KR" dirty="0"/>
              <a:t>1. Ridge regression : MAE(0.19), R2(0.82)</a:t>
            </a:r>
          </a:p>
          <a:p>
            <a:r>
              <a:rPr lang="en-US" altLang="ko-KR" dirty="0"/>
              <a:t>2. RandomForestRegressor : MAE(0.09), R2(0.9467)</a:t>
            </a:r>
          </a:p>
          <a:p>
            <a:r>
              <a:rPr lang="en-US" altLang="ko-KR" dirty="0"/>
              <a:t>3. XGBoost Regressor : MAE(0.0846), R2(0.9585)</a:t>
            </a:r>
          </a:p>
          <a:p>
            <a:endParaRPr lang="en-US" altLang="ko-KR" dirty="0"/>
          </a:p>
        </p:txBody>
      </p:sp>
      <p:sp>
        <p:nvSpPr>
          <p:cNvPr id="7" name="부제목 3">
            <a:extLst>
              <a:ext uri="{FF2B5EF4-FFF2-40B4-BE49-F238E27FC236}">
                <a16:creationId xmlns:a16="http://schemas.microsoft.com/office/drawing/2014/main" id="{F6A67CAF-4629-8B78-3779-1F27D624FF4D}"/>
              </a:ext>
            </a:extLst>
          </p:cNvPr>
          <p:cNvSpPr txBox="1">
            <a:spLocks/>
          </p:cNvSpPr>
          <p:nvPr/>
        </p:nvSpPr>
        <p:spPr>
          <a:xfrm>
            <a:off x="1475656" y="3356992"/>
            <a:ext cx="5688632" cy="321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u="sng" dirty="0">
                <a:solidFill>
                  <a:srgbClr val="FF0000"/>
                </a:solidFill>
              </a:rPr>
              <a:t>최종모델 </a:t>
            </a:r>
            <a:r>
              <a:rPr lang="en-US" altLang="ko-KR" sz="2000" u="sng" dirty="0">
                <a:solidFill>
                  <a:srgbClr val="FF0000"/>
                </a:solidFill>
              </a:rPr>
              <a:t>XGBoost</a:t>
            </a:r>
            <a:r>
              <a:rPr lang="ko-KR" altLang="en-US" sz="2000" u="sng" dirty="0">
                <a:solidFill>
                  <a:srgbClr val="FF0000"/>
                </a:solidFill>
              </a:rPr>
              <a:t>로 선정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Test Score: MAE(0.0856), R2(0.9559)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사용한 </a:t>
            </a:r>
            <a:r>
              <a:rPr lang="ko-KR" altLang="en-US" sz="2000" dirty="0" err="1">
                <a:solidFill>
                  <a:srgbClr val="FF0000"/>
                </a:solidFill>
              </a:rPr>
              <a:t>하이퍼파라미터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- </a:t>
            </a:r>
            <a:r>
              <a:rPr lang="en-US" altLang="ko-KR" sz="2000" dirty="0" err="1">
                <a:solidFill>
                  <a:srgbClr val="FF0000"/>
                </a:solidFill>
              </a:rPr>
              <a:t>early_stopping_rounds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과적합</a:t>
            </a:r>
            <a:r>
              <a:rPr lang="ko-KR" altLang="en-US" sz="2000" dirty="0">
                <a:solidFill>
                  <a:srgbClr val="FF0000"/>
                </a:solidFill>
              </a:rPr>
              <a:t> 방지</a:t>
            </a:r>
            <a:r>
              <a:rPr lang="en-US" altLang="ko-KR" sz="2000" dirty="0">
                <a:solidFill>
                  <a:srgbClr val="FF0000"/>
                </a:solidFill>
              </a:rPr>
              <a:t>),  	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- </a:t>
            </a:r>
            <a:r>
              <a:rPr lang="en-US" altLang="ko-KR" sz="2000" dirty="0" err="1">
                <a:solidFill>
                  <a:srgbClr val="FF0000"/>
                </a:solidFill>
              </a:rPr>
              <a:t>n_estimators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샘플링 </a:t>
            </a:r>
            <a:r>
              <a:rPr lang="ko-KR" altLang="en-US" sz="2000" dirty="0" err="1">
                <a:solidFill>
                  <a:srgbClr val="FF0000"/>
                </a:solidFill>
              </a:rPr>
              <a:t>갯수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- </a:t>
            </a:r>
            <a:r>
              <a:rPr lang="en-US" altLang="ko-KR" sz="2000" dirty="0" err="1">
                <a:solidFill>
                  <a:srgbClr val="FF0000"/>
                </a:solidFill>
              </a:rPr>
              <a:t>learning_rate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과적합</a:t>
            </a:r>
            <a:r>
              <a:rPr lang="ko-KR" altLang="en-US" sz="2000" dirty="0">
                <a:solidFill>
                  <a:srgbClr val="FF0000"/>
                </a:solidFill>
              </a:rPr>
              <a:t> 방지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- </a:t>
            </a:r>
            <a:r>
              <a:rPr lang="en-US" altLang="ko-KR" sz="2000" dirty="0" err="1">
                <a:solidFill>
                  <a:srgbClr val="FF0000"/>
                </a:solidFill>
              </a:rPr>
              <a:t>n_jobs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사용할 </a:t>
            </a:r>
            <a:r>
              <a:rPr lang="en-US" altLang="ko-KR" sz="2000" dirty="0">
                <a:solidFill>
                  <a:srgbClr val="FF0000"/>
                </a:solidFill>
              </a:rPr>
              <a:t>CPU </a:t>
            </a:r>
            <a:r>
              <a:rPr lang="ko-KR" altLang="en-US" sz="2000" dirty="0">
                <a:solidFill>
                  <a:srgbClr val="FF0000"/>
                </a:solidFill>
              </a:rPr>
              <a:t>코어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98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DD4438C8-D9E0-4F93-A2EB-33E9B92A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ML Modeling Analysis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139C272-3DA8-BFFD-0E18-6EB9C02E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730696"/>
          </a:xfrm>
        </p:spPr>
        <p:txBody>
          <a:bodyPr/>
          <a:lstStyle/>
          <a:p>
            <a:r>
              <a:rPr lang="en-US" altLang="ko-KR" sz="3600" dirty="0"/>
              <a:t>Feature Importance(MDA)</a:t>
            </a:r>
            <a:endParaRPr lang="ko-KR" altLang="en-US" sz="3600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4A577991-7D0A-5361-02D3-501320E4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4649"/>
            <a:ext cx="7219547" cy="33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48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7439839241256">
            <a:extLst>
              <a:ext uri="{FF2B5EF4-FFF2-40B4-BE49-F238E27FC236}">
                <a16:creationId xmlns:a16="http://schemas.microsoft.com/office/drawing/2014/main" id="{DD4438C8-D9E0-4F93-A2EB-33E9B92A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ML Modeling Analysis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139C272-3DA8-BFFD-0E18-6EB9C02E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9872" y="6165304"/>
            <a:ext cx="6400800" cy="730696"/>
          </a:xfrm>
        </p:spPr>
        <p:txBody>
          <a:bodyPr/>
          <a:lstStyle/>
          <a:p>
            <a:r>
              <a:rPr lang="en-US" altLang="ko-KR" sz="3600" dirty="0"/>
              <a:t>PDP</a:t>
            </a:r>
            <a:r>
              <a:rPr lang="ko-KR" altLang="en-US" sz="3600" dirty="0"/>
              <a:t> </a:t>
            </a:r>
            <a:r>
              <a:rPr lang="en-US" altLang="ko-KR" sz="3600" dirty="0"/>
              <a:t>PLOT</a:t>
            </a:r>
            <a:endParaRPr lang="ko-KR" altLang="en-US" sz="3600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41DD245D-F708-9C04-40A8-A9620E57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3" y="980728"/>
            <a:ext cx="4356553" cy="27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A965E40C-5510-25E3-777A-4ECC6F6C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58" y="980728"/>
            <a:ext cx="4348559" cy="277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20E3C14B-61A6-3338-7B58-FE417FCA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1" y="3645024"/>
            <a:ext cx="4166161" cy="25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>
            <a:extLst>
              <a:ext uri="{FF2B5EF4-FFF2-40B4-BE49-F238E27FC236}">
                <a16:creationId xmlns:a16="http://schemas.microsoft.com/office/drawing/2014/main" id="{4FD762A4-F7E3-7E6E-0649-64D7CCCF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166160" cy="25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E46FD459-FD79-D5DF-681A-AB6A199E0D09}"/>
              </a:ext>
            </a:extLst>
          </p:cNvPr>
          <p:cNvSpPr txBox="1">
            <a:spLocks/>
          </p:cNvSpPr>
          <p:nvPr/>
        </p:nvSpPr>
        <p:spPr>
          <a:xfrm>
            <a:off x="2123728" y="1772816"/>
            <a:ext cx="2312181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Year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부제목 4">
            <a:extLst>
              <a:ext uri="{FF2B5EF4-FFF2-40B4-BE49-F238E27FC236}">
                <a16:creationId xmlns:a16="http://schemas.microsoft.com/office/drawing/2014/main" id="{5311949B-E1F4-847E-BCFB-EAE3B0333B27}"/>
              </a:ext>
            </a:extLst>
          </p:cNvPr>
          <p:cNvSpPr txBox="1">
            <a:spLocks/>
          </p:cNvSpPr>
          <p:nvPr/>
        </p:nvSpPr>
        <p:spPr>
          <a:xfrm>
            <a:off x="6012160" y="1772816"/>
            <a:ext cx="2312181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Engine_size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CBA65625-FAEF-E87F-9B49-550EA6A19ED2}"/>
              </a:ext>
            </a:extLst>
          </p:cNvPr>
          <p:cNvSpPr txBox="1">
            <a:spLocks/>
          </p:cNvSpPr>
          <p:nvPr/>
        </p:nvSpPr>
        <p:spPr>
          <a:xfrm>
            <a:off x="1971787" y="5157192"/>
            <a:ext cx="2312181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Miles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DB164A33-B2E3-8213-3F51-B0FD54F5ECCA}"/>
              </a:ext>
            </a:extLst>
          </p:cNvPr>
          <p:cNvSpPr txBox="1">
            <a:spLocks/>
          </p:cNvSpPr>
          <p:nvPr/>
        </p:nvSpPr>
        <p:spPr>
          <a:xfrm>
            <a:off x="6148251" y="5157192"/>
            <a:ext cx="2312181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Make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5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66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9659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Global Used Car industry</a:t>
            </a:r>
            <a:endParaRPr lang="ko-KR" altLang="ko-KR" sz="40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414F766-5361-1655-5837-A2BA7BC8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968" y="3789040"/>
            <a:ext cx="4608512" cy="29249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Used cars are gaining immense traction across the globe, especially among the middle-class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North America CAGR (2022-28): &gt;6%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Due to increasing digitization and the ability of companies to provide immersive purchase experiences remotely, the used car market is expected to witness  significant growth over the medium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C3CA4-7E57-62B9-FEE9-D7DA868D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3" y="1028202"/>
            <a:ext cx="3509204" cy="24007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4B5CB3-0CE7-6438-4428-81C7F991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66" y="980728"/>
            <a:ext cx="4484095" cy="2653475"/>
          </a:xfrm>
          <a:prstGeom prst="rect">
            <a:avLst/>
          </a:prstGeom>
        </p:spPr>
      </p:pic>
      <p:pic>
        <p:nvPicPr>
          <p:cNvPr id="1030" name="Picture 6" descr="Used Car Market Size &amp; Share Report, 2022-2030">
            <a:extLst>
              <a:ext uri="{FF2B5EF4-FFF2-40B4-BE49-F238E27FC236}">
                <a16:creationId xmlns:a16="http://schemas.microsoft.com/office/drawing/2014/main" id="{E8271318-926B-B908-0C36-4DFE3809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45562"/>
            <a:ext cx="4176465" cy="26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062"/>
          <p:cNvSpPr>
            <a:spLocks noGrp="1"/>
          </p:cNvSpPr>
          <p:nvPr>
            <p:ph type="ctrTitle"/>
          </p:nvPr>
        </p:nvSpPr>
        <p:spPr>
          <a:xfrm>
            <a:off x="671869" y="-243408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rgbClr val="7F7F7F"/>
                </a:solidFill>
                <a:ea typeface="나눔고딕, 맑은 고딕, 돋움, AppleGothic"/>
              </a:rPr>
              <a:t>결 론</a:t>
            </a:r>
          </a:p>
        </p:txBody>
      </p:sp>
      <p:sp>
        <p:nvSpPr>
          <p:cNvPr id="4" name="nppt_16674398392414063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208912" cy="5728675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가설의 검증 결과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별 가격 분포를 살펴보면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인기 있는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경우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평균적인 수준에서 가격을 결정하는 것이 합리적이다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최적성능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ML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모델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XGBoost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경우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Make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번째 중요 인자로 본다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(year &gt;&gt;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engine_size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&gt; miles &gt; make)</a:t>
            </a:r>
          </a:p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 startAt="2"/>
            </a:pP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도시별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가격대의 큰 차이가 없는 것을 데이터 분포 확인을 통해서도 확인 할 수 있으며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ML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모델분석하였을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때 역시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도시는 가격대 결정에 두번째로 덜 중요한 인자임을 알 수 있다</a:t>
            </a:r>
          </a:p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모델분석 결과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, 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감가요인으로 작용되는 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year, miles 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중 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year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가 훨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씬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 중요도가 높았다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. </a:t>
            </a:r>
          </a:p>
          <a:p>
            <a:endParaRPr lang="en-US" altLang="ko-KR" sz="1800" b="0" dirty="0">
              <a:solidFill>
                <a:schemeClr val="bg1">
                  <a:lumMod val="50000"/>
                </a:schemeClr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한계</a:t>
            </a:r>
            <a:endParaRPr lang="en-US" altLang="ko-KR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본 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data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가 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8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년간의 누적데이터여서 개별차량의 실제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Age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를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</a:t>
            </a:r>
            <a:r>
              <a:rPr lang="ko-KR" altLang="en-US" sz="1800" b="0" dirty="0" err="1">
                <a:solidFill>
                  <a:srgbClr val="FF0000"/>
                </a:solidFill>
                <a:effectLst/>
                <a:latin typeface="+mn-ea"/>
                <a:ea typeface="+mn-ea"/>
              </a:rPr>
              <a:t>적용하는데는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한계가 있는 점을 감안해야 한다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.(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관련 사이트의 </a:t>
            </a:r>
            <a:r>
              <a:rPr lang="en-US" altLang="ko-KR" sz="1800" b="0" dirty="0" err="1">
                <a:solidFill>
                  <a:srgbClr val="FF0000"/>
                </a:solidFill>
                <a:effectLst/>
                <a:latin typeface="+mn-ea"/>
                <a:ea typeface="+mn-ea"/>
              </a:rPr>
              <a:t>api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설명 참조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	=&gt; 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데이터에 각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관측치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별 인터넷 등록일자가 </a:t>
            </a:r>
            <a:r>
              <a:rPr lang="ko-KR" altLang="en-US" sz="1800" b="0" dirty="0" err="1">
                <a:solidFill>
                  <a:srgbClr val="FF0000"/>
                </a:solidFill>
                <a:effectLst/>
                <a:latin typeface="+mn-ea"/>
                <a:ea typeface="+mn-ea"/>
              </a:rPr>
              <a:t>추가된다거나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 연식이 기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	</a:t>
            </a:r>
            <a:r>
              <a:rPr lang="ko-KR" altLang="en-US" sz="1800" b="0" dirty="0" err="1">
                <a:solidFill>
                  <a:srgbClr val="FF0000"/>
                </a:solidFill>
                <a:effectLst/>
                <a:latin typeface="+mn-ea"/>
                <a:ea typeface="+mn-ea"/>
              </a:rPr>
              <a:t>재된다면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훨씬 더 정교한 가격 예측이 가능할 것이다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. </a:t>
            </a:r>
          </a:p>
          <a:p>
            <a:pPr marL="285750" indent="-285750">
              <a:buFontTx/>
              <a:buChar char="-"/>
            </a:pP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data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의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feature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중 차량의 상태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외관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사고경력 등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자료가 더 있다면 더 정교한 예측이 가능할 것이다</a:t>
            </a:r>
            <a:endParaRPr lang="en-US" altLang="ko-KR" sz="1800" b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784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데이터 분석 자료</a:t>
            </a:r>
            <a:endParaRPr lang="ko-KR" altLang="ko-KR" sz="4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AA1522-90BF-A76E-2B07-8CA71AB0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772816"/>
            <a:ext cx="4167008" cy="2376264"/>
          </a:xfrm>
          <a:prstGeom prst="rect">
            <a:avLst/>
          </a:prstGeom>
        </p:spPr>
      </p:pic>
      <p:sp>
        <p:nvSpPr>
          <p:cNvPr id="6" name="nppt_1667439839241257">
            <a:extLst>
              <a:ext uri="{FF2B5EF4-FFF2-40B4-BE49-F238E27FC236}">
                <a16:creationId xmlns:a16="http://schemas.microsoft.com/office/drawing/2014/main" id="{E7CF2392-76C9-B458-957F-74D5A225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4488408"/>
            <a:ext cx="8062664" cy="16768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Inter"/>
              </a:rPr>
              <a:t>MarketCheck's</a:t>
            </a:r>
            <a:r>
              <a:rPr lang="en-US" altLang="ko-KR" b="0" i="0" dirty="0">
                <a:effectLst/>
                <a:latin typeface="Inter"/>
              </a:rPr>
              <a:t> automotive data covers 8 years of inventory across Canada. </a:t>
            </a:r>
          </a:p>
          <a:p>
            <a:pPr marL="342900" indent="-342900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Each day the systems crawl and aggregate inventory from over 65k dealer websites to deliver the most comprehensive and up-to-date depictions of market activity available anywhere.</a:t>
            </a:r>
            <a:endParaRPr lang="ko-KR" altLang="ko-KR" sz="2100" spc="-5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97366F-815B-32AE-AF3A-D7FDD1A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733099"/>
            <a:ext cx="4572000" cy="2415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데이터 분포 확인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8EC278-9BA8-5316-8D34-C456EAC5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69104"/>
            <a:ext cx="336232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7812BC7-818E-35B6-3228-C0B99740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45818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4F59E2D-E6C3-5D8D-C299-B7DC27C6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1842"/>
            <a:ext cx="3405436" cy="222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ppt_1667439839241257">
            <a:extLst>
              <a:ext uri="{FF2B5EF4-FFF2-40B4-BE49-F238E27FC236}">
                <a16:creationId xmlns:a16="http://schemas.microsoft.com/office/drawing/2014/main" id="{3A504D7F-72B8-CBD2-8F0C-22B875B1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688" y="2204864"/>
            <a:ext cx="1872208" cy="45276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PRICE(TARGET)</a:t>
            </a:r>
            <a:endParaRPr lang="ko-KR" altLang="ko-KR" sz="1600" spc="-5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sp>
        <p:nvSpPr>
          <p:cNvPr id="9" name="nppt_1667439839241257">
            <a:extLst>
              <a:ext uri="{FF2B5EF4-FFF2-40B4-BE49-F238E27FC236}">
                <a16:creationId xmlns:a16="http://schemas.microsoft.com/office/drawing/2014/main" id="{0D41D782-FA16-E7E5-EA05-8C48C42585C2}"/>
              </a:ext>
            </a:extLst>
          </p:cNvPr>
          <p:cNvSpPr txBox="1">
            <a:spLocks/>
          </p:cNvSpPr>
          <p:nvPr/>
        </p:nvSpPr>
        <p:spPr>
          <a:xfrm>
            <a:off x="6228184" y="2276872"/>
            <a:ext cx="720080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miles</a:t>
            </a:r>
            <a:endParaRPr lang="ko-KR" altLang="ko-KR" sz="16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sp>
        <p:nvSpPr>
          <p:cNvPr id="11" name="nppt_1667439839241257">
            <a:extLst>
              <a:ext uri="{FF2B5EF4-FFF2-40B4-BE49-F238E27FC236}">
                <a16:creationId xmlns:a16="http://schemas.microsoft.com/office/drawing/2014/main" id="{057A0BAC-5DDD-92CC-69F4-B40BCDE48BA3}"/>
              </a:ext>
            </a:extLst>
          </p:cNvPr>
          <p:cNvSpPr txBox="1">
            <a:spLocks/>
          </p:cNvSpPr>
          <p:nvPr/>
        </p:nvSpPr>
        <p:spPr>
          <a:xfrm>
            <a:off x="1691680" y="5013176"/>
            <a:ext cx="1944216" cy="43204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Year : 2007-2022 </a:t>
            </a:r>
            <a:endParaRPr lang="ko-KR" altLang="ko-KR" sz="16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DD4374E2-B4B2-03A6-6D0E-55BBDBA9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66" y="1885950"/>
            <a:ext cx="4559498" cy="23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nppt_1667439839241257">
            <a:extLst>
              <a:ext uri="{FF2B5EF4-FFF2-40B4-BE49-F238E27FC236}">
                <a16:creationId xmlns:a16="http://schemas.microsoft.com/office/drawing/2014/main" id="{4BD3D273-C400-6C6E-F33F-57AC99EC2C8A}"/>
              </a:ext>
            </a:extLst>
          </p:cNvPr>
          <p:cNvSpPr txBox="1">
            <a:spLocks/>
          </p:cNvSpPr>
          <p:nvPr/>
        </p:nvSpPr>
        <p:spPr>
          <a:xfrm rot="18807850">
            <a:off x="5764418" y="3409604"/>
            <a:ext cx="2045666" cy="59382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48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miles</a:t>
            </a:r>
            <a:endParaRPr lang="ko-KR" altLang="ko-KR" sz="48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1048072" y="3933056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가설 검증 및 확인 과정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nppt_1667439839241256">
            <a:extLst>
              <a:ext uri="{FF2B5EF4-FFF2-40B4-BE49-F238E27FC236}">
                <a16:creationId xmlns:a16="http://schemas.microsoft.com/office/drawing/2014/main" id="{0A6AD7E4-4BA5-1036-EF96-876C2FBE8C25}"/>
              </a:ext>
            </a:extLst>
          </p:cNvPr>
          <p:cNvSpPr txBox="1">
            <a:spLocks/>
          </p:cNvSpPr>
          <p:nvPr/>
        </p:nvSpPr>
        <p:spPr>
          <a:xfrm>
            <a:off x="611560" y="764703"/>
            <a:ext cx="7772400" cy="240613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BEFORE DATA ANALYSIS</a:t>
            </a:r>
          </a:p>
          <a:p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DATA WRANGLING</a:t>
            </a:r>
            <a:endParaRPr lang="ko-KR" altLang="ko-K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0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004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캐나다에서 인기있는 메이커의 중고차 가격이 상대적으로 높을 것이며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메이커별 중고차 가격 결정이 유의미할 것이다</a:t>
            </a:r>
            <a:b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400" b="1" dirty="0">
              <a:solidFill>
                <a:schemeClr val="tx1">
                  <a:alpha val="100000"/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전체 도시의 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분포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148758F-AAF0-7C61-81FB-9A355E4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66" y="1052736"/>
            <a:ext cx="6120680" cy="31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A4812D1-97F9-94CA-30ED-9ACAB587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65812"/>
            <a:ext cx="6256614" cy="286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004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캐나다 대도시의 중고차 가격대가 상대적으로 높을 것이며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도시별</a:t>
            </a:r>
            <a:r>
              <a:rPr lang="ko-KR" altLang="en-US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가격 설정을 다르게 해야 할 것이다</a:t>
            </a:r>
            <a:r>
              <a:rPr lang="en-US" altLang="ko-KR" sz="2400" b="1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400" b="1" dirty="0">
              <a:solidFill>
                <a:schemeClr val="tx1">
                  <a:alpha val="100000"/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351219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1605</Words>
  <Application>Microsoft Office PowerPoint</Application>
  <PresentationFormat>화면 슬라이드 쇼(4:3)</PresentationFormat>
  <Paragraphs>189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Inter</vt:lpstr>
      <vt:lpstr>나눔고딕</vt:lpstr>
      <vt:lpstr>나눔명조</vt:lpstr>
      <vt:lpstr>맑은 고딕</vt:lpstr>
      <vt:lpstr>한컴 고딕</vt:lpstr>
      <vt:lpstr>Arial</vt:lpstr>
      <vt:lpstr>Courier New</vt:lpstr>
      <vt:lpstr>Symbol</vt:lpstr>
      <vt:lpstr/>
      <vt:lpstr>USED CARS  IN CANADA</vt:lpstr>
      <vt:lpstr>분석 목적 및 방향</vt:lpstr>
      <vt:lpstr>Global Used Car industry</vt:lpstr>
      <vt:lpstr>데이터 분석 자료</vt:lpstr>
      <vt:lpstr>데이터 분포 확인</vt:lpstr>
      <vt:lpstr>가설 검증 및 확인 과정</vt:lpstr>
      <vt:lpstr>가설1) 캐나다에서 인기있는 메이커의 중고차 가격이 상대적으로 높을 것이며, 메이커별 중고차 가격 결정이 유의미할 것이다 </vt:lpstr>
      <vt:lpstr>전체 도시의 Make 분포</vt:lpstr>
      <vt:lpstr>가설2) 캐나다 대도시의 중고차 가격대가 상대적으로 높을 것이며, 도시별 가격 설정을 다르게 해야 할 것이다.</vt:lpstr>
      <vt:lpstr>주요도시 (토론토, 벤쿠버, 몬트리올, 캘거리, 오타와) VS 그 외 도시</vt:lpstr>
      <vt:lpstr>주요도시 (토론토, 밴쿠버, 몬트리올, 캘거리, 오타와) VS 그 외 도시</vt:lpstr>
      <vt:lpstr>가설3) 차량의 주행거리가 출시연도보다 가격에 더 큰 영향을 가질 것이다.   1. Mile 추이에 따른 피쳐별 특성 2. Year 추이에 따른 피쳐별 특성</vt:lpstr>
      <vt:lpstr> mile 그룹별 가격 평균 분포</vt:lpstr>
      <vt:lpstr>Year의 평균가격분포</vt:lpstr>
      <vt:lpstr>Make의 가격분포</vt:lpstr>
      <vt:lpstr>Body_type별 가격분포</vt:lpstr>
      <vt:lpstr>Vehicle_type별 가격분포</vt:lpstr>
      <vt:lpstr>Drivetrain별 가격분포</vt:lpstr>
      <vt:lpstr>Engine_block별 가격분포</vt:lpstr>
      <vt:lpstr>Make별 가격분포</vt:lpstr>
      <vt:lpstr>Body_type별 가격분포</vt:lpstr>
      <vt:lpstr>Vehicle_type별 가격분포</vt:lpstr>
      <vt:lpstr>Transmission별 가격분포</vt:lpstr>
      <vt:lpstr>Engine_block별 가격분포</vt:lpstr>
      <vt:lpstr>PowerPoint 프레젠테이션</vt:lpstr>
      <vt:lpstr>Preparation for ML Model</vt:lpstr>
      <vt:lpstr>ML Modeling Analysis</vt:lpstr>
      <vt:lpstr>ML Modeling Analysis</vt:lpstr>
      <vt:lpstr>ML Modeling Analysis</vt:lpstr>
      <vt:lpstr>결 론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PLAN</dc:title>
  <dc:creator>sossick(sossick)</dc:creator>
  <cp:lastModifiedBy>Administrator</cp:lastModifiedBy>
  <cp:revision>4</cp:revision>
  <dcterms:created xsi:type="dcterms:W3CDTF">2022-11-03T01:43:40Z</dcterms:created>
  <dcterms:modified xsi:type="dcterms:W3CDTF">2022-12-08T08:00:41Z</dcterms:modified>
</cp:coreProperties>
</file>