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448" r:id="rId5"/>
    <p:sldId id="2462" r:id="rId6"/>
    <p:sldId id="259" r:id="rId7"/>
    <p:sldId id="2463" r:id="rId8"/>
    <p:sldId id="2464" r:id="rId9"/>
    <p:sldId id="2432" r:id="rId10"/>
    <p:sldId id="2465" r:id="rId11"/>
    <p:sldId id="2451" r:id="rId12"/>
    <p:sldId id="2433" r:id="rId13"/>
    <p:sldId id="2466" r:id="rId14"/>
    <p:sldId id="2467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77266" autoAdjust="0"/>
  </p:normalViewPr>
  <p:slideViewPr>
    <p:cSldViewPr snapToGrid="0">
      <p:cViewPr varScale="1">
        <p:scale>
          <a:sx n="58" d="100"/>
          <a:sy n="58" d="100"/>
        </p:scale>
        <p:origin x="1368" y="48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80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0904122-4202-490B-AAC6-EDEC5861B2D9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2023-02-07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65AE8BC-2AB3-9E4C-9797-2A6F8A74C7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D3B77C6-B7FB-47C6-ACD7-F4DEC9D9BE80}" type="datetime1">
              <a:rPr lang="ko-KR" altLang="en-US" noProof="1" smtClean="0"/>
              <a:t>2023-02-07</a:t>
            </a:fld>
            <a:endParaRPr lang="ko-KR" altLang="en-US" noProof="1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1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1"/>
              <a:t>마스터 텍스트 스타일 편집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1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28B34ED-4CDD-41C9-90F7-D768D5559A6F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안녕하십니까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16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기 허소영 발표 시작하겠습니다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이번 프로젝트 주제는 자연어 처리로 뉴스 기사를 분류하는 것입니다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1795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모델 성능 결과를 앞서 말씀드린 두가지 데이터 불균형 처리에 따라 살펴보면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Undersampling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의 경우 전혀 학습하지 못하는 상태를 확인할 수 있었습니다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아무래도 중요한 데이터들의 유실이 원인으로 작용했을 것 같습니다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기사내용을 가능한 전부 살리고 싶어서 가능한 최대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max_len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을 설정하여 학습을 진행해서 그런지 데이터 증강처리 된 경우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5epochs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처리하는데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시간 가량 소요됐습니다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테스트셋의 성능이 어느 시점에서 멈추어서 적정한 학습률로 재설정해보고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Out of memory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문제로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Batch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크기도 줄여보고 여러 가지로 학습을 진행해 봤습니다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그럼에도 아쉽지만 높은 성능이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5 epochs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내에서는 나오지 않았고 베이스 모델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성능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0.45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에 비해 최고 성능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0.546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으로 그다지 뛰어난 성능을 보이지는 않았습니다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성능이 이미 별로 좋지 않았기 때문에 일반화 검증을 위한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CV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는 무의미하다고 판단하고 진행하지 않았습니다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가설을 지금 당장 결론내기에는 이르고 성능 개선을 위해 여러가지 데이터셋에 대한 조사와 파인튜닝 재설정을 통해 다양한 분석 및 시도를 더 해 봐야 할 것 같습니다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5079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마지막으로 한계 및 아쉬운 점을 말씁드리겠습니다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우선 주가는 모든 인자에 굉장히 빠른 속도로 반응하는데 제가 확보한 기사 데이터의 최초성을 단정할 수 없기 때문에 좀 더 시의성이 있는 정밀도가 높은 레이블링을 못해 아쉬웠습니다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본인이 필요한 정확한 데이터를 구하는게 무엇보다 중요하고 상당히 어려운 일이라고 느꼈습니다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또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텍스트의 경우 중요한 부분이 어딘지 알 수 없어 아무렇게나 데이터를 축소시킬 수 없어서 원문 그대로를 정확히 분석하려고 하니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out of memory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문제가 발생했습니다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 부분 역시 어떻게 데이터의 원본성은 유지하면서 메모리 문제를 처리할 수 있을지 고민해봐야 할 것 같고요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불균형 문제 역시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텍스트의 경우 문맥간의 의미가 달라질 수 있어 굉장히 섬세하게 작업해야 하는데 나름의 공부에도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좀 더 완전한 데이터 불균형 해소에는 부족해서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좀 더 공부할 필요성을 느꼈습니다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rtl="0"/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또 딥러닝 학습시간이 너무 오래걸려서 파인튜닝을 좀 더 다양하게 시도해보지 못해서 아쉬웠고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f1 score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역시 시간부족으로 확인하지 못한 점이 아쉽습니다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나머지 아쉬운 부분들은 차후 공부를 통해서 보완하도록 하겠습니다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이상 발표를 마치겠습니다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91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발표는 데이터 선정 및 가설 설정에 대한 프로젝트 방향 설명으로 시작해서 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전처리 방식과 사용한 딥러닝 모델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결과와 한계 순으로 진행하겠습니다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1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이번에 목표로 한 데이터는 상장 회사의 뉴스 기사입니다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이는 저의 평소 관심 도메인이었던 주식 분야에 자연어 처리 알고리즘을 적용해서 기사와 주가의 관계성을 분석해 보기 위해서입니다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우선 데이터셋은 한국경제 뉴스 웹페이지에서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2300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여개의 관심종목들의 이름으로 검색한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년 치 기사를 웹크롤링해서 얻었고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주가 데이터는 증권사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로 분당 데이터를 확보하였습니다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데이터셋의 확보부터 상당한 시간이 걸렸고요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만여개의 기사데이터를 정제하는 것에도 모델링 분석 이상으로 상당한 시간이 소요됐습니다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역시 정제되지 않은 데이터를 다루는 일은 예상치 못한 일이 많고 어려운 일이라는 것을 체감했습니다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확보하고 다음은 가설설정 파트를 보겠습니다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주가의 단기적 상승하락에 영향을 미치는 뉴스 기사의 어떤 특별한 특성이 있을 것이라는 가설을 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세웠습니다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97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웹크롤링 과정에서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sqlite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사용해서 데이터를 저장했습니다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 Title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 중복 추출이 되지 않게 처리하였고요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또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해당 검색어가 온전히 들어있지 않은 기사일 경우 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우리로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라는 기업명으로 검색했을 때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우리은행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 나오는 경우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완전히 잘못 추출된 데이터이기 때문에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에서 삭제처리했습니다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지주회사로 검색했을 경우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동일단어를 포함한 여러 자회사의 기사까지 검색되기 때문에 지주회사는 전부 삭제했고요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주가에 영향을 주지 않고 우연성만 배가시킬 수 있는 특정 단어들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예를 들면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부고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포토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인사와 같은 단어를 포함한 기사는 삭제했습니다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 역시 데이터 추출 당시 미상장이었거나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추출 기간 불일치로 인한 상태였기 때문에 삭제하였습니다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정제한 데이터에 기사 작성 한시간 전후를 기준으로 등락율 컬럼을 추가하고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0%, 5%,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를 기준으로 세가지로 분류하여 레이블링 하였습니다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80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타겟 분포를 보면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5%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이상의 경우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1%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정도를 차지하는 매우 불균형한 상태였음을 확인했고 데이터 불균형 완화 처리가 필요했습니다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591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불균형을 처리하는 방법 중에서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Undersampling,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Text data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augmentation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두 가지 방법을 사용해봤습니다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Undersampling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해서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프로 이상의 데이터 수에 맞춰 다른 데이터들을 랜덤하게 삭제처리한 모습이고요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Data augmentation,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여기서 사용한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DA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EDA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이하 줄여서 이 논문에서 나온 테크닉을 사용했고요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작위적 변형을 최대한 피하기 위해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RD, RS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만 사용했습니다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이렇게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DA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통해 데이터 수가 조금 늘어난 데이터 구조고요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불균형이 조금 완화가 된 모습입니다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9130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다음은 딥러닝 학습 과정을 살펴보겠습니다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334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이번에 사용한 모델은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KoBERT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사전학습 모델이고요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 모델을 사용한 이유는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모델이 양방향성 문맥 특성을 활용하여 성능이 잘 나오기 때문에 이번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NLP taks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적합하다고 생각했고요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한국어의 경우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의 다국적 버전인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Multilingual BERT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보다는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SKTBrain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에서 공개한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KoBERT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모델이 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한국 기사와 위키피디아를 통해 사전 학습이 잘 이루어져 있어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더 높은 성능을 보인다는 논문의 내용을 보고 이번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프로젝트의 사용 모델로 선정하게 됐습니다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오픈 소스를 활용해서 사용했고요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파인 튜닝 단계에서 추가로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Batchnormalization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Dense layer</a:t>
            </a:r>
          </a:p>
          <a:p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추가하여 진행하였습니다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8B34ED-4CDD-41C9-90F7-D768D5559A6F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51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922140"/>
            <a:ext cx="5167313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cap="all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spc="300" noProof="1"/>
              <a:t>연간 보고서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 rtlCol="0"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58000"/>
          </a:xfr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ko-KR" altLang="en-US" sz="1600" noProof="1">
                <a:cs typeface="Biome Light" panose="020B0303030204020804" pitchFamily="34" charset="0"/>
              </a:rPr>
              <a:t>마스터 텍스트 스타일을 편집하려면 클릭하세요</a:t>
            </a:r>
            <a:r>
              <a:rPr lang="en-US" altLang="ko-KR" sz="1600" noProof="1">
                <a:cs typeface="Biome Light" panose="020B0303030204020804" pitchFamily="34" charset="0"/>
              </a:rPr>
              <a:t>.</a:t>
            </a:r>
          </a:p>
          <a:p>
            <a:pPr marL="0" indent="0" rtl="0">
              <a:buNone/>
            </a:pPr>
            <a:endParaRPr lang="ko-KR" altLang="en-US" noProof="1"/>
          </a:p>
        </p:txBody>
      </p:sp>
      <p:sp>
        <p:nvSpPr>
          <p:cNvPr id="17" name="슬라이드 번호 개체 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ko-KR" baseline="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sz="4000" spc="300" noProof="1"/>
              <a:t>마스터 제목 스타일 편집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31" name="텍스트 개체 틀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2" name="텍스트 개체 틀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3" name="텍스트 개체 틀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spc="300" baseline="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ko-KR" altLang="en-US" noProof="1"/>
              <a:t>클릭하여 편집</a:t>
            </a:r>
          </a:p>
        </p:txBody>
      </p:sp>
      <p:sp>
        <p:nvSpPr>
          <p:cNvPr id="34" name="온라인 이미지 개체 틀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  <p:sp>
        <p:nvSpPr>
          <p:cNvPr id="35" name="온라인 이미지 개체 틀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  <p:sp>
        <p:nvSpPr>
          <p:cNvPr id="36" name="온라인 이미지 개체 틀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 rtlCol="0">
            <a:noAutofit/>
          </a:bodyPr>
          <a:lstStyle>
            <a:lvl1pPr marL="0" indent="0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아이콘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제목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 rtlCol="0">
            <a:noAutofit/>
          </a:bodyPr>
          <a:lstStyle>
            <a:lvl1pPr marL="0" indent="0">
              <a:buNone/>
              <a:defRPr sz="1800" spc="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algn="ctr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416550" cy="6846932"/>
          </a:xfr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16" name="내용 개체 틀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ko-KR" altLang="en-US" sz="1600" noProof="1">
                <a:cs typeface="Biome Light" panose="020B0303030204020804" pitchFamily="34" charset="0"/>
              </a:rPr>
              <a:t>마스터 텍스트 스타일을 편집하려면 클릭하세요</a:t>
            </a:r>
            <a:r>
              <a:rPr lang="en-US" altLang="ko-KR" sz="1600" noProof="1">
                <a:cs typeface="Biome Light" panose="020B0303030204020804" pitchFamily="34" charset="0"/>
              </a:rPr>
              <a:t>.</a:t>
            </a:r>
          </a:p>
          <a:p>
            <a:pPr marL="0" indent="0" rtl="0">
              <a:buNone/>
            </a:pPr>
            <a:endParaRPr lang="ko-KR" altLang="en-US" noProof="1"/>
          </a:p>
        </p:txBody>
      </p:sp>
      <p:sp>
        <p:nvSpPr>
          <p:cNvPr id="17" name="슬라이드 번호 개체 틀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8C2E478F-E849-4A8C-AF1F-CBCC78A7CBFA}" type="slidenum">
              <a:rPr lang="en-US" altLang="ko-KR" baseline="0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‹#›</a:t>
            </a:fld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rtlCol="0" anchor="b"/>
          <a:lstStyle>
            <a:lvl1pPr algn="l">
              <a:defRPr sz="60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클릭하여 마스터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  <a:latin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1"/>
              <a:t>마스터 텍스트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rtlCol="0">
            <a:noAutofit/>
          </a:bodyPr>
          <a:lstStyle>
            <a:lvl1pPr algn="l">
              <a:defRPr sz="3200" spc="3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슬라이드 제목 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2279" y="1263841"/>
            <a:ext cx="4018722" cy="4636392"/>
          </a:xfrm>
        </p:spPr>
        <p:txBody>
          <a:bodyPr lIns="0" rIns="0" rtlCol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lnSpc>
                <a:spcPct val="150000"/>
              </a:lnSpc>
              <a:spcBef>
                <a:spcPts val="500"/>
              </a:spcBef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lnSpc>
                <a:spcPct val="150000"/>
              </a:lnSpc>
              <a:spcBef>
                <a:spcPts val="500"/>
              </a:spcBef>
              <a:defRPr sz="14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spcBef>
                <a:spcPts val="500"/>
              </a:spcBef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spcBef>
                <a:spcPts val="500"/>
              </a:spcBef>
              <a:defRPr sz="12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9" name="슬라이드 번호 개체 틀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6600" y="3651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051300" y="3651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6600" y="24225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1" name="그림 개체 틀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051300" y="24225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2" name="그림 개체 틀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736600" y="44799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051300" y="4479925"/>
            <a:ext cx="2997200" cy="1781979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 altLang="en-US" baseline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 rtlCol="0">
            <a:noAutofit/>
          </a:bodyPr>
          <a:lstStyle>
            <a:lvl1pPr>
              <a:defRPr sz="48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rtlCol="0" anchor="ctr"/>
          <a:lstStyle>
            <a:lvl1pPr marL="0" indent="0" algn="ctr">
              <a:buNone/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rtlCol="0">
            <a:noAutofit/>
          </a:bodyPr>
          <a:lstStyle>
            <a:lvl1pPr>
              <a:defRPr sz="1400" spc="300"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 rtlCol="0">
            <a:noAutofit/>
          </a:bodyPr>
          <a:lstStyle>
            <a:lvl1pPr marL="0" indent="0" algn="ctr">
              <a:buNone/>
              <a:defRPr sz="32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algn="ctr" rtl="0"/>
            <a:r>
              <a:rPr lang="ko-KR" altLang="en-US" sz="4800" noProof="1"/>
              <a:t>마스터 제목 스타일 편집</a:t>
            </a:r>
          </a:p>
        </p:txBody>
      </p:sp>
      <p:sp>
        <p:nvSpPr>
          <p:cNvPr id="19" name="그림 개체 틀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8601" y="1638300"/>
            <a:ext cx="5156200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8" name="그림 개체 틀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9900" y="1638300"/>
            <a:ext cx="5156200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10" name="텍스트 개체 틀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69107" y="3864355"/>
            <a:ext cx="5157787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pc="3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pc="3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9107" y="4531139"/>
            <a:ext cx="5157787" cy="2039144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z="14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텍스트 개체 틀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65107" y="3864355"/>
            <a:ext cx="5183188" cy="494506"/>
          </a:xfrm>
        </p:spPr>
        <p:txBody>
          <a:bodyPr rtlCol="0">
            <a:noAutofit/>
          </a:bodyPr>
          <a:lstStyle>
            <a:lvl1pPr marL="0" indent="0">
              <a:buNone/>
              <a:defRPr sz="2400" baseline="0">
                <a:latin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spc="3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pc="3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565107" y="4531139"/>
            <a:ext cx="5183188" cy="2039144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lvl="0"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>
                <a:solidFill>
                  <a:schemeClr val="tx1"/>
                </a:solidFill>
              </a:rPr>
              <a:t>마스터 텍스트 스타일을 편집하려면 클릭하세요</a:t>
            </a:r>
            <a:r>
              <a:rPr lang="en-US" altLang="ko-KR" sz="1400" noProof="1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rtlCol="0" anchor="ctr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algn="ctr" rtl="0"/>
            <a:r>
              <a:rPr lang="ko-KR" altLang="en-US" sz="4800" noProof="1"/>
              <a:t>마스터 제목 스타일 편집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24" name="그림 개체 틀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438" y="1624013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5" name="그림 개체 틀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42155" y="1623219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6" name="그림 개체 틀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22920" y="1623219"/>
            <a:ext cx="3108325" cy="1892300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1"/>
              <a:t>그림을 추가하려면 아이콘을 클릭하세요</a:t>
            </a:r>
            <a:r>
              <a:rPr lang="en-US" altLang="ko-KR" noProof="1"/>
              <a:t>.</a:t>
            </a:r>
          </a:p>
        </p:txBody>
      </p:sp>
      <p:sp>
        <p:nvSpPr>
          <p:cNvPr id="29" name="텍스트 개체 틀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30" name="텍스트 개체 틀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 rtlCol="0"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 baseline="0">
                <a:latin typeface="맑은 고딕" panose="020B0503020000020004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baseline="0">
                <a:latin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31" name="슬라이드 번호 개체 틀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 rtlCol="0">
            <a:noAutofit/>
          </a:bodyPr>
          <a:lstStyle>
            <a:lvl1pPr>
              <a:defRPr baseline="0">
                <a:latin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ko-KR" altLang="en-US" noProof="1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ko-KR" altLang="en-US" noProof="1"/>
              <a:t>마스터 텍스트 스타일을 편집하려면 클릭하세요</a:t>
            </a:r>
            <a:r>
              <a:rPr lang="en-US" altLang="ko-KR" noProof="1"/>
              <a:t>.</a:t>
            </a:r>
          </a:p>
          <a:p>
            <a:pPr lvl="1" rtl="0"/>
            <a:r>
              <a:rPr lang="ko-KR" altLang="en-US" noProof="1"/>
              <a:t>둘째 수준</a:t>
            </a:r>
          </a:p>
          <a:p>
            <a:pPr lvl="2" rtl="0"/>
            <a:r>
              <a:rPr lang="ko-KR" altLang="en-US" noProof="1"/>
              <a:t>셋째 수준</a:t>
            </a:r>
          </a:p>
          <a:p>
            <a:pPr lvl="3" rtl="0"/>
            <a:r>
              <a:rPr lang="ko-KR" altLang="en-US" noProof="1"/>
              <a:t>넷째 수준</a:t>
            </a:r>
          </a:p>
          <a:p>
            <a:pPr lvl="4" rtl="0"/>
            <a:r>
              <a:rPr lang="ko-KR" altLang="en-US" noProof="1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1"/>
              <a:t>바닥글 추가</a:t>
            </a:r>
            <a:endParaRPr lang="ko-KR" altLang="en-US" noProof="1">
              <a:latin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C2E478F-E849-4A8C-AF1F-CBCC78A7CBFA}" type="slidenum">
              <a:rPr lang="en-US" altLang="ko-KR" noProof="1" smtClean="0"/>
              <a:pPr/>
              <a:t>‹#›</a:t>
            </a:fld>
            <a:endParaRPr lang="ko-KR" altLang="en-US" noProof="1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1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sonwei20/eda_nlp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microsoft.com/office/2007/relationships/hdphoto" Target="../media/hdphoto4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개체 틀 7" descr="추상 이미지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뉴스 기사 분류 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/>
          <a:p>
            <a:pPr rtl="0"/>
            <a:r>
              <a:rPr lang="en-US" altLang="ko-KR" noProof="1"/>
              <a:t>2023.02.07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허 소 영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809386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모델 학습 결과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cap="none" noProof="1"/>
              <a:t>KoBERT</a:t>
            </a:r>
            <a:r>
              <a:rPr lang="ko-KR" altLang="en-US" sz="4800" cap="none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4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4">
            <a:extLst>
              <a:ext uri="{FF2B5EF4-FFF2-40B4-BE49-F238E27FC236}">
                <a16:creationId xmlns:a16="http://schemas.microsoft.com/office/drawing/2014/main" id="{37553535-B07B-774B-325F-5A13BCF0F32B}"/>
              </a:ext>
            </a:extLst>
          </p:cNvPr>
          <p:cNvSpPr txBox="1">
            <a:spLocks/>
          </p:cNvSpPr>
          <p:nvPr/>
        </p:nvSpPr>
        <p:spPr>
          <a:xfrm>
            <a:off x="1298026" y="5604193"/>
            <a:ext cx="3226675" cy="1174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ko-KR" altLang="en-US" sz="1100" spc="3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Undersampling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lnSpc>
                <a:spcPct val="100000"/>
              </a:lnSpc>
              <a:buNone/>
              <a:defRPr/>
            </a:pP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 =&gt;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전혀 학습하지 못함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ko-KR" altLang="en-US" sz="10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EF73E4-3A1C-C572-BA25-31D2D4907D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2" t="30572" r="61983" b="45554"/>
          <a:stretch/>
        </p:blipFill>
        <p:spPr>
          <a:xfrm>
            <a:off x="462454" y="2584852"/>
            <a:ext cx="4897821" cy="3200766"/>
          </a:xfrm>
          <a:prstGeom prst="rect">
            <a:avLst/>
          </a:prstGeom>
        </p:spPr>
      </p:pic>
      <p:sp>
        <p:nvSpPr>
          <p:cNvPr id="7" name="내용 개체 틀 24">
            <a:extLst>
              <a:ext uri="{FF2B5EF4-FFF2-40B4-BE49-F238E27FC236}">
                <a16:creationId xmlns:a16="http://schemas.microsoft.com/office/drawing/2014/main" id="{08B97902-72EF-0B1D-C1DB-04D3E3516966}"/>
              </a:ext>
            </a:extLst>
          </p:cNvPr>
          <p:cNvSpPr txBox="1">
            <a:spLocks/>
          </p:cNvSpPr>
          <p:nvPr/>
        </p:nvSpPr>
        <p:spPr>
          <a:xfrm>
            <a:off x="6195847" y="5512751"/>
            <a:ext cx="5797369" cy="1174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ko-KR" altLang="en-US" sz="1100" spc="3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DA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결과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최고 성능</a:t>
            </a:r>
            <a:r>
              <a:rPr lang="ko-KR" altLang="en-US" b="1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0.546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in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5 epochs</a:t>
            </a:r>
          </a:p>
          <a:p>
            <a:pPr marL="0" indent="0" rtl="0">
              <a:lnSpc>
                <a:spcPct val="100000"/>
              </a:lnSpc>
              <a:buNone/>
              <a:defRPr/>
            </a:pP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 =&gt;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베이스 모델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(0.45)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대비 뛰어나게 좋은 성능이 아님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ko-KR" altLang="en-US" sz="10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2E09558-23DB-2770-EA3C-9AA8DD80C2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306" t="32121" r="60870" b="43688"/>
          <a:stretch/>
        </p:blipFill>
        <p:spPr>
          <a:xfrm>
            <a:off x="5995464" y="2542797"/>
            <a:ext cx="5242378" cy="32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50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한계 및 느낀 점</a:t>
            </a:r>
          </a:p>
        </p:txBody>
      </p:sp>
      <p:pic>
        <p:nvPicPr>
          <p:cNvPr id="6" name="그림 개체 틀 5" descr="벽에 청사진을 작성하는 사람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28420"/>
            <a:ext cx="5669280" cy="4208346"/>
          </a:xfrm>
        </p:spPr>
        <p:txBody>
          <a:bodyPr rtlCol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i="0" u="none" strike="noStrike" kern="1200" cap="none" spc="30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rPr>
              <a:t>목적에 더 적합한 데이터셋 확보</a:t>
            </a:r>
            <a:endParaRPr lang="en-US" altLang="ko-KR" sz="2000" b="1" i="0" u="none" strike="noStrike" kern="1200" cap="none" spc="30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600" b="0" i="0" u="none" strike="noStrike" kern="1200" cap="none" spc="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rPr>
              <a:t>최초성이 확보된 기사 추출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2000" b="1" spc="300" noProof="1">
                <a:cs typeface="Biome Light" panose="020B0303030204020804" pitchFamily="34" charset="0"/>
              </a:rPr>
              <a:t>Out of memory</a:t>
            </a:r>
            <a:endParaRPr lang="ko-KR" altLang="en-US" sz="2000" b="1" i="0" u="none" strike="noStrike" kern="1200" cap="none" spc="30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600" b="0" i="0" u="none" strike="noStrike" kern="1200" cap="none" spc="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rPr>
              <a:t>Bert model</a:t>
            </a:r>
            <a:r>
              <a:rPr lang="ko-KR" altLang="en-US" sz="1600" b="0" i="0" u="none" strike="noStrike" kern="1200" cap="none" spc="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rPr>
              <a:t>의 </a:t>
            </a:r>
            <a:r>
              <a:rPr lang="en-US" altLang="ko-KR" sz="1600" b="0" i="0" u="none" strike="noStrike" kern="1200" cap="none" spc="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rPr>
              <a:t>max_len</a:t>
            </a:r>
            <a:r>
              <a:rPr lang="ko-KR" altLang="en-US" sz="1600" b="0" i="0" u="none" strike="noStrike" kern="1200" cap="none" spc="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rPr>
              <a:t>의 최대치는 </a:t>
            </a:r>
            <a:r>
              <a:rPr lang="en-US" altLang="ko-KR" sz="1600" b="0" i="0" u="none" strike="noStrike" kern="1200" cap="none" spc="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rPr>
              <a:t>512</a:t>
            </a:r>
            <a:endParaRPr lang="ko-KR" altLang="en-US" sz="1600" b="0" i="0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spc="300" noProof="1">
                <a:cs typeface="Biome Light" panose="020B0303030204020804" pitchFamily="34" charset="0"/>
              </a:rPr>
              <a:t>데이터 불균형 해소</a:t>
            </a:r>
            <a:endParaRPr lang="ko-KR" altLang="en-US" sz="2000" b="1" i="0" u="none" strike="noStrike" kern="1200" cap="none" spc="30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noProof="1">
                <a:cs typeface="Biome Light" panose="020B0303030204020804" pitchFamily="34" charset="0"/>
              </a:rPr>
              <a:t>비대칭 레이블 </a:t>
            </a:r>
            <a:r>
              <a:rPr lang="en-US" altLang="ko-KR" noProof="1">
                <a:cs typeface="Biome Light" panose="020B0303030204020804" pitchFamily="34" charset="0"/>
              </a:rPr>
              <a:t>1% -&gt; 10% </a:t>
            </a:r>
            <a:r>
              <a:rPr lang="ko-KR" altLang="en-US" noProof="1">
                <a:cs typeface="Biome Light" panose="020B0303030204020804" pitchFamily="34" charset="0"/>
              </a:rPr>
              <a:t>증가시켰지만 여전히 부족</a:t>
            </a:r>
            <a:endParaRPr lang="ko-KR" altLang="en-US" sz="1600" b="0" i="0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000" b="1" spc="300" noProof="1">
                <a:cs typeface="Biome Light" panose="020B0303030204020804" pitchFamily="34" charset="0"/>
              </a:rPr>
              <a:t>다양한 파인튜닝 시도</a:t>
            </a:r>
            <a:r>
              <a:rPr lang="en-US" altLang="ko-KR" sz="2000" b="1" spc="300" noProof="1">
                <a:cs typeface="Biome Light" panose="020B0303030204020804" pitchFamily="34" charset="0"/>
              </a:rPr>
              <a:t>, F1-score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b="0" i="0" u="none" strike="noStrike" kern="1200" cap="none" spc="30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rPr>
              <a:t>-</a:t>
            </a:r>
            <a:r>
              <a:rPr lang="ko-KR" altLang="en-US" b="0" i="0" u="none" strike="noStrike" kern="1200" cap="none" spc="300" normalizeH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Biome Light" panose="020B0303030204020804" pitchFamily="34" charset="0"/>
              </a:rPr>
              <a:t>시간 부족으로 더 다양한 파인튜닝 시도 못함</a:t>
            </a:r>
            <a:endParaRPr lang="en-US" altLang="ko-KR" b="0" i="0" u="none" strike="noStrike" kern="1200" cap="none" spc="30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pc="300" noProof="1">
                <a:cs typeface="Biome Light" panose="020B0303030204020804" pitchFamily="34" charset="0"/>
              </a:rPr>
              <a:t>-f1score </a:t>
            </a:r>
            <a:r>
              <a:rPr lang="ko-KR" altLang="en-US" spc="300" noProof="1">
                <a:cs typeface="Biome Light" panose="020B0303030204020804" pitchFamily="34" charset="0"/>
              </a:rPr>
              <a:t>성능 확인 못함</a:t>
            </a:r>
            <a:endParaRPr lang="ko-KR" altLang="en-US" b="0" i="0" u="none" strike="noStrike" kern="1200" cap="none" spc="30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ko-KR" altLang="en-US" sz="1600" b="0" i="0" u="none" strike="noStrike" kern="1200" cap="none" spc="0" normalizeH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Biome Light" panose="020B0303030204020804" pitchFamily="34" charset="0"/>
            </a:endParaRPr>
          </a:p>
          <a:p>
            <a:pPr rtl="0"/>
            <a:endParaRPr lang="ko-KR" altLang="en-US" b="1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60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목차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개체 틀 7" descr="회의실 테이블에 있는 사람들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데이터 선정 및 가설 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/>
              <a:t>데이터 전처리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모델</a:t>
            </a:r>
          </a:p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모델 분석 결과</a:t>
            </a:r>
          </a:p>
          <a:p>
            <a:pPr rtl="0"/>
            <a:r>
              <a:rPr lang="ko-KR" altLang="en-US" noProof="1"/>
              <a:t>한계 및 아쉬운 점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및 가설 선정</a:t>
            </a:r>
          </a:p>
        </p:txBody>
      </p:sp>
      <p:pic>
        <p:nvPicPr>
          <p:cNvPr id="5" name="그림 개체 틀 4" descr="노트북으로 작업 중인 여러 사람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 rtlCol="0"/>
          <a:lstStyle/>
          <a:p>
            <a:pPr rtl="0"/>
            <a:r>
              <a:rPr lang="ko-KR" altLang="en-US" noProof="1"/>
              <a:t>데이터셋 </a:t>
            </a:r>
            <a:r>
              <a:rPr lang="en-US" altLang="ko-KR" noProof="1"/>
              <a:t>: </a:t>
            </a:r>
            <a:r>
              <a:rPr lang="ko-KR" altLang="en-US" noProof="1"/>
              <a:t>뉴스 기사</a:t>
            </a:r>
            <a:r>
              <a:rPr lang="en-US" altLang="ko-KR" noProof="1"/>
              <a:t>, </a:t>
            </a:r>
            <a:r>
              <a:rPr lang="ko-KR" altLang="en-US" noProof="1"/>
              <a:t>주가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74102"/>
            <a:ext cx="4947920" cy="327606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평소 관심 도메인이었던 주식 분야와 딥러닝의 자연어 처리 알고리즘을 연계하여 </a:t>
            </a:r>
            <a:r>
              <a:rPr lang="ko-KR" altLang="en-US" b="1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기사와 주가의  관계성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을 분석해보고자 함</a:t>
            </a:r>
            <a:endParaRPr lang="en-US" altLang="ko-KR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buFontTx/>
              <a:buChar char="-"/>
            </a:pPr>
            <a:r>
              <a:rPr lang="ko-KR" altLang="en-US" b="1" noProof="1"/>
              <a:t>뉴스 기사</a:t>
            </a:r>
            <a:r>
              <a:rPr lang="en-US" altLang="ko-KR" noProof="1"/>
              <a:t>:</a:t>
            </a:r>
            <a:r>
              <a:rPr lang="ko-KR" altLang="en-US" noProof="1"/>
              <a:t> 한국경제 웹페이지에서 관심종목</a:t>
            </a:r>
            <a:r>
              <a:rPr lang="en-US" altLang="ko-KR" noProof="1"/>
              <a:t>(2300</a:t>
            </a:r>
            <a:r>
              <a:rPr lang="ko-KR" altLang="en-US" noProof="1"/>
              <a:t>여개</a:t>
            </a:r>
            <a:r>
              <a:rPr lang="en-US" altLang="ko-KR" noProof="1"/>
              <a:t>)</a:t>
            </a:r>
            <a:r>
              <a:rPr lang="ko-KR" altLang="en-US" noProof="1"/>
              <a:t> 검색으로 </a:t>
            </a:r>
            <a:r>
              <a:rPr lang="en-US" altLang="ko-KR" noProof="1"/>
              <a:t>1</a:t>
            </a:r>
            <a:r>
              <a:rPr lang="ko-KR" altLang="en-US" noProof="1"/>
              <a:t>년 치 기사 웹크롤링</a:t>
            </a:r>
            <a:endParaRPr lang="en-US" altLang="ko-KR" noProof="1"/>
          </a:p>
          <a:p>
            <a:pPr rtl="0">
              <a:buFontTx/>
              <a:buChar char="-"/>
            </a:pPr>
            <a:r>
              <a:rPr lang="ko-KR" altLang="en-US" b="1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주가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키움증권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년치 분당 데이터 입수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및 가설 선정</a:t>
            </a:r>
          </a:p>
        </p:txBody>
      </p:sp>
      <p:pic>
        <p:nvPicPr>
          <p:cNvPr id="5" name="그림 개체 틀 4" descr="노트북으로 작업 중인 여러 사람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506" y="2264655"/>
            <a:ext cx="4947920" cy="1589503"/>
          </a:xfrm>
        </p:spPr>
        <p:txBody>
          <a:bodyPr rtlCol="0">
            <a:noAutofit/>
          </a:bodyPr>
          <a:lstStyle/>
          <a:p>
            <a:pPr marL="0" indent="0" rtl="0">
              <a:buNone/>
            </a:pPr>
            <a:r>
              <a:rPr lang="ko-KR" altLang="en-US" sz="2000" noProof="1"/>
              <a:t>주가의 단기적 상승</a:t>
            </a:r>
            <a:r>
              <a:rPr lang="en-US" altLang="ko-KR" sz="2000" noProof="1"/>
              <a:t>/</a:t>
            </a:r>
            <a:r>
              <a:rPr lang="ko-KR" altLang="en-US" sz="2000" noProof="1"/>
              <a:t>하락에 영향을 미치는 뉴스기사의 텍스트 특성이 있을 것이다</a:t>
            </a:r>
            <a:endParaRPr lang="en-US" altLang="ko-KR" sz="2000" noProof="1"/>
          </a:p>
          <a:p>
            <a:pPr marL="0" indent="0" rtl="0">
              <a:buNone/>
            </a:pPr>
            <a:endParaRPr lang="en-US" altLang="ko-KR" sz="2000" noProof="1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9">
            <a:extLst>
              <a:ext uri="{FF2B5EF4-FFF2-40B4-BE49-F238E27FC236}">
                <a16:creationId xmlns:a16="http://schemas.microsoft.com/office/drawing/2014/main" id="{95A20DC3-0C37-4FBB-3E31-EEA7233C9E68}"/>
              </a:ext>
            </a:extLst>
          </p:cNvPr>
          <p:cNvSpPr txBox="1">
            <a:spLocks/>
          </p:cNvSpPr>
          <p:nvPr/>
        </p:nvSpPr>
        <p:spPr>
          <a:xfrm>
            <a:off x="6225539" y="1546138"/>
            <a:ext cx="301752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noProof="1"/>
              <a:t>데이터셋 </a:t>
            </a:r>
            <a:r>
              <a:rPr lang="en-US" altLang="ko-KR" noProof="1"/>
              <a:t>: </a:t>
            </a:r>
            <a:r>
              <a:rPr lang="ko-KR" altLang="en-US" noProof="1"/>
              <a:t>뉴스 기사</a:t>
            </a:r>
            <a:r>
              <a:rPr lang="en-US" altLang="ko-KR" noProof="1"/>
              <a:t>, </a:t>
            </a:r>
            <a:r>
              <a:rPr lang="ko-KR" altLang="en-US" noProof="1"/>
              <a:t>주가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133C8A1-9B23-130E-7A58-96BEC6A383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가 설</a:t>
            </a:r>
          </a:p>
        </p:txBody>
      </p:sp>
    </p:spTree>
    <p:extLst>
      <p:ext uri="{BB962C8B-B14F-4D97-AF65-F5344CB8AC3E}">
        <p14:creationId xmlns:p14="http://schemas.microsoft.com/office/powerpoint/2010/main" val="400105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ko-KR" altLang="en-US" sz="4800" spc="300" noProof="1"/>
              <a:t>데이터 전처리</a:t>
            </a:r>
            <a:r>
              <a:rPr lang="ko-KR" altLang="en-US" sz="4800" spc="3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ko-KR" spc="3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Sqlite </a:t>
            </a:r>
            <a:r>
              <a:rPr lang="ko-KR" altLang="en-US" spc="3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</a:p>
          <a:p>
            <a:pPr marL="228600" indent="-228600"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spc="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컬럼</a:t>
            </a:r>
            <a:r>
              <a:rPr lang="en-US" altLang="ko-KR" sz="1400" spc="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: name, time, title, content</a:t>
            </a:r>
          </a:p>
          <a:p>
            <a:pPr marL="228600" indent="-228600"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spc="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중복</a:t>
            </a:r>
            <a:r>
              <a:rPr lang="en-US" altLang="ko-KR" sz="1400" spc="0" noProof="1"/>
              <a:t> </a:t>
            </a:r>
            <a:r>
              <a:rPr lang="ko-KR" altLang="en-US" sz="1400" spc="0" noProof="1"/>
              <a:t>추출 원천 봉쇄</a:t>
            </a:r>
            <a:endParaRPr lang="ko-KR" altLang="en-US" sz="1400" spc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spc="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검색어가 온전히 들어있지 않은 검색 내용은 </a:t>
            </a:r>
            <a:r>
              <a:rPr lang="en-US" altLang="ko-KR" sz="1400" spc="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400" spc="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에서 삭제</a:t>
            </a:r>
            <a:r>
              <a:rPr lang="en-US" altLang="ko-KR" sz="1400" spc="0" noProof="1"/>
              <a:t>           (</a:t>
            </a:r>
            <a:r>
              <a:rPr lang="ko-KR" altLang="en-US" sz="1400" spc="0" noProof="1"/>
              <a:t>예시</a:t>
            </a:r>
            <a:r>
              <a:rPr lang="en-US" altLang="ko-KR" sz="1400" spc="0" noProof="1"/>
              <a:t>: ‘</a:t>
            </a:r>
            <a:r>
              <a:rPr lang="ko-KR" altLang="en-US" sz="1400" spc="0" noProof="1"/>
              <a:t>우리로</a:t>
            </a:r>
            <a:r>
              <a:rPr lang="en-US" altLang="ko-KR" sz="1400" spc="0" noProof="1"/>
              <a:t>＇</a:t>
            </a:r>
            <a:r>
              <a:rPr lang="ko-KR" altLang="en-US" sz="1400" spc="0" noProof="1"/>
              <a:t>검색 </a:t>
            </a:r>
            <a:r>
              <a:rPr lang="en-US" altLang="ko-KR" sz="1400" spc="0" noProof="1"/>
              <a:t>-&gt; </a:t>
            </a:r>
            <a:r>
              <a:rPr lang="ko-KR" altLang="en-US" sz="1400" spc="0" noProof="1"/>
              <a:t>우리은행</a:t>
            </a:r>
            <a:r>
              <a:rPr lang="en-US" altLang="ko-KR" sz="1400" spc="0" noProof="1"/>
              <a:t>) -&gt; 18</a:t>
            </a:r>
            <a:r>
              <a:rPr lang="ko-KR" altLang="en-US" sz="1400" spc="0" noProof="1"/>
              <a:t>만여건의 데이터 </a:t>
            </a:r>
            <a:r>
              <a:rPr lang="en-US" altLang="ko-KR" sz="1400" spc="0" noProof="1"/>
              <a:t>-&gt; </a:t>
            </a:r>
            <a:r>
              <a:rPr lang="ko-KR" altLang="en-US" sz="1400" spc="0" noProof="1"/>
              <a:t>약 </a:t>
            </a:r>
            <a:r>
              <a:rPr lang="en-US" altLang="ko-KR" sz="1400" spc="0" noProof="1"/>
              <a:t>8</a:t>
            </a:r>
            <a:r>
              <a:rPr lang="ko-KR" altLang="en-US" sz="1400" spc="0" noProof="1"/>
              <a:t>만여건</a:t>
            </a:r>
            <a:endParaRPr lang="ko-KR" altLang="en-US" sz="400" spc="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ko-KR" altLang="en-US" spc="3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내용 개체 틀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ko-KR" altLang="en-US" sz="2400" spc="3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제거</a:t>
            </a:r>
            <a:endParaRPr lang="ko-KR" altLang="en-US" sz="1100" spc="3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지주회사 건 삭제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중복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주가에 영향을 주지 않는 특정 단어 포함 기사 제외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우연성 제거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 삭제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기사작성시 미상장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두 데이터 추출 기간 불일치로 발생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ko-KR" altLang="en-US" sz="10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내용 개체 틀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sz="2400" spc="3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특성 공학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등락율 컬럼 추가                     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한국경제 기사의 최초성을 확인할 수 없어 기사작성 시간 기준 전후 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시간 기준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Labeling : 0%</a:t>
            </a: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미만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, 0-5%, 5%</a:t>
            </a: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endParaRPr lang="en-US" altLang="ko-KR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lnSpc>
                <a:spcPct val="100000"/>
              </a:lnSpc>
              <a:buNone/>
              <a:defRPr/>
            </a:pPr>
            <a:endParaRPr lang="ko-KR" altLang="en-US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upload.wikimedia.org/wikipedia/commons/3/38/SQL...">
            <a:extLst>
              <a:ext uri="{FF2B5EF4-FFF2-40B4-BE49-F238E27FC236}">
                <a16:creationId xmlns:a16="http://schemas.microsoft.com/office/drawing/2014/main" id="{D1F1077C-1F44-0169-2F3F-A738F279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97" y="1721644"/>
            <a:ext cx="3105150" cy="146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ow to ask a company to delete your personal data - The Washington Post">
            <a:extLst>
              <a:ext uri="{FF2B5EF4-FFF2-40B4-BE49-F238E27FC236}">
                <a16:creationId xmlns:a16="http://schemas.microsoft.com/office/drawing/2014/main" id="{620CC594-4922-E197-C0A2-E6B0E5D40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80" y="1517254"/>
            <a:ext cx="3156347" cy="210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4 Tips for Advanced Feature Engineering and Preprocessing - KDnuggets">
            <a:extLst>
              <a:ext uri="{FF2B5EF4-FFF2-40B4-BE49-F238E27FC236}">
                <a16:creationId xmlns:a16="http://schemas.microsoft.com/office/drawing/2014/main" id="{5E0D1DAF-95A4-303B-9B0F-D76C31496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20" y="1528829"/>
            <a:ext cx="3563430" cy="20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82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1"/>
              <a:t>데이터의 분포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A4226A-FD31-5865-DC60-BA353C8F1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48" y="1937324"/>
            <a:ext cx="6647301" cy="471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5">
            <a:extLst>
              <a:ext uri="{FF2B5EF4-FFF2-40B4-BE49-F238E27FC236}">
                <a16:creationId xmlns:a16="http://schemas.microsoft.com/office/drawing/2014/main" id="{149E5519-E7E5-A85B-CCBB-E5F4E47136B2}"/>
              </a:ext>
            </a:extLst>
          </p:cNvPr>
          <p:cNvSpPr txBox="1">
            <a:spLocks/>
          </p:cNvSpPr>
          <p:nvPr/>
        </p:nvSpPr>
        <p:spPr>
          <a:xfrm>
            <a:off x="8059858" y="2566715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ko-KR" altLang="en-US" sz="2400" spc="3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불균형</a:t>
            </a:r>
            <a:endParaRPr lang="en-US" altLang="ko-KR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0% </a:t>
            </a: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미만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: 44%,</a:t>
            </a:r>
          </a:p>
          <a:p>
            <a:pPr marL="0" indent="0" rtl="0">
              <a:lnSpc>
                <a:spcPct val="100000"/>
              </a:lnSpc>
              <a:buNone/>
              <a:defRPr/>
            </a:pP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   5% </a:t>
            </a: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미만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: 55%,</a:t>
            </a:r>
          </a:p>
          <a:p>
            <a:pPr marL="0" indent="0" rtl="0">
              <a:lnSpc>
                <a:spcPct val="100000"/>
              </a:lnSpc>
              <a:buNone/>
              <a:defRPr/>
            </a:pP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   5% </a:t>
            </a:r>
            <a:r>
              <a:rPr lang="ko-KR" altLang="en-US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: 1%</a:t>
            </a:r>
          </a:p>
          <a:p>
            <a:pPr marL="0" indent="0" rtl="0">
              <a:lnSpc>
                <a:spcPct val="100000"/>
              </a:lnSpc>
              <a:buNone/>
              <a:defRPr/>
            </a:pPr>
            <a:endParaRPr lang="en-US" altLang="ko-KR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lnSpc>
                <a:spcPct val="100000"/>
              </a:lnSpc>
              <a:buNone/>
              <a:defRPr/>
            </a:pPr>
            <a:r>
              <a:rPr lang="en-US" altLang="ko-KR" sz="1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=&gt;</a:t>
            </a:r>
            <a:r>
              <a:rPr lang="ko-KR" altLang="en-US" sz="1800" b="1" noProof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불균형 완화 필요</a:t>
            </a:r>
            <a:endParaRPr lang="en-US" altLang="ko-KR" sz="1800" b="1" noProof="1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lnSpc>
                <a:spcPct val="100000"/>
              </a:lnSpc>
              <a:buNone/>
              <a:defRPr/>
            </a:pPr>
            <a:r>
              <a:rPr lang="en-US" altLang="ko-KR" sz="1800" noProof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</a:p>
          <a:p>
            <a:pPr marL="0" indent="0" rtl="0">
              <a:lnSpc>
                <a:spcPct val="100000"/>
              </a:lnSpc>
              <a:buNone/>
              <a:defRPr/>
            </a:pPr>
            <a:endParaRPr lang="ko-KR" altLang="en-US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25">
            <a:extLst>
              <a:ext uri="{FF2B5EF4-FFF2-40B4-BE49-F238E27FC236}">
                <a16:creationId xmlns:a16="http://schemas.microsoft.com/office/drawing/2014/main" id="{E8E790CC-759C-D281-18E5-2089F4B94E1F}"/>
              </a:ext>
            </a:extLst>
          </p:cNvPr>
          <p:cNvSpPr txBox="1">
            <a:spLocks/>
          </p:cNvSpPr>
          <p:nvPr/>
        </p:nvSpPr>
        <p:spPr>
          <a:xfrm>
            <a:off x="2263403" y="2014924"/>
            <a:ext cx="690003" cy="310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ko-KR" sz="1800" noProof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0.44</a:t>
            </a:r>
          </a:p>
          <a:p>
            <a:pPr marL="0" indent="0" rtl="0">
              <a:lnSpc>
                <a:spcPct val="100000"/>
              </a:lnSpc>
              <a:buNone/>
              <a:defRPr/>
            </a:pPr>
            <a:endParaRPr lang="ko-KR" altLang="en-US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5">
            <a:extLst>
              <a:ext uri="{FF2B5EF4-FFF2-40B4-BE49-F238E27FC236}">
                <a16:creationId xmlns:a16="http://schemas.microsoft.com/office/drawing/2014/main" id="{1A400B65-83CD-FAC3-5801-EF5A5B00F6F5}"/>
              </a:ext>
            </a:extLst>
          </p:cNvPr>
          <p:cNvSpPr txBox="1">
            <a:spLocks/>
          </p:cNvSpPr>
          <p:nvPr/>
        </p:nvSpPr>
        <p:spPr>
          <a:xfrm>
            <a:off x="4229378" y="2713858"/>
            <a:ext cx="690003" cy="310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ko-KR" sz="1800" noProof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0.55</a:t>
            </a:r>
          </a:p>
          <a:p>
            <a:pPr marL="0" indent="0" rtl="0">
              <a:lnSpc>
                <a:spcPct val="100000"/>
              </a:lnSpc>
              <a:buNone/>
              <a:defRPr/>
            </a:pPr>
            <a:endParaRPr lang="ko-KR" altLang="en-US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내용 개체 틀 25">
            <a:extLst>
              <a:ext uri="{FF2B5EF4-FFF2-40B4-BE49-F238E27FC236}">
                <a16:creationId xmlns:a16="http://schemas.microsoft.com/office/drawing/2014/main" id="{0DC130B9-F4C8-D86F-25C6-ACEEF705001E}"/>
              </a:ext>
            </a:extLst>
          </p:cNvPr>
          <p:cNvSpPr txBox="1">
            <a:spLocks/>
          </p:cNvSpPr>
          <p:nvPr/>
        </p:nvSpPr>
        <p:spPr>
          <a:xfrm>
            <a:off x="6096000" y="5478081"/>
            <a:ext cx="690003" cy="3100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ko-KR" sz="1800" noProof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0.01</a:t>
            </a:r>
          </a:p>
          <a:p>
            <a:pPr marL="0" indent="0" rtl="0">
              <a:lnSpc>
                <a:spcPct val="100000"/>
              </a:lnSpc>
              <a:buNone/>
              <a:defRPr/>
            </a:pPr>
            <a:endParaRPr lang="ko-KR" altLang="en-US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pPr algn="ctr" rtl="0"/>
            <a:r>
              <a:rPr lang="ko-KR" altLang="en-US" sz="4800" spc="3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불균형 처리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636168"/>
            <a:ext cx="5157787" cy="49450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altLang="ko-KR" spc="3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Undersampling</a:t>
            </a:r>
            <a:endParaRPr lang="ko-KR" altLang="en-US" spc="300" noProof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620334"/>
            <a:ext cx="5183188" cy="494506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US" altLang="ko-KR" spc="3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 Data Augmentation</a:t>
            </a:r>
            <a:endParaRPr lang="ko-KR" altLang="en-US" spc="300" noProof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02952"/>
            <a:ext cx="5157787" cy="2039144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/>
              <a:t>무작위 추출 </a:t>
            </a:r>
            <a:r>
              <a:rPr lang="en-US" altLang="ko-KR" sz="1400" noProof="1"/>
              <a:t>: </a:t>
            </a:r>
            <a:r>
              <a:rPr lang="ko-KR" altLang="en-US" sz="1400" noProof="1"/>
              <a:t>무작위로 데이터 일부만 선택</a:t>
            </a:r>
            <a:endParaRPr lang="en-US" altLang="ko-KR" sz="1400" noProof="1"/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14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유의정보 </a:t>
            </a:r>
            <a:r>
              <a:rPr lang="en-US" altLang="ko-KR" sz="14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유의한 데이터만을 남기는 방식</a:t>
            </a:r>
            <a:r>
              <a:rPr lang="en-US" altLang="ko-KR" sz="14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(EasyEnsemble, BalanceCascade </a:t>
            </a:r>
            <a:r>
              <a:rPr lang="ko-KR" altLang="en-US" sz="14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</a:t>
            </a:r>
            <a:r>
              <a:rPr lang="en-US" altLang="ko-KR" sz="14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ko-KR" sz="1400" noProof="1"/>
              <a:t>  =&gt; </a:t>
            </a:r>
            <a:r>
              <a:rPr lang="ko-KR" altLang="en-US" sz="1400" noProof="1"/>
              <a:t>데이터의 소실이 매우 크고 중요한 데이터 유실의 가능성</a:t>
            </a:r>
            <a:endParaRPr lang="en-US" altLang="ko-KR" sz="1400" noProof="1"/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ko-KR" sz="1400" noProof="1"/>
              <a:t>  =&gt; imblearn</a:t>
            </a:r>
            <a:r>
              <a:rPr lang="ko-KR" altLang="en-US" sz="1400" noProof="1"/>
              <a:t>라이브러리의 </a:t>
            </a:r>
            <a:r>
              <a:rPr lang="en-US" altLang="ko-KR" sz="1400" noProof="1"/>
              <a:t>RandomUnderSampler</a:t>
            </a:r>
            <a:r>
              <a:rPr lang="ko-KR" altLang="en-US" sz="1400" noProof="1"/>
              <a:t>활용</a:t>
            </a:r>
            <a:endParaRPr lang="en-US" altLang="ko-KR" sz="1200" b="1" noProof="1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4992"/>
            <a:ext cx="5183188" cy="2521297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noProof="1"/>
              <a:t>SR : </a:t>
            </a:r>
            <a:r>
              <a:rPr lang="ko-KR" altLang="en-US" sz="1400" noProof="1"/>
              <a:t>특정 단어를 유의어로 교체하는 방식</a:t>
            </a:r>
            <a:endParaRPr lang="ko-KR" altLang="en-US" sz="1400" noProof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RI, RD : </a:t>
            </a:r>
            <a:r>
              <a:rPr lang="ko-KR" altLang="en-US" sz="14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임의의 단어를 삽입하거나 삭제하는 방식</a:t>
            </a: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1400" noProof="1"/>
              <a:t>RS : </a:t>
            </a:r>
            <a:r>
              <a:rPr lang="ko-KR" altLang="en-US" sz="1400" noProof="1"/>
              <a:t>문장 내 임의의 두 단어의 위치를 바꾸는 것</a:t>
            </a:r>
            <a:endParaRPr lang="en-US" altLang="ko-KR" sz="1400" noProof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ko-KR" sz="1400" noProof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=&gt; 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en-US" altLang="ko-KR" sz="1600" b="0" i="0" u="none" strike="noStrike" dirty="0">
                <a:effectLst/>
                <a:latin typeface="-apple-system"/>
                <a:hlinkClick r:id="rId3"/>
              </a:rPr>
              <a:t>EDA: Easy Data Augmentation Techniques for Boosting Performance on Text Classification Tasks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-apple-system"/>
              </a:rPr>
              <a:t> 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논문에서 소개된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DA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테크닉 활용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(</a:t>
            </a:r>
            <a:r>
              <a:rPr lang="ko-KR" altLang="en-US" sz="1400" b="0" i="0" dirty="0" err="1">
                <a:solidFill>
                  <a:srgbClr val="24292F"/>
                </a:solidFill>
                <a:effectLst/>
                <a:latin typeface="-apple-system"/>
              </a:rPr>
              <a:t>깃헙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 오픈소스 활용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),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데이터의 작위적 변형을 방지하게 위해 </a:t>
            </a:r>
            <a:r>
              <a:rPr lang="en-US" altLang="ko-KR" sz="1400" b="0" i="0" dirty="0">
                <a:solidFill>
                  <a:srgbClr val="24292F"/>
                </a:solidFill>
                <a:effectLst/>
                <a:latin typeface="-apple-system"/>
              </a:rPr>
              <a:t>RD, RS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-apple-system"/>
              </a:rPr>
              <a:t>만 사용</a:t>
            </a:r>
            <a:endParaRPr lang="en-US" altLang="ko-KR" sz="1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marL="0" indent="0" rtl="0">
              <a:lnSpc>
                <a:spcPct val="100000"/>
              </a:lnSpc>
              <a:buNone/>
            </a:pPr>
            <a:r>
              <a:rPr lang="en-US" altLang="ko-KR" noProof="1">
                <a:solidFill>
                  <a:srgbClr val="24292F"/>
                </a:solidFill>
                <a:latin typeface="-apple-system"/>
                <a:ea typeface="맑은 고딕" panose="020B0503020000020004" pitchFamily="50" charset="-127"/>
              </a:rPr>
              <a:t>   </a:t>
            </a:r>
            <a:endParaRPr lang="ko-KR" altLang="en-US" sz="1400" noProof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693D656-FF7B-6612-05EF-D974C98899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90" t="45186" r="69108" b="43754"/>
          <a:stretch/>
        </p:blipFill>
        <p:spPr>
          <a:xfrm>
            <a:off x="307071" y="5169941"/>
            <a:ext cx="1843079" cy="7833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F39BB0D-EC5E-0A9C-FE2C-5773CFC835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55" t="61980" r="55173" b="16392"/>
          <a:stretch/>
        </p:blipFill>
        <p:spPr>
          <a:xfrm>
            <a:off x="2281836" y="4156936"/>
            <a:ext cx="3373821" cy="1418706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B1561AA-3637-5241-1AFF-C08B532A22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11" t="50101" r="45259" b="31386"/>
          <a:stretch/>
        </p:blipFill>
        <p:spPr>
          <a:xfrm>
            <a:off x="6741014" y="4466902"/>
            <a:ext cx="4624553" cy="1214361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652DA3-21F4-2B7B-614B-413CFA9DE42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7286" t="52844" r="64439" b="36080"/>
          <a:stretch/>
        </p:blipFill>
        <p:spPr>
          <a:xfrm>
            <a:off x="6741014" y="5921680"/>
            <a:ext cx="2228194" cy="7265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D322AA5-A2E7-5B86-D2DB-9AF0F52BD85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7636" t="54630" r="62672" b="34177"/>
          <a:stretch/>
        </p:blipFill>
        <p:spPr>
          <a:xfrm>
            <a:off x="9148440" y="5921719"/>
            <a:ext cx="2400829" cy="73421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7" name="화살표: 오른쪽 26">
            <a:extLst>
              <a:ext uri="{FF2B5EF4-FFF2-40B4-BE49-F238E27FC236}">
                <a16:creationId xmlns:a16="http://schemas.microsoft.com/office/drawing/2014/main" id="{C2EDFD31-46F8-69AD-1A14-4F4D96D7A01B}"/>
              </a:ext>
            </a:extLst>
          </p:cNvPr>
          <p:cNvSpPr/>
          <p:nvPr/>
        </p:nvSpPr>
        <p:spPr>
          <a:xfrm>
            <a:off x="8804224" y="6215605"/>
            <a:ext cx="443948" cy="2526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BF20E12E-C0DE-8872-C1C7-194A52C097FD}"/>
              </a:ext>
            </a:extLst>
          </p:cNvPr>
          <p:cNvSpPr/>
          <p:nvPr/>
        </p:nvSpPr>
        <p:spPr>
          <a:xfrm rot="19261155">
            <a:off x="2037365" y="5282110"/>
            <a:ext cx="419569" cy="332048"/>
          </a:xfrm>
          <a:prstGeom prst="rightArrow">
            <a:avLst>
              <a:gd name="adj1" fmla="val 50000"/>
              <a:gd name="adj2" fmla="val 3579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4676C106-8962-4C94-5BED-5BA6E694D6F1}"/>
              </a:ext>
            </a:extLst>
          </p:cNvPr>
          <p:cNvSpPr/>
          <p:nvPr/>
        </p:nvSpPr>
        <p:spPr>
          <a:xfrm rot="5400000">
            <a:off x="7038943" y="4867821"/>
            <a:ext cx="266421" cy="286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98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869" y="2262871"/>
            <a:ext cx="5892581" cy="1661297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딥러닝 모델 학습</a:t>
            </a:r>
          </a:p>
        </p:txBody>
      </p:sp>
      <p:pic>
        <p:nvPicPr>
          <p:cNvPr id="8" name="그림 개체 틀 7" descr="컴퓨터 코드 클로즈업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 rtlCol="0"/>
          <a:lstStyle/>
          <a:p>
            <a:pPr rtl="0"/>
            <a:r>
              <a:rPr lang="ko-KR" altLang="en-US" noProof="1"/>
              <a:t>자연어 처리</a:t>
            </a:r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1809386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ko-KR" altLang="en-US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모델 사용 이유와 파인 튜닝</a:t>
            </a:r>
          </a:p>
        </p:txBody>
      </p:sp>
      <p:sp>
        <p:nvSpPr>
          <p:cNvPr id="12" name="제목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cap="none" noProof="1"/>
              <a:t>KoBERT</a:t>
            </a:r>
            <a:r>
              <a:rPr lang="ko-KR" altLang="en-US" sz="4800" cap="none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48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C2E478F-E849-4A8C-AF1F-CBCC78A7CBFA}" type="slidenum">
              <a:rPr lang="en-US" altLang="ko-KR" noProof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4">
            <a:extLst>
              <a:ext uri="{FF2B5EF4-FFF2-40B4-BE49-F238E27FC236}">
                <a16:creationId xmlns:a16="http://schemas.microsoft.com/office/drawing/2014/main" id="{37553535-B07B-774B-325F-5A13BCF0F32B}"/>
              </a:ext>
            </a:extLst>
          </p:cNvPr>
          <p:cNvSpPr txBox="1">
            <a:spLocks/>
          </p:cNvSpPr>
          <p:nvPr/>
        </p:nvSpPr>
        <p:spPr>
          <a:xfrm>
            <a:off x="1418892" y="2598640"/>
            <a:ext cx="9448805" cy="3924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ko-KR" altLang="en-US" sz="1100" spc="3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양방향성 문맥 특성을 활용하여 성능이 높은 </a:t>
            </a:r>
            <a:r>
              <a:rPr lang="en-US" altLang="ko-KR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BERT</a:t>
            </a:r>
            <a:r>
              <a:rPr lang="ko-KR" altLang="en-US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모델이 이번 </a:t>
            </a:r>
            <a:r>
              <a:rPr lang="en-US" altLang="ko-KR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NLP </a:t>
            </a:r>
            <a:r>
              <a:rPr lang="ko-KR" altLang="en-US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분류 태스크에 적합하다고 판단</a:t>
            </a:r>
            <a:endParaRPr lang="en-US" altLang="ko-KR" sz="2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특히 </a:t>
            </a:r>
            <a:r>
              <a:rPr lang="en-US" altLang="ko-KR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SKTBrain</a:t>
            </a:r>
            <a:r>
              <a:rPr lang="ko-KR" altLang="en-US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에서 공개한 </a:t>
            </a:r>
            <a:r>
              <a:rPr lang="en-US" altLang="ko-KR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KoBERT </a:t>
            </a:r>
            <a:r>
              <a:rPr lang="ko-KR" altLang="en-US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모델은 한국어에 대해 많은 사전 학습이 이루어져 있고 다중 분류가 가능</a:t>
            </a:r>
            <a:endParaRPr lang="en-US" altLang="ko-KR" sz="2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오픈 소스 활용 가능</a:t>
            </a:r>
            <a:endParaRPr lang="en-US" altLang="ko-KR" sz="2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altLang="ko-KR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Batchnormalization</a:t>
            </a:r>
            <a:r>
              <a:rPr lang="ko-KR" altLang="en-US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Dropout, Dense layer</a:t>
            </a:r>
            <a:r>
              <a:rPr lang="ko-KR" altLang="en-US" sz="2400" noProof="1">
                <a:latin typeface="맑은 고딕" panose="020B0503020000020004" pitchFamily="50" charset="-127"/>
                <a:ea typeface="맑은 고딕" panose="020B0503020000020004" pitchFamily="50" charset="-127"/>
              </a:rPr>
              <a:t> 추가하여 파인튜닝 진행</a:t>
            </a:r>
            <a:endParaRPr lang="en-US" altLang="ko-KR" sz="2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rtl="0">
              <a:lnSpc>
                <a:spcPct val="100000"/>
              </a:lnSpc>
              <a:buNone/>
              <a:defRPr/>
            </a:pPr>
            <a:endParaRPr lang="en-US" altLang="ko-KR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endParaRPr lang="ko-KR" altLang="en-US" sz="1000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noProof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139529_TF55661986_Win32" id="{5858DD66-0DB2-4A57-8C76-4A149CAD9C01}" vid="{FB04F9E5-FEC6-41E6-A5F9-7E15D15C04F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기술 프레젠테이션</Template>
  <TotalTime>367</TotalTime>
  <Words>1270</Words>
  <Application>Microsoft Office PowerPoint</Application>
  <PresentationFormat>와이드스크린</PresentationFormat>
  <Paragraphs>167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-apple-system</vt:lpstr>
      <vt:lpstr>맑은 고딕</vt:lpstr>
      <vt:lpstr>Arial</vt:lpstr>
      <vt:lpstr>Calibri</vt:lpstr>
      <vt:lpstr>Wingdings</vt:lpstr>
      <vt:lpstr>Office 테마</vt:lpstr>
      <vt:lpstr>뉴스 기사 분류 </vt:lpstr>
      <vt:lpstr>목차</vt:lpstr>
      <vt:lpstr>데이터 및 가설 선정</vt:lpstr>
      <vt:lpstr>데이터 및 가설 선정</vt:lpstr>
      <vt:lpstr>데이터 전처리 </vt:lpstr>
      <vt:lpstr>데이터의 분포</vt:lpstr>
      <vt:lpstr>데이터 불균형 처리</vt:lpstr>
      <vt:lpstr>딥러닝 모델 학습</vt:lpstr>
      <vt:lpstr>KoBERT </vt:lpstr>
      <vt:lpstr>KoBERT </vt:lpstr>
      <vt:lpstr>한계 및 느낀 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뉴스 기사 자연어 처리</dc:title>
  <dc:creator>HEO SO YEONG</dc:creator>
  <cp:lastModifiedBy>HEO SO YEONG</cp:lastModifiedBy>
  <cp:revision>15</cp:revision>
  <dcterms:created xsi:type="dcterms:W3CDTF">2023-02-07T02:21:20Z</dcterms:created>
  <dcterms:modified xsi:type="dcterms:W3CDTF">2023-02-07T08:28:51Z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