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045" autoAdjust="0"/>
  </p:normalViewPr>
  <p:slideViewPr>
    <p:cSldViewPr snapToGrid="0">
      <p:cViewPr>
        <p:scale>
          <a:sx n="60" d="100"/>
          <a:sy n="60" d="100"/>
        </p:scale>
        <p:origin x="1140"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1719A-5490-4A9F-B6C9-21C8E51A092F}"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88AC3-AC60-487F-B5F3-212F921EC351}" type="slidenum">
              <a:rPr lang="en-US" smtClean="0"/>
              <a:t>‹#›</a:t>
            </a:fld>
            <a:endParaRPr lang="en-US"/>
          </a:p>
        </p:txBody>
      </p:sp>
    </p:spTree>
    <p:extLst>
      <p:ext uri="{BB962C8B-B14F-4D97-AF65-F5344CB8AC3E}">
        <p14:creationId xmlns:p14="http://schemas.microsoft.com/office/powerpoint/2010/main" val="69768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mentorship program this quarter, Andrew and I looked in to introducing me data science and into data classification methods.</a:t>
            </a:r>
          </a:p>
        </p:txBody>
      </p:sp>
      <p:sp>
        <p:nvSpPr>
          <p:cNvPr id="4" name="Slide Number Placeholder 3"/>
          <p:cNvSpPr>
            <a:spLocks noGrp="1"/>
          </p:cNvSpPr>
          <p:nvPr>
            <p:ph type="sldNum" sz="quarter" idx="10"/>
          </p:nvPr>
        </p:nvSpPr>
        <p:spPr/>
        <p:txBody>
          <a:bodyPr/>
          <a:lstStyle/>
          <a:p>
            <a:fld id="{37C88AC3-AC60-487F-B5F3-212F921EC351}" type="slidenum">
              <a:rPr lang="en-US" smtClean="0"/>
              <a:t>1</a:t>
            </a:fld>
            <a:endParaRPr lang="en-US"/>
          </a:p>
        </p:txBody>
      </p:sp>
    </p:spTree>
    <p:extLst>
      <p:ext uri="{BB962C8B-B14F-4D97-AF65-F5344CB8AC3E}">
        <p14:creationId xmlns:p14="http://schemas.microsoft.com/office/powerpoint/2010/main" val="192942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someone be interested in data classification methods? It is used in artificial intelligence, where classification methods are used in things like Snapchat filters, or for Google Home. Andrew and I started out using Python packages to use the K-Nearest neighbors as a classification method to start to classify data.</a:t>
            </a:r>
          </a:p>
        </p:txBody>
      </p:sp>
      <p:sp>
        <p:nvSpPr>
          <p:cNvPr id="4" name="Slide Number Placeholder 3"/>
          <p:cNvSpPr>
            <a:spLocks noGrp="1"/>
          </p:cNvSpPr>
          <p:nvPr>
            <p:ph type="sldNum" sz="quarter" idx="10"/>
          </p:nvPr>
        </p:nvSpPr>
        <p:spPr/>
        <p:txBody>
          <a:bodyPr/>
          <a:lstStyle/>
          <a:p>
            <a:fld id="{37C88AC3-AC60-487F-B5F3-212F921EC351}" type="slidenum">
              <a:rPr lang="en-US" smtClean="0"/>
              <a:t>2</a:t>
            </a:fld>
            <a:endParaRPr lang="en-US"/>
          </a:p>
        </p:txBody>
      </p:sp>
    </p:spTree>
    <p:extLst>
      <p:ext uri="{BB962C8B-B14F-4D97-AF65-F5344CB8AC3E}">
        <p14:creationId xmlns:p14="http://schemas.microsoft.com/office/powerpoint/2010/main" val="289038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classification method, we used a wine dataset already in the </a:t>
            </a:r>
            <a:r>
              <a:rPr lang="en-US" dirty="0" err="1"/>
              <a:t>scipy</a:t>
            </a:r>
            <a:r>
              <a:rPr lang="en-US" dirty="0"/>
              <a:t> modules to test around with. Using two dimensions in the wine dataset, we classified the data with 10 nearest neighbors. The average accuracy result was about 73.742%. These results were inaccurate than as it would be compared to using all 13 dimensions of the given data, and 10 nearest neighbors, which produced a much higher accuracy. Because of its susceptibility to overfitting, we looked into a different method of classification.</a:t>
            </a:r>
          </a:p>
        </p:txBody>
      </p:sp>
      <p:sp>
        <p:nvSpPr>
          <p:cNvPr id="4" name="Slide Number Placeholder 3"/>
          <p:cNvSpPr>
            <a:spLocks noGrp="1"/>
          </p:cNvSpPr>
          <p:nvPr>
            <p:ph type="sldNum" sz="quarter" idx="10"/>
          </p:nvPr>
        </p:nvSpPr>
        <p:spPr/>
        <p:txBody>
          <a:bodyPr/>
          <a:lstStyle/>
          <a:p>
            <a:fld id="{37C88AC3-AC60-487F-B5F3-212F921EC351}" type="slidenum">
              <a:rPr lang="en-US" smtClean="0"/>
              <a:t>3</a:t>
            </a:fld>
            <a:endParaRPr lang="en-US"/>
          </a:p>
        </p:txBody>
      </p:sp>
    </p:spTree>
    <p:extLst>
      <p:ext uri="{BB962C8B-B14F-4D97-AF65-F5344CB8AC3E}">
        <p14:creationId xmlns:p14="http://schemas.microsoft.com/office/powerpoint/2010/main" val="230696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into classifying with a decision tree, which splits up and categorizes the parts of the data that data points might appear, and for using all dimensions and 4 minimum sample leaves, this also gave results of good average accuracy. Now knowing the basics to methods of classification, we looked to classify some data that wasn’t restricted to just practice sets, and some real world data.</a:t>
            </a:r>
          </a:p>
        </p:txBody>
      </p:sp>
      <p:sp>
        <p:nvSpPr>
          <p:cNvPr id="4" name="Slide Number Placeholder 3"/>
          <p:cNvSpPr>
            <a:spLocks noGrp="1"/>
          </p:cNvSpPr>
          <p:nvPr>
            <p:ph type="sldNum" sz="quarter" idx="10"/>
          </p:nvPr>
        </p:nvSpPr>
        <p:spPr/>
        <p:txBody>
          <a:bodyPr/>
          <a:lstStyle/>
          <a:p>
            <a:fld id="{37C88AC3-AC60-487F-B5F3-212F921EC351}" type="slidenum">
              <a:rPr lang="en-US" smtClean="0"/>
              <a:t>4</a:t>
            </a:fld>
            <a:endParaRPr lang="en-US"/>
          </a:p>
        </p:txBody>
      </p:sp>
    </p:spTree>
    <p:extLst>
      <p:ext uri="{BB962C8B-B14F-4D97-AF65-F5344CB8AC3E}">
        <p14:creationId xmlns:p14="http://schemas.microsoft.com/office/powerpoint/2010/main" val="73753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decision tree on a set of birds, 30 of each macaws and rock pigeons, and results were highly accurate, averaging at around 96.5%. This is probably because of the high color contrast between these two birds and it was easier for these birds to be classified.</a:t>
            </a:r>
          </a:p>
        </p:txBody>
      </p:sp>
      <p:sp>
        <p:nvSpPr>
          <p:cNvPr id="4" name="Slide Number Placeholder 3"/>
          <p:cNvSpPr>
            <a:spLocks noGrp="1"/>
          </p:cNvSpPr>
          <p:nvPr>
            <p:ph type="sldNum" sz="quarter" idx="10"/>
          </p:nvPr>
        </p:nvSpPr>
        <p:spPr/>
        <p:txBody>
          <a:bodyPr/>
          <a:lstStyle/>
          <a:p>
            <a:fld id="{37C88AC3-AC60-487F-B5F3-212F921EC351}" type="slidenum">
              <a:rPr lang="en-US" smtClean="0"/>
              <a:t>5</a:t>
            </a:fld>
            <a:endParaRPr lang="en-US"/>
          </a:p>
        </p:txBody>
      </p:sp>
    </p:spTree>
    <p:extLst>
      <p:ext uri="{BB962C8B-B14F-4D97-AF65-F5344CB8AC3E}">
        <p14:creationId xmlns:p14="http://schemas.microsoft.com/office/powerpoint/2010/main" val="90586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played around with another method, singular value decomposition to try to find the average image for all remotes. However, the overall image for remotes [here] didn’t turn out well. This is perhaps because the remotes needed more data cleaning and not all remotes were same size and backgrounds; if those factors were the same, we could have gotten better results. </a:t>
            </a:r>
          </a:p>
        </p:txBody>
      </p:sp>
      <p:sp>
        <p:nvSpPr>
          <p:cNvPr id="4" name="Slide Number Placeholder 3"/>
          <p:cNvSpPr>
            <a:spLocks noGrp="1"/>
          </p:cNvSpPr>
          <p:nvPr>
            <p:ph type="sldNum" sz="quarter" idx="10"/>
          </p:nvPr>
        </p:nvSpPr>
        <p:spPr/>
        <p:txBody>
          <a:bodyPr/>
          <a:lstStyle/>
          <a:p>
            <a:fld id="{37C88AC3-AC60-487F-B5F3-212F921EC351}" type="slidenum">
              <a:rPr lang="en-US" smtClean="0"/>
              <a:t>6</a:t>
            </a:fld>
            <a:endParaRPr lang="en-US"/>
          </a:p>
        </p:txBody>
      </p:sp>
    </p:spTree>
    <p:extLst>
      <p:ext uri="{BB962C8B-B14F-4D97-AF65-F5344CB8AC3E}">
        <p14:creationId xmlns:p14="http://schemas.microsoft.com/office/powerpoint/2010/main" val="69252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used data that was already cleaned enough and tried to use a SVM to classify hand-written digits. With the help of a report, we used an polynomial kernel to the 5</a:t>
            </a:r>
            <a:r>
              <a:rPr lang="en-US" baseline="30000" dirty="0"/>
              <a:t>th</a:t>
            </a:r>
            <a:r>
              <a:rPr lang="en-US" dirty="0"/>
              <a:t> degree to optimize its speed and accuracy. And also, because this was such a big dataset, we ran in on </a:t>
            </a:r>
            <a:r>
              <a:rPr lang="en-US" dirty="0" err="1"/>
              <a:t>Hyak</a:t>
            </a:r>
            <a:r>
              <a:rPr lang="en-US" dirty="0"/>
              <a:t> and we got good results with </a:t>
            </a:r>
            <a:r>
              <a:rPr lang="en-US"/>
              <a:t>an accuracy of 96.57</a:t>
            </a:r>
            <a:endParaRPr lang="en-US" dirty="0"/>
          </a:p>
        </p:txBody>
      </p:sp>
      <p:sp>
        <p:nvSpPr>
          <p:cNvPr id="4" name="Slide Number Placeholder 3"/>
          <p:cNvSpPr>
            <a:spLocks noGrp="1"/>
          </p:cNvSpPr>
          <p:nvPr>
            <p:ph type="sldNum" sz="quarter" idx="10"/>
          </p:nvPr>
        </p:nvSpPr>
        <p:spPr/>
        <p:txBody>
          <a:bodyPr/>
          <a:lstStyle/>
          <a:p>
            <a:fld id="{37C88AC3-AC60-487F-B5F3-212F921EC351}" type="slidenum">
              <a:rPr lang="en-US" smtClean="0"/>
              <a:t>7</a:t>
            </a:fld>
            <a:endParaRPr lang="en-US"/>
          </a:p>
        </p:txBody>
      </p:sp>
    </p:spTree>
    <p:extLst>
      <p:ext uri="{BB962C8B-B14F-4D97-AF65-F5344CB8AC3E}">
        <p14:creationId xmlns:p14="http://schemas.microsoft.com/office/powerpoint/2010/main" val="13364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62B5-7605-4764-84B7-D6AC3D917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EBD3C-EC7D-4D79-A342-5AFF8A6B7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22436-CD3B-4431-B254-949CCB79F795}"/>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98036CA6-C850-4FD7-A2E9-52C735095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286C2-CABA-4784-854C-A0408F7AE248}"/>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420243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854B-69DB-4530-8BB3-3443B0B8A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6AE2EF-29E2-4100-83EB-07FFBD039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A272D-A2BD-47AA-9399-D7A26A436528}"/>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621DD3A2-C2B9-4F66-BB3E-0528DBDDD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6FF7-2CE1-4797-8DB0-58D728339C5B}"/>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244020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3C3F3-7C2A-4CDA-BE56-5A97FC00A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CCE39E-867F-4065-9B0A-43B633D477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BFAC2-F570-44DA-BC02-1E883D5A3559}"/>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E41232B4-A5D5-408B-BAB2-1F79177DE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D0620-C0B8-40CF-8A5F-10F564E89CC1}"/>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259059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4B35-7658-4119-9CBD-4C233414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A74C2-DBD4-4267-8153-B7DC64A358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7846F-9EC2-420D-B602-5C10FB5C2C0F}"/>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A7EA93D2-C27F-44D8-825D-45D74A972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1E910-31A8-4184-962C-B418FDBFFEC9}"/>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8460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D5B6-7BE9-4A6D-8211-D513F748E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BD770-7286-41BE-8B48-9FB069E5D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FF8BD8-0A78-4349-B487-2243AFE6EB46}"/>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50DCFD01-450C-4FA2-A540-D95D93F05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60164-07A8-4AAF-916B-B746D66BBE15}"/>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364885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D84D-33C9-4F54-B212-E455FD3A7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FF67D-F637-499D-AC10-A37368281C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3CF52E-D45F-428D-9A69-2D68F9F0CE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F95BBC-EBC9-48C5-B7F9-722AB9F4C4AE}"/>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6" name="Footer Placeholder 5">
            <a:extLst>
              <a:ext uri="{FF2B5EF4-FFF2-40B4-BE49-F238E27FC236}">
                <a16:creationId xmlns:a16="http://schemas.microsoft.com/office/drawing/2014/main" id="{15FB1C43-DDD0-465A-95E2-DB5C6DF37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98A11-6067-4814-B7EE-EE12E424E534}"/>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424959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02F6-1DF4-43E1-9E3D-313C6707A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CB87A4-BB0C-415E-878C-B49A5205D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2D92F-8033-48E6-966D-FAB98D933F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93E69-7835-405B-AD87-C17A1A5E2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DE4A9F-D2AA-4F52-9397-4805E2EEEA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CB7E67-2B96-4235-9E17-78948188848F}"/>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8" name="Footer Placeholder 7">
            <a:extLst>
              <a:ext uri="{FF2B5EF4-FFF2-40B4-BE49-F238E27FC236}">
                <a16:creationId xmlns:a16="http://schemas.microsoft.com/office/drawing/2014/main" id="{62F17EAC-D3D5-490C-9720-92348CA0A0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772E9-06EF-4E5F-898D-C52262DB1445}"/>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351578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B0BB-5486-43B3-9CD3-AAEB04A12F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E9C60-9219-40D9-AC44-21B48CEC58E5}"/>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4" name="Footer Placeholder 3">
            <a:extLst>
              <a:ext uri="{FF2B5EF4-FFF2-40B4-BE49-F238E27FC236}">
                <a16:creationId xmlns:a16="http://schemas.microsoft.com/office/drawing/2014/main" id="{74A648F5-8415-41E1-9441-B57282410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908E2-4D8A-4039-BEDA-151F0773E337}"/>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2720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FAF37-D61A-4232-B7BB-98A5244249B1}"/>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3" name="Footer Placeholder 2">
            <a:extLst>
              <a:ext uri="{FF2B5EF4-FFF2-40B4-BE49-F238E27FC236}">
                <a16:creationId xmlns:a16="http://schemas.microsoft.com/office/drawing/2014/main" id="{78543464-692B-41BC-9534-50635D706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7BF5B3-03D9-4BB1-ACC1-3E1E9A9D55BC}"/>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6277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9621-E91F-4B10-8270-4D228CBA9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09364-D8ED-4E0D-A0B1-990A31064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0C644C-7C27-49BF-8A21-7C9CE2E54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9AEA5-C922-42D7-93B3-D44DD4FE1543}"/>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6" name="Footer Placeholder 5">
            <a:extLst>
              <a:ext uri="{FF2B5EF4-FFF2-40B4-BE49-F238E27FC236}">
                <a16:creationId xmlns:a16="http://schemas.microsoft.com/office/drawing/2014/main" id="{21135EB6-884B-4A34-A7F3-B894D1AB3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90CC-8FDA-49D3-8361-DD7E43A7AC71}"/>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353935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30B4-A6A6-4CC5-9A65-1D4947B86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43169-0351-472B-AFFB-BC184488A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4D1E03-4896-440A-83E3-FCFF4C4A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E00B04-B107-41DC-822A-BEA6D1BA40A4}"/>
              </a:ext>
            </a:extLst>
          </p:cNvPr>
          <p:cNvSpPr>
            <a:spLocks noGrp="1"/>
          </p:cNvSpPr>
          <p:nvPr>
            <p:ph type="dt" sz="half" idx="10"/>
          </p:nvPr>
        </p:nvSpPr>
        <p:spPr/>
        <p:txBody>
          <a:bodyPr/>
          <a:lstStyle/>
          <a:p>
            <a:fld id="{441C695A-FDBB-4968-9CF3-943B316950B1}" type="datetimeFigureOut">
              <a:rPr lang="en-US" smtClean="0"/>
              <a:t>12/1/2017</a:t>
            </a:fld>
            <a:endParaRPr lang="en-US"/>
          </a:p>
        </p:txBody>
      </p:sp>
      <p:sp>
        <p:nvSpPr>
          <p:cNvPr id="6" name="Footer Placeholder 5">
            <a:extLst>
              <a:ext uri="{FF2B5EF4-FFF2-40B4-BE49-F238E27FC236}">
                <a16:creationId xmlns:a16="http://schemas.microsoft.com/office/drawing/2014/main" id="{5C366109-454E-4AA6-94D6-C2D2BE9FB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C2B5-9B71-4F6E-80C1-05BA072F4E16}"/>
              </a:ext>
            </a:extLst>
          </p:cNvPr>
          <p:cNvSpPr>
            <a:spLocks noGrp="1"/>
          </p:cNvSpPr>
          <p:nvPr>
            <p:ph type="sldNum" sz="quarter" idx="12"/>
          </p:nvPr>
        </p:nvSpPr>
        <p:spPr/>
        <p:txBody>
          <a:bodyPr/>
          <a:lstStyle/>
          <a:p>
            <a:fld id="{63BEB154-4432-4E52-81AD-88C95CD6E976}" type="slidenum">
              <a:rPr lang="en-US" smtClean="0"/>
              <a:t>‹#›</a:t>
            </a:fld>
            <a:endParaRPr lang="en-US"/>
          </a:p>
        </p:txBody>
      </p:sp>
    </p:spTree>
    <p:extLst>
      <p:ext uri="{BB962C8B-B14F-4D97-AF65-F5344CB8AC3E}">
        <p14:creationId xmlns:p14="http://schemas.microsoft.com/office/powerpoint/2010/main" val="241658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35B69-C2C8-40CE-B9FD-5F4F9B215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679E52-47B6-41DF-835B-52E7089FA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FC477-63FA-4D52-8292-66302A77E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695A-FDBB-4968-9CF3-943B316950B1}" type="datetimeFigureOut">
              <a:rPr lang="en-US" smtClean="0"/>
              <a:t>12/1/2017</a:t>
            </a:fld>
            <a:endParaRPr lang="en-US"/>
          </a:p>
        </p:txBody>
      </p:sp>
      <p:sp>
        <p:nvSpPr>
          <p:cNvPr id="5" name="Footer Placeholder 4">
            <a:extLst>
              <a:ext uri="{FF2B5EF4-FFF2-40B4-BE49-F238E27FC236}">
                <a16:creationId xmlns:a16="http://schemas.microsoft.com/office/drawing/2014/main" id="{ED65CD3C-77D7-4153-98D0-237339E5E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DE099-E686-42A4-ACBF-4B8FF6172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EB154-4432-4E52-81AD-88C95CD6E976}" type="slidenum">
              <a:rPr lang="en-US" smtClean="0"/>
              <a:t>‹#›</a:t>
            </a:fld>
            <a:endParaRPr lang="en-US"/>
          </a:p>
        </p:txBody>
      </p:sp>
    </p:spTree>
    <p:extLst>
      <p:ext uri="{BB962C8B-B14F-4D97-AF65-F5344CB8AC3E}">
        <p14:creationId xmlns:p14="http://schemas.microsoft.com/office/powerpoint/2010/main" val="351345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jpg"/><Relationship Id="rId11" Type="http://schemas.openxmlformats.org/officeDocument/2006/relationships/image" Target="../media/image22.jpeg"/><Relationship Id="rId5" Type="http://schemas.openxmlformats.org/officeDocument/2006/relationships/image" Target="../media/image16.jpg"/><Relationship Id="rId15" Type="http://schemas.openxmlformats.org/officeDocument/2006/relationships/image" Target="../media/image26.pn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 Id="rId14" Type="http://schemas.openxmlformats.org/officeDocument/2006/relationships/image" Target="../media/image25.jp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l.acm.org/citation.cfm?id=2999034&amp;CFID=836004021&amp;CFTOKEN=58686682" TargetMode="External"/><Relationship Id="rId4" Type="http://schemas.openxmlformats.org/officeDocument/2006/relationships/image" Target="../media/image2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BEA8-3F16-41AC-9E86-8103427BFFD8}"/>
              </a:ext>
            </a:extLst>
          </p:cNvPr>
          <p:cNvSpPr>
            <a:spLocks noGrp="1"/>
          </p:cNvSpPr>
          <p:nvPr>
            <p:ph type="ctrTitle"/>
          </p:nvPr>
        </p:nvSpPr>
        <p:spPr/>
        <p:txBody>
          <a:bodyPr>
            <a:normAutofit/>
          </a:bodyPr>
          <a:lstStyle/>
          <a:p>
            <a:r>
              <a:rPr lang="en-US" sz="4500" dirty="0"/>
              <a:t>Data Classification Methods</a:t>
            </a:r>
          </a:p>
        </p:txBody>
      </p:sp>
      <p:sp>
        <p:nvSpPr>
          <p:cNvPr id="3" name="Subtitle 2">
            <a:extLst>
              <a:ext uri="{FF2B5EF4-FFF2-40B4-BE49-F238E27FC236}">
                <a16:creationId xmlns:a16="http://schemas.microsoft.com/office/drawing/2014/main" id="{02CA3165-ADAE-4B73-804A-798A4CC53161}"/>
              </a:ext>
            </a:extLst>
          </p:cNvPr>
          <p:cNvSpPr>
            <a:spLocks noGrp="1"/>
          </p:cNvSpPr>
          <p:nvPr>
            <p:ph type="subTitle" idx="1"/>
          </p:nvPr>
        </p:nvSpPr>
        <p:spPr/>
        <p:txBody>
          <a:bodyPr/>
          <a:lstStyle/>
          <a:p>
            <a:r>
              <a:rPr lang="en-US" dirty="0"/>
              <a:t>Andrew Wildman &amp; Isaac Pang</a:t>
            </a:r>
          </a:p>
        </p:txBody>
      </p:sp>
    </p:spTree>
    <p:extLst>
      <p:ext uri="{BB962C8B-B14F-4D97-AF65-F5344CB8AC3E}">
        <p14:creationId xmlns:p14="http://schemas.microsoft.com/office/powerpoint/2010/main" val="360535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F315-4A9C-4F3A-B291-34F5B434E51A}"/>
              </a:ext>
            </a:extLst>
          </p:cNvPr>
          <p:cNvSpPr>
            <a:spLocks noGrp="1"/>
          </p:cNvSpPr>
          <p:nvPr>
            <p:ph type="title"/>
          </p:nvPr>
        </p:nvSpPr>
        <p:spPr/>
        <p:txBody>
          <a:bodyPr/>
          <a:lstStyle/>
          <a:p>
            <a:r>
              <a:rPr lang="en-US" dirty="0"/>
              <a:t>Introduction</a:t>
            </a:r>
          </a:p>
        </p:txBody>
      </p:sp>
      <p:cxnSp>
        <p:nvCxnSpPr>
          <p:cNvPr id="6" name="Straight Arrow Connector 5">
            <a:extLst>
              <a:ext uri="{FF2B5EF4-FFF2-40B4-BE49-F238E27FC236}">
                <a16:creationId xmlns:a16="http://schemas.microsoft.com/office/drawing/2014/main" id="{AB9B929C-5DFB-45E0-9E61-B64993C4D3D5}"/>
              </a:ext>
            </a:extLst>
          </p:cNvPr>
          <p:cNvCxnSpPr/>
          <p:nvPr/>
        </p:nvCxnSpPr>
        <p:spPr>
          <a:xfrm>
            <a:off x="4797148" y="3429000"/>
            <a:ext cx="1509486" cy="0"/>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536AB1E-DF01-4613-9315-F2A1CE4D4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4" y="2040659"/>
            <a:ext cx="1631773" cy="2450110"/>
          </a:xfrm>
          <a:prstGeom prst="rect">
            <a:avLst/>
          </a:prstGeom>
        </p:spPr>
      </p:pic>
      <p:pic>
        <p:nvPicPr>
          <p:cNvPr id="11" name="Picture 10">
            <a:extLst>
              <a:ext uri="{FF2B5EF4-FFF2-40B4-BE49-F238E27FC236}">
                <a16:creationId xmlns:a16="http://schemas.microsoft.com/office/drawing/2014/main" id="{95D8A9C9-38B3-48E9-972F-BF5D746BA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130" y="3053526"/>
            <a:ext cx="922675" cy="2532743"/>
          </a:xfrm>
          <a:prstGeom prst="rect">
            <a:avLst/>
          </a:prstGeom>
        </p:spPr>
      </p:pic>
      <p:pic>
        <p:nvPicPr>
          <p:cNvPr id="17" name="Picture 16">
            <a:extLst>
              <a:ext uri="{FF2B5EF4-FFF2-40B4-BE49-F238E27FC236}">
                <a16:creationId xmlns:a16="http://schemas.microsoft.com/office/drawing/2014/main" id="{502CB2E3-4108-48A4-83D1-D2F679A8B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1324" y="1084043"/>
            <a:ext cx="4182476" cy="2788317"/>
          </a:xfrm>
          <a:prstGeom prst="rect">
            <a:avLst/>
          </a:prstGeom>
        </p:spPr>
      </p:pic>
      <p:pic>
        <p:nvPicPr>
          <p:cNvPr id="19" name="Picture 18">
            <a:extLst>
              <a:ext uri="{FF2B5EF4-FFF2-40B4-BE49-F238E27FC236}">
                <a16:creationId xmlns:a16="http://schemas.microsoft.com/office/drawing/2014/main" id="{C5227B6F-A4EA-4AAE-A025-E7237621B0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241" y="3265714"/>
            <a:ext cx="4522230" cy="3023289"/>
          </a:xfrm>
          <a:prstGeom prst="rect">
            <a:avLst/>
          </a:prstGeom>
        </p:spPr>
      </p:pic>
    </p:spTree>
    <p:extLst>
      <p:ext uri="{BB962C8B-B14F-4D97-AF65-F5344CB8AC3E}">
        <p14:creationId xmlns:p14="http://schemas.microsoft.com/office/powerpoint/2010/main" val="307750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A675-E775-403C-883D-AFE76355F561}"/>
              </a:ext>
            </a:extLst>
          </p:cNvPr>
          <p:cNvSpPr>
            <a:spLocks noGrp="1"/>
          </p:cNvSpPr>
          <p:nvPr>
            <p:ph type="title"/>
          </p:nvPr>
        </p:nvSpPr>
        <p:spPr>
          <a:xfrm>
            <a:off x="646947" y="355001"/>
            <a:ext cx="10515600" cy="523221"/>
          </a:xfrm>
        </p:spPr>
        <p:txBody>
          <a:bodyPr>
            <a:normAutofit fontScale="90000"/>
          </a:bodyPr>
          <a:lstStyle/>
          <a:p>
            <a:r>
              <a:rPr lang="en-US" sz="3600" dirty="0"/>
              <a:t>K-Nearest Neighbors for 2-Dimensions for Wine Dataset</a:t>
            </a:r>
          </a:p>
        </p:txBody>
      </p:sp>
      <p:pic>
        <p:nvPicPr>
          <p:cNvPr id="5" name="Picture 4">
            <a:extLst>
              <a:ext uri="{FF2B5EF4-FFF2-40B4-BE49-F238E27FC236}">
                <a16:creationId xmlns:a16="http://schemas.microsoft.com/office/drawing/2014/main" id="{9B8AAE8B-4AFC-435D-90E3-E3DE512FC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805" y="3802366"/>
            <a:ext cx="4547073" cy="3055634"/>
          </a:xfrm>
          <a:prstGeom prst="rect">
            <a:avLst/>
          </a:prstGeom>
        </p:spPr>
      </p:pic>
      <p:pic>
        <p:nvPicPr>
          <p:cNvPr id="7" name="Picture 6">
            <a:extLst>
              <a:ext uri="{FF2B5EF4-FFF2-40B4-BE49-F238E27FC236}">
                <a16:creationId xmlns:a16="http://schemas.microsoft.com/office/drawing/2014/main" id="{2DEE1F50-18D5-41B4-8BAB-9B2E9B294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47" y="1110849"/>
            <a:ext cx="4036039" cy="2734091"/>
          </a:xfrm>
          <a:prstGeom prst="rect">
            <a:avLst/>
          </a:prstGeom>
        </p:spPr>
      </p:pic>
      <p:sp>
        <p:nvSpPr>
          <p:cNvPr id="11" name="TextBox 10">
            <a:extLst>
              <a:ext uri="{FF2B5EF4-FFF2-40B4-BE49-F238E27FC236}">
                <a16:creationId xmlns:a16="http://schemas.microsoft.com/office/drawing/2014/main" id="{71C6E572-A3F8-4A46-9BA8-22E2177FD189}"/>
              </a:ext>
            </a:extLst>
          </p:cNvPr>
          <p:cNvSpPr txBox="1"/>
          <p:nvPr/>
        </p:nvSpPr>
        <p:spPr>
          <a:xfrm>
            <a:off x="8510027" y="5979779"/>
            <a:ext cx="3209729" cy="523220"/>
          </a:xfrm>
          <a:prstGeom prst="rect">
            <a:avLst/>
          </a:prstGeom>
          <a:noFill/>
        </p:spPr>
        <p:txBody>
          <a:bodyPr wrap="square" rtlCol="0">
            <a:spAutoFit/>
          </a:bodyPr>
          <a:lstStyle/>
          <a:p>
            <a:r>
              <a:rPr lang="en-US" sz="1400" dirty="0"/>
              <a:t>KNN result for the 4</a:t>
            </a:r>
            <a:r>
              <a:rPr lang="en-US" sz="1400" baseline="30000" dirty="0"/>
              <a:t>th</a:t>
            </a:r>
            <a:r>
              <a:rPr lang="en-US" sz="1400" dirty="0"/>
              <a:t> and 5</a:t>
            </a:r>
            <a:r>
              <a:rPr lang="en-US" sz="1400" baseline="30000" dirty="0"/>
              <a:t>th</a:t>
            </a:r>
            <a:r>
              <a:rPr lang="en-US" sz="1400" dirty="0"/>
              <a:t> dimensions of wine dataset (88.889%)</a:t>
            </a:r>
          </a:p>
        </p:txBody>
      </p:sp>
      <p:sp>
        <p:nvSpPr>
          <p:cNvPr id="4" name="TextBox 3">
            <a:extLst>
              <a:ext uri="{FF2B5EF4-FFF2-40B4-BE49-F238E27FC236}">
                <a16:creationId xmlns:a16="http://schemas.microsoft.com/office/drawing/2014/main" id="{7FB65E1D-AFD2-41EB-8CF2-8E18B0D3E973}"/>
              </a:ext>
            </a:extLst>
          </p:cNvPr>
          <p:cNvSpPr txBox="1"/>
          <p:nvPr/>
        </p:nvSpPr>
        <p:spPr>
          <a:xfrm>
            <a:off x="595317" y="3823601"/>
            <a:ext cx="2731517" cy="369332"/>
          </a:xfrm>
          <a:prstGeom prst="rect">
            <a:avLst/>
          </a:prstGeom>
          <a:noFill/>
        </p:spPr>
        <p:txBody>
          <a:bodyPr wrap="none" rtlCol="0">
            <a:spAutoFit/>
          </a:bodyPr>
          <a:lstStyle/>
          <a:p>
            <a:r>
              <a:rPr lang="en-US" dirty="0"/>
              <a:t>Average accuracy: 73.472%</a:t>
            </a:r>
          </a:p>
        </p:txBody>
      </p:sp>
      <p:pic>
        <p:nvPicPr>
          <p:cNvPr id="8" name="Picture 7">
            <a:extLst>
              <a:ext uri="{FF2B5EF4-FFF2-40B4-BE49-F238E27FC236}">
                <a16:creationId xmlns:a16="http://schemas.microsoft.com/office/drawing/2014/main" id="{81706332-6124-4893-A7A4-5040DC3AC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508" y="1076809"/>
            <a:ext cx="4036039" cy="2690693"/>
          </a:xfrm>
          <a:prstGeom prst="rect">
            <a:avLst/>
          </a:prstGeom>
        </p:spPr>
      </p:pic>
      <p:sp>
        <p:nvSpPr>
          <p:cNvPr id="10" name="TextBox 9">
            <a:extLst>
              <a:ext uri="{FF2B5EF4-FFF2-40B4-BE49-F238E27FC236}">
                <a16:creationId xmlns:a16="http://schemas.microsoft.com/office/drawing/2014/main" id="{9674D8BF-1D3C-4968-9AEE-A51A8B9EFF4C}"/>
              </a:ext>
            </a:extLst>
          </p:cNvPr>
          <p:cNvSpPr txBox="1"/>
          <p:nvPr/>
        </p:nvSpPr>
        <p:spPr>
          <a:xfrm>
            <a:off x="8988239" y="3717632"/>
            <a:ext cx="2731517" cy="369332"/>
          </a:xfrm>
          <a:prstGeom prst="rect">
            <a:avLst/>
          </a:prstGeom>
          <a:noFill/>
        </p:spPr>
        <p:txBody>
          <a:bodyPr wrap="none" rtlCol="0">
            <a:spAutoFit/>
          </a:bodyPr>
          <a:lstStyle/>
          <a:p>
            <a:r>
              <a:rPr lang="en-US" dirty="0"/>
              <a:t>Average accuracy: 96.111%</a:t>
            </a:r>
          </a:p>
        </p:txBody>
      </p:sp>
      <p:sp>
        <p:nvSpPr>
          <p:cNvPr id="12" name="TextBox 11">
            <a:extLst>
              <a:ext uri="{FF2B5EF4-FFF2-40B4-BE49-F238E27FC236}">
                <a16:creationId xmlns:a16="http://schemas.microsoft.com/office/drawing/2014/main" id="{753FD79A-BC2E-469D-B545-6A6BF42CED66}"/>
              </a:ext>
            </a:extLst>
          </p:cNvPr>
          <p:cNvSpPr txBox="1"/>
          <p:nvPr/>
        </p:nvSpPr>
        <p:spPr>
          <a:xfrm>
            <a:off x="7542414" y="792850"/>
            <a:ext cx="3609386" cy="369332"/>
          </a:xfrm>
          <a:prstGeom prst="rect">
            <a:avLst/>
          </a:prstGeom>
          <a:noFill/>
        </p:spPr>
        <p:txBody>
          <a:bodyPr wrap="none" rtlCol="0">
            <a:spAutoFit/>
          </a:bodyPr>
          <a:lstStyle/>
          <a:p>
            <a:r>
              <a:rPr lang="en-US" dirty="0"/>
              <a:t>KNN classification for All Dimensions</a:t>
            </a:r>
          </a:p>
        </p:txBody>
      </p:sp>
      <p:sp>
        <p:nvSpPr>
          <p:cNvPr id="13" name="TextBox 12">
            <a:extLst>
              <a:ext uri="{FF2B5EF4-FFF2-40B4-BE49-F238E27FC236}">
                <a16:creationId xmlns:a16="http://schemas.microsoft.com/office/drawing/2014/main" id="{5DB596BB-06DB-4588-926A-EC2AD6698400}"/>
              </a:ext>
            </a:extLst>
          </p:cNvPr>
          <p:cNvSpPr txBox="1"/>
          <p:nvPr/>
        </p:nvSpPr>
        <p:spPr>
          <a:xfrm>
            <a:off x="1029453" y="745097"/>
            <a:ext cx="3487558" cy="369332"/>
          </a:xfrm>
          <a:prstGeom prst="rect">
            <a:avLst/>
          </a:prstGeom>
          <a:noFill/>
        </p:spPr>
        <p:txBody>
          <a:bodyPr wrap="none" rtlCol="0">
            <a:spAutoFit/>
          </a:bodyPr>
          <a:lstStyle/>
          <a:p>
            <a:r>
              <a:rPr lang="en-US" dirty="0"/>
              <a:t>KNN classification for 2 Dimensions</a:t>
            </a:r>
          </a:p>
        </p:txBody>
      </p:sp>
    </p:spTree>
    <p:extLst>
      <p:ext uri="{BB962C8B-B14F-4D97-AF65-F5344CB8AC3E}">
        <p14:creationId xmlns:p14="http://schemas.microsoft.com/office/powerpoint/2010/main" val="307651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D3F-DE03-427E-8338-EA5EA39259B9}"/>
              </a:ext>
            </a:extLst>
          </p:cNvPr>
          <p:cNvSpPr>
            <a:spLocks noGrp="1"/>
          </p:cNvSpPr>
          <p:nvPr>
            <p:ph type="title"/>
          </p:nvPr>
        </p:nvSpPr>
        <p:spPr/>
        <p:txBody>
          <a:bodyPr>
            <a:normAutofit/>
          </a:bodyPr>
          <a:lstStyle/>
          <a:p>
            <a:r>
              <a:rPr lang="en-US" sz="3600" dirty="0"/>
              <a:t>Decision Tree – Multidimensional Wine Set Data</a:t>
            </a:r>
          </a:p>
        </p:txBody>
      </p:sp>
      <p:pic>
        <p:nvPicPr>
          <p:cNvPr id="7" name="Content Placeholder 6">
            <a:extLst>
              <a:ext uri="{FF2B5EF4-FFF2-40B4-BE49-F238E27FC236}">
                <a16:creationId xmlns:a16="http://schemas.microsoft.com/office/drawing/2014/main" id="{586444BB-18BB-419C-A3AB-B85D1091BA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455117" cy="4351338"/>
          </a:xfrm>
        </p:spPr>
      </p:pic>
      <p:pic>
        <p:nvPicPr>
          <p:cNvPr id="9" name="Picture 8">
            <a:extLst>
              <a:ext uri="{FF2B5EF4-FFF2-40B4-BE49-F238E27FC236}">
                <a16:creationId xmlns:a16="http://schemas.microsoft.com/office/drawing/2014/main" id="{47A4E490-6692-47FD-9AFA-A6D7C191E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317" y="1690688"/>
            <a:ext cx="6527008" cy="4351338"/>
          </a:xfrm>
          <a:prstGeom prst="rect">
            <a:avLst/>
          </a:prstGeom>
        </p:spPr>
      </p:pic>
      <p:sp>
        <p:nvSpPr>
          <p:cNvPr id="3" name="TextBox 2">
            <a:extLst>
              <a:ext uri="{FF2B5EF4-FFF2-40B4-BE49-F238E27FC236}">
                <a16:creationId xmlns:a16="http://schemas.microsoft.com/office/drawing/2014/main" id="{EBEC5D16-12AE-494F-ACB8-23BE7A90D72C}"/>
              </a:ext>
            </a:extLst>
          </p:cNvPr>
          <p:cNvSpPr txBox="1"/>
          <p:nvPr/>
        </p:nvSpPr>
        <p:spPr>
          <a:xfrm>
            <a:off x="7153391" y="6150304"/>
            <a:ext cx="2806859" cy="369332"/>
          </a:xfrm>
          <a:prstGeom prst="rect">
            <a:avLst/>
          </a:prstGeom>
          <a:noFill/>
        </p:spPr>
        <p:txBody>
          <a:bodyPr wrap="none" rtlCol="0">
            <a:spAutoFit/>
          </a:bodyPr>
          <a:lstStyle/>
          <a:p>
            <a:r>
              <a:rPr lang="en-US" dirty="0"/>
              <a:t>Average Accuracy : 95.944%</a:t>
            </a:r>
          </a:p>
        </p:txBody>
      </p:sp>
    </p:spTree>
    <p:extLst>
      <p:ext uri="{BB962C8B-B14F-4D97-AF65-F5344CB8AC3E}">
        <p14:creationId xmlns:p14="http://schemas.microsoft.com/office/powerpoint/2010/main" val="212241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56C2-DA58-4F44-BAA3-8CFF03E8006A}"/>
              </a:ext>
            </a:extLst>
          </p:cNvPr>
          <p:cNvSpPr>
            <a:spLocks noGrp="1"/>
          </p:cNvSpPr>
          <p:nvPr>
            <p:ph type="title"/>
          </p:nvPr>
        </p:nvSpPr>
        <p:spPr/>
        <p:txBody>
          <a:bodyPr/>
          <a:lstStyle/>
          <a:p>
            <a:r>
              <a:rPr lang="en-US" dirty="0"/>
              <a:t>Decision Tree for Birds</a:t>
            </a:r>
          </a:p>
        </p:txBody>
      </p:sp>
      <p:sp>
        <p:nvSpPr>
          <p:cNvPr id="3" name="Content Placeholder 2">
            <a:extLst>
              <a:ext uri="{FF2B5EF4-FFF2-40B4-BE49-F238E27FC236}">
                <a16:creationId xmlns:a16="http://schemas.microsoft.com/office/drawing/2014/main" id="{8C0C9D54-9652-4054-B079-E8CA685EFA67}"/>
              </a:ext>
            </a:extLst>
          </p:cNvPr>
          <p:cNvSpPr>
            <a:spLocks noGrp="1"/>
          </p:cNvSpPr>
          <p:nvPr>
            <p:ph idx="1"/>
          </p:nvPr>
        </p:nvSpPr>
        <p:spPr>
          <a:xfrm>
            <a:off x="7409021" y="657177"/>
            <a:ext cx="3632287" cy="1325563"/>
          </a:xfrm>
        </p:spPr>
        <p:txBody>
          <a:bodyPr/>
          <a:lstStyle/>
          <a:p>
            <a:r>
              <a:rPr lang="en-US" dirty="0"/>
              <a:t>30 samples of each macaws and pigeons</a:t>
            </a:r>
          </a:p>
        </p:txBody>
      </p:sp>
      <p:pic>
        <p:nvPicPr>
          <p:cNvPr id="5" name="Picture 4">
            <a:extLst>
              <a:ext uri="{FF2B5EF4-FFF2-40B4-BE49-F238E27FC236}">
                <a16:creationId xmlns:a16="http://schemas.microsoft.com/office/drawing/2014/main" id="{0219758E-70DE-4BC3-9CA0-EFCBC602F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319959"/>
            <a:ext cx="2812056" cy="2109042"/>
          </a:xfrm>
          <a:prstGeom prst="rect">
            <a:avLst/>
          </a:prstGeom>
        </p:spPr>
      </p:pic>
      <p:pic>
        <p:nvPicPr>
          <p:cNvPr id="7" name="Picture 6">
            <a:extLst>
              <a:ext uri="{FF2B5EF4-FFF2-40B4-BE49-F238E27FC236}">
                <a16:creationId xmlns:a16="http://schemas.microsoft.com/office/drawing/2014/main" id="{B867B606-E622-420B-8001-3B2EEA5655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280" y="3036069"/>
            <a:ext cx="2029897" cy="1930449"/>
          </a:xfrm>
          <a:prstGeom prst="rect">
            <a:avLst/>
          </a:prstGeom>
        </p:spPr>
      </p:pic>
      <p:pic>
        <p:nvPicPr>
          <p:cNvPr id="9" name="Picture 8">
            <a:extLst>
              <a:ext uri="{FF2B5EF4-FFF2-40B4-BE49-F238E27FC236}">
                <a16:creationId xmlns:a16="http://schemas.microsoft.com/office/drawing/2014/main" id="{A4AEA89C-7E40-4A3B-9151-1C1605E32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0256" y="2748694"/>
            <a:ext cx="2616224" cy="3270281"/>
          </a:xfrm>
          <a:prstGeom prst="rect">
            <a:avLst/>
          </a:prstGeom>
        </p:spPr>
      </p:pic>
      <p:pic>
        <p:nvPicPr>
          <p:cNvPr id="11" name="Picture 10">
            <a:extLst>
              <a:ext uri="{FF2B5EF4-FFF2-40B4-BE49-F238E27FC236}">
                <a16:creationId xmlns:a16="http://schemas.microsoft.com/office/drawing/2014/main" id="{FBEC9861-F825-4434-A787-B761C3285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330" y="4639445"/>
            <a:ext cx="3077925" cy="1976028"/>
          </a:xfrm>
          <a:prstGeom prst="rect">
            <a:avLst/>
          </a:prstGeom>
        </p:spPr>
      </p:pic>
      <p:pic>
        <p:nvPicPr>
          <p:cNvPr id="12" name="Picture 11">
            <a:extLst>
              <a:ext uri="{FF2B5EF4-FFF2-40B4-BE49-F238E27FC236}">
                <a16:creationId xmlns:a16="http://schemas.microsoft.com/office/drawing/2014/main" id="{DF2BC731-E380-407A-A795-EC26DD30F9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559" y="2741249"/>
            <a:ext cx="4928723" cy="3201129"/>
          </a:xfrm>
          <a:prstGeom prst="rect">
            <a:avLst/>
          </a:prstGeom>
        </p:spPr>
      </p:pic>
      <p:sp>
        <p:nvSpPr>
          <p:cNvPr id="4" name="TextBox 3">
            <a:extLst>
              <a:ext uri="{FF2B5EF4-FFF2-40B4-BE49-F238E27FC236}">
                <a16:creationId xmlns:a16="http://schemas.microsoft.com/office/drawing/2014/main" id="{956484C7-A7E2-4D83-BA54-95FB7EC6772D}"/>
              </a:ext>
            </a:extLst>
          </p:cNvPr>
          <p:cNvSpPr txBox="1"/>
          <p:nvPr/>
        </p:nvSpPr>
        <p:spPr>
          <a:xfrm>
            <a:off x="7859405" y="6018975"/>
            <a:ext cx="2731517" cy="369332"/>
          </a:xfrm>
          <a:prstGeom prst="rect">
            <a:avLst/>
          </a:prstGeom>
          <a:noFill/>
        </p:spPr>
        <p:txBody>
          <a:bodyPr wrap="none" rtlCol="0">
            <a:spAutoFit/>
          </a:bodyPr>
          <a:lstStyle/>
          <a:p>
            <a:r>
              <a:rPr lang="en-US" dirty="0"/>
              <a:t>Average accuracy: 96.500%</a:t>
            </a:r>
          </a:p>
        </p:txBody>
      </p:sp>
    </p:spTree>
    <p:extLst>
      <p:ext uri="{BB962C8B-B14F-4D97-AF65-F5344CB8AC3E}">
        <p14:creationId xmlns:p14="http://schemas.microsoft.com/office/powerpoint/2010/main" val="283205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22AA24D-CE51-45B0-8C85-DDC3C5B72D3D}"/>
              </a:ext>
            </a:extLst>
          </p:cNvPr>
          <p:cNvPicPr>
            <a:picLocks noChangeAspect="1"/>
          </p:cNvPicPr>
          <p:nvPr/>
        </p:nvPicPr>
        <p:blipFill rotWithShape="1">
          <a:blip r:embed="rId3">
            <a:extLst>
              <a:ext uri="{28A0092B-C50C-407E-A947-70E740481C1C}">
                <a14:useLocalDpi xmlns:a14="http://schemas.microsoft.com/office/drawing/2010/main" val="0"/>
              </a:ext>
            </a:extLst>
          </a:blip>
          <a:srcRect r="13625" b="11717"/>
          <a:stretch/>
        </p:blipFill>
        <p:spPr>
          <a:xfrm>
            <a:off x="10711092" y="803525"/>
            <a:ext cx="1480908" cy="6054475"/>
          </a:xfrm>
          <a:prstGeom prst="rect">
            <a:avLst/>
          </a:prstGeom>
        </p:spPr>
      </p:pic>
      <p:pic>
        <p:nvPicPr>
          <p:cNvPr id="22" name="Picture 21">
            <a:extLst>
              <a:ext uri="{FF2B5EF4-FFF2-40B4-BE49-F238E27FC236}">
                <a16:creationId xmlns:a16="http://schemas.microsoft.com/office/drawing/2014/main" id="{181AB861-9031-44E6-86D9-54FDC956C7BF}"/>
              </a:ext>
            </a:extLst>
          </p:cNvPr>
          <p:cNvPicPr>
            <a:picLocks noChangeAspect="1"/>
          </p:cNvPicPr>
          <p:nvPr/>
        </p:nvPicPr>
        <p:blipFill rotWithShape="1">
          <a:blip r:embed="rId4">
            <a:extLst>
              <a:ext uri="{28A0092B-C50C-407E-A947-70E740481C1C}">
                <a14:useLocalDpi xmlns:a14="http://schemas.microsoft.com/office/drawing/2010/main" val="0"/>
              </a:ext>
            </a:extLst>
          </a:blip>
          <a:srcRect r="7319" b="23431"/>
          <a:stretch/>
        </p:blipFill>
        <p:spPr>
          <a:xfrm>
            <a:off x="9949725" y="3153064"/>
            <a:ext cx="2242275" cy="3704936"/>
          </a:xfrm>
          <a:prstGeom prst="rect">
            <a:avLst/>
          </a:prstGeom>
        </p:spPr>
      </p:pic>
      <p:pic>
        <p:nvPicPr>
          <p:cNvPr id="21" name="Picture 20">
            <a:extLst>
              <a:ext uri="{FF2B5EF4-FFF2-40B4-BE49-F238E27FC236}">
                <a16:creationId xmlns:a16="http://schemas.microsoft.com/office/drawing/2014/main" id="{532B2948-EDD0-483A-975A-41B6E544C040}"/>
              </a:ext>
            </a:extLst>
          </p:cNvPr>
          <p:cNvPicPr>
            <a:picLocks noChangeAspect="1"/>
          </p:cNvPicPr>
          <p:nvPr/>
        </p:nvPicPr>
        <p:blipFill rotWithShape="1">
          <a:blip r:embed="rId5">
            <a:extLst>
              <a:ext uri="{28A0092B-C50C-407E-A947-70E740481C1C}">
                <a14:useLocalDpi xmlns:a14="http://schemas.microsoft.com/office/drawing/2010/main" val="0"/>
              </a:ext>
            </a:extLst>
          </a:blip>
          <a:srcRect r="17308" b="35108"/>
          <a:stretch/>
        </p:blipFill>
        <p:spPr>
          <a:xfrm rot="5400000">
            <a:off x="-1467571" y="3074620"/>
            <a:ext cx="5250950" cy="2315811"/>
          </a:xfrm>
          <a:prstGeom prst="rect">
            <a:avLst/>
          </a:prstGeom>
        </p:spPr>
      </p:pic>
      <p:pic>
        <p:nvPicPr>
          <p:cNvPr id="20" name="Picture 19">
            <a:extLst>
              <a:ext uri="{FF2B5EF4-FFF2-40B4-BE49-F238E27FC236}">
                <a16:creationId xmlns:a16="http://schemas.microsoft.com/office/drawing/2014/main" id="{F6FDEA97-5B28-4794-8EB1-FAB802F0F09C}"/>
              </a:ext>
            </a:extLst>
          </p:cNvPr>
          <p:cNvPicPr>
            <a:picLocks noChangeAspect="1"/>
          </p:cNvPicPr>
          <p:nvPr/>
        </p:nvPicPr>
        <p:blipFill rotWithShape="1">
          <a:blip r:embed="rId6">
            <a:extLst>
              <a:ext uri="{28A0092B-C50C-407E-A947-70E740481C1C}">
                <a14:useLocalDpi xmlns:a14="http://schemas.microsoft.com/office/drawing/2010/main" val="0"/>
              </a:ext>
            </a:extLst>
          </a:blip>
          <a:srcRect r="30866"/>
          <a:stretch/>
        </p:blipFill>
        <p:spPr>
          <a:xfrm rot="5400000">
            <a:off x="8030287" y="4535451"/>
            <a:ext cx="2225749" cy="2419350"/>
          </a:xfrm>
          <a:prstGeom prst="rect">
            <a:avLst/>
          </a:prstGeom>
        </p:spPr>
      </p:pic>
      <p:sp>
        <p:nvSpPr>
          <p:cNvPr id="2" name="Title 1">
            <a:extLst>
              <a:ext uri="{FF2B5EF4-FFF2-40B4-BE49-F238E27FC236}">
                <a16:creationId xmlns:a16="http://schemas.microsoft.com/office/drawing/2014/main" id="{629E95C6-E76F-4A70-9512-2B298520C5FC}"/>
              </a:ext>
            </a:extLst>
          </p:cNvPr>
          <p:cNvSpPr>
            <a:spLocks noGrp="1"/>
          </p:cNvSpPr>
          <p:nvPr>
            <p:ph type="title"/>
          </p:nvPr>
        </p:nvSpPr>
        <p:spPr/>
        <p:txBody>
          <a:bodyPr/>
          <a:lstStyle/>
          <a:p>
            <a:r>
              <a:rPr lang="en-US" dirty="0"/>
              <a:t>Singular Value Decomposition </a:t>
            </a:r>
          </a:p>
        </p:txBody>
      </p:sp>
      <p:pic>
        <p:nvPicPr>
          <p:cNvPr id="19" name="Picture 18">
            <a:extLst>
              <a:ext uri="{FF2B5EF4-FFF2-40B4-BE49-F238E27FC236}">
                <a16:creationId xmlns:a16="http://schemas.microsoft.com/office/drawing/2014/main" id="{FDA5DF7B-2D23-480C-8530-FD3889B275B8}"/>
              </a:ext>
            </a:extLst>
          </p:cNvPr>
          <p:cNvPicPr>
            <a:picLocks noChangeAspect="1"/>
          </p:cNvPicPr>
          <p:nvPr/>
        </p:nvPicPr>
        <p:blipFill rotWithShape="1">
          <a:blip r:embed="rId7">
            <a:extLst>
              <a:ext uri="{28A0092B-C50C-407E-A947-70E740481C1C}">
                <a14:useLocalDpi xmlns:a14="http://schemas.microsoft.com/office/drawing/2010/main" val="0"/>
              </a:ext>
            </a:extLst>
          </a:blip>
          <a:srcRect b="29235"/>
          <a:stretch/>
        </p:blipFill>
        <p:spPr>
          <a:xfrm>
            <a:off x="4214234" y="2004942"/>
            <a:ext cx="1714500" cy="4853058"/>
          </a:xfrm>
          <a:prstGeom prst="rect">
            <a:avLst/>
          </a:prstGeom>
        </p:spPr>
      </p:pic>
      <p:pic>
        <p:nvPicPr>
          <p:cNvPr id="15" name="Picture 14">
            <a:extLst>
              <a:ext uri="{FF2B5EF4-FFF2-40B4-BE49-F238E27FC236}">
                <a16:creationId xmlns:a16="http://schemas.microsoft.com/office/drawing/2014/main" id="{90653A18-9527-4FC4-9F26-70191E08631A}"/>
              </a:ext>
            </a:extLst>
          </p:cNvPr>
          <p:cNvPicPr>
            <a:picLocks noChangeAspect="1"/>
          </p:cNvPicPr>
          <p:nvPr/>
        </p:nvPicPr>
        <p:blipFill rotWithShape="1">
          <a:blip r:embed="rId8">
            <a:extLst>
              <a:ext uri="{28A0092B-C50C-407E-A947-70E740481C1C}">
                <a14:useLocalDpi xmlns:a14="http://schemas.microsoft.com/office/drawing/2010/main" val="0"/>
              </a:ext>
            </a:extLst>
          </a:blip>
          <a:srcRect b="26397"/>
          <a:stretch/>
        </p:blipFill>
        <p:spPr>
          <a:xfrm>
            <a:off x="7031040" y="1810329"/>
            <a:ext cx="1714500" cy="5047671"/>
          </a:xfrm>
          <a:prstGeom prst="rect">
            <a:avLst/>
          </a:prstGeom>
        </p:spPr>
      </p:pic>
      <p:pic>
        <p:nvPicPr>
          <p:cNvPr id="17" name="Picture 16">
            <a:extLst>
              <a:ext uri="{FF2B5EF4-FFF2-40B4-BE49-F238E27FC236}">
                <a16:creationId xmlns:a16="http://schemas.microsoft.com/office/drawing/2014/main" id="{B9BE7BBF-81F7-451B-8E70-F348F87311C2}"/>
              </a:ext>
            </a:extLst>
          </p:cNvPr>
          <p:cNvPicPr>
            <a:picLocks noChangeAspect="1"/>
          </p:cNvPicPr>
          <p:nvPr/>
        </p:nvPicPr>
        <p:blipFill rotWithShape="1">
          <a:blip r:embed="rId9">
            <a:extLst>
              <a:ext uri="{28A0092B-C50C-407E-A947-70E740481C1C}">
                <a14:useLocalDpi xmlns:a14="http://schemas.microsoft.com/office/drawing/2010/main" val="0"/>
              </a:ext>
            </a:extLst>
          </a:blip>
          <a:srcRect b="31254"/>
          <a:stretch/>
        </p:blipFill>
        <p:spPr>
          <a:xfrm>
            <a:off x="5509900" y="2143413"/>
            <a:ext cx="1714500" cy="4714587"/>
          </a:xfrm>
          <a:prstGeom prst="rect">
            <a:avLst/>
          </a:prstGeom>
        </p:spPr>
      </p:pic>
      <p:pic>
        <p:nvPicPr>
          <p:cNvPr id="9" name="Picture 8">
            <a:extLst>
              <a:ext uri="{FF2B5EF4-FFF2-40B4-BE49-F238E27FC236}">
                <a16:creationId xmlns:a16="http://schemas.microsoft.com/office/drawing/2014/main" id="{C97A8F77-9276-4E87-9E96-7EC6EE724DFF}"/>
              </a:ext>
            </a:extLst>
          </p:cNvPr>
          <p:cNvPicPr>
            <a:picLocks noChangeAspect="1"/>
          </p:cNvPicPr>
          <p:nvPr/>
        </p:nvPicPr>
        <p:blipFill rotWithShape="1">
          <a:blip r:embed="rId10">
            <a:extLst>
              <a:ext uri="{28A0092B-C50C-407E-A947-70E740481C1C}">
                <a14:useLocalDpi xmlns:a14="http://schemas.microsoft.com/office/drawing/2010/main" val="0"/>
              </a:ext>
            </a:extLst>
          </a:blip>
          <a:srcRect b="32961"/>
          <a:stretch/>
        </p:blipFill>
        <p:spPr>
          <a:xfrm>
            <a:off x="1120205" y="3393857"/>
            <a:ext cx="1291828" cy="3464143"/>
          </a:xfrm>
          <a:prstGeom prst="rect">
            <a:avLst/>
          </a:prstGeom>
          <a:blipFill dpi="0" rotWithShape="1">
            <a:blip r:embed="rId11">
              <a:alphaModFix amt="58000"/>
            </a:blip>
            <a:srcRect/>
            <a:tile tx="0" ty="0" sx="100000" sy="100000" flip="none" algn="tl"/>
          </a:blipFill>
        </p:spPr>
      </p:pic>
      <p:pic>
        <p:nvPicPr>
          <p:cNvPr id="11" name="Picture 10">
            <a:extLst>
              <a:ext uri="{FF2B5EF4-FFF2-40B4-BE49-F238E27FC236}">
                <a16:creationId xmlns:a16="http://schemas.microsoft.com/office/drawing/2014/main" id="{7E514FBF-54BD-4000-8D54-D6A9565210B8}"/>
              </a:ext>
            </a:extLst>
          </p:cNvPr>
          <p:cNvPicPr>
            <a:picLocks noChangeAspect="1"/>
          </p:cNvPicPr>
          <p:nvPr/>
        </p:nvPicPr>
        <p:blipFill rotWithShape="1">
          <a:blip r:embed="rId12">
            <a:extLst>
              <a:ext uri="{28A0092B-C50C-407E-A947-70E740481C1C}">
                <a14:useLocalDpi xmlns:a14="http://schemas.microsoft.com/office/drawing/2010/main" val="0"/>
              </a:ext>
            </a:extLst>
          </a:blip>
          <a:srcRect b="35358"/>
          <a:stretch/>
        </p:blipFill>
        <p:spPr>
          <a:xfrm>
            <a:off x="2121807" y="3851424"/>
            <a:ext cx="1162770" cy="3006576"/>
          </a:xfrm>
          <a:prstGeom prst="rect">
            <a:avLst/>
          </a:prstGeom>
          <a:blipFill dpi="0" rotWithShape="1">
            <a:blip r:embed="rId13">
              <a:alphaModFix amt="88000"/>
            </a:blip>
            <a:srcRect/>
            <a:tile tx="0" ty="0" sx="100000" sy="100000" flip="none" algn="bl"/>
          </a:blipFill>
        </p:spPr>
      </p:pic>
      <p:pic>
        <p:nvPicPr>
          <p:cNvPr id="13" name="Picture 12">
            <a:extLst>
              <a:ext uri="{FF2B5EF4-FFF2-40B4-BE49-F238E27FC236}">
                <a16:creationId xmlns:a16="http://schemas.microsoft.com/office/drawing/2014/main" id="{45E60B43-5015-41AB-97E8-A9D8F9E34EC6}"/>
              </a:ext>
            </a:extLst>
          </p:cNvPr>
          <p:cNvPicPr>
            <a:picLocks noChangeAspect="1"/>
          </p:cNvPicPr>
          <p:nvPr/>
        </p:nvPicPr>
        <p:blipFill rotWithShape="1">
          <a:blip r:embed="rId14">
            <a:extLst>
              <a:ext uri="{28A0092B-C50C-407E-A947-70E740481C1C}">
                <a14:useLocalDpi xmlns:a14="http://schemas.microsoft.com/office/drawing/2010/main" val="0"/>
              </a:ext>
            </a:extLst>
          </a:blip>
          <a:srcRect b="23569"/>
          <a:stretch/>
        </p:blipFill>
        <p:spPr>
          <a:xfrm>
            <a:off x="3316174" y="3011703"/>
            <a:ext cx="1258094" cy="3846297"/>
          </a:xfrm>
          <a:prstGeom prst="rect">
            <a:avLst/>
          </a:prstGeom>
        </p:spPr>
      </p:pic>
      <p:pic>
        <p:nvPicPr>
          <p:cNvPr id="5" name="Picture 4">
            <a:extLst>
              <a:ext uri="{FF2B5EF4-FFF2-40B4-BE49-F238E27FC236}">
                <a16:creationId xmlns:a16="http://schemas.microsoft.com/office/drawing/2014/main" id="{F406A21F-3E3A-4B4D-BB4B-FFD7EB0A310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33329" y="1525886"/>
            <a:ext cx="3340655" cy="4651077"/>
          </a:xfrm>
          <a:prstGeom prst="rect">
            <a:avLst/>
          </a:prstGeom>
          <a:effectLst>
            <a:outerShdw blurRad="63500" sx="102000" sy="102000" algn="ctr" rotWithShape="0">
              <a:prstClr val="black">
                <a:alpha val="40000"/>
              </a:prstClr>
            </a:outerShdw>
          </a:effectLst>
        </p:spPr>
      </p:pic>
      <p:sp>
        <p:nvSpPr>
          <p:cNvPr id="25" name="TextBox 24">
            <a:extLst>
              <a:ext uri="{FF2B5EF4-FFF2-40B4-BE49-F238E27FC236}">
                <a16:creationId xmlns:a16="http://schemas.microsoft.com/office/drawing/2014/main" id="{541E1EAE-0E5C-4B86-A2D7-A63AB8B70A7D}"/>
              </a:ext>
            </a:extLst>
          </p:cNvPr>
          <p:cNvSpPr txBox="1"/>
          <p:nvPr/>
        </p:nvSpPr>
        <p:spPr>
          <a:xfrm>
            <a:off x="8961946" y="766296"/>
            <a:ext cx="2282997"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45 samples</a:t>
            </a:r>
          </a:p>
        </p:txBody>
      </p:sp>
      <p:pic>
        <p:nvPicPr>
          <p:cNvPr id="8" name="Picture 7">
            <a:extLst>
              <a:ext uri="{FF2B5EF4-FFF2-40B4-BE49-F238E27FC236}">
                <a16:creationId xmlns:a16="http://schemas.microsoft.com/office/drawing/2014/main" id="{7F0E7B8D-DE46-4D39-A9B0-5826639ADB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1389" y="1690688"/>
            <a:ext cx="7067664" cy="4486275"/>
          </a:xfrm>
          <a:prstGeom prst="rect">
            <a:avLst/>
          </a:prstGeom>
        </p:spPr>
      </p:pic>
    </p:spTree>
    <p:extLst>
      <p:ext uri="{BB962C8B-B14F-4D97-AF65-F5344CB8AC3E}">
        <p14:creationId xmlns:p14="http://schemas.microsoft.com/office/powerpoint/2010/main" val="101786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8898-18F6-44EA-BED7-A48F99AF7779}"/>
              </a:ext>
            </a:extLst>
          </p:cNvPr>
          <p:cNvSpPr>
            <a:spLocks noGrp="1"/>
          </p:cNvSpPr>
          <p:nvPr>
            <p:ph type="title"/>
          </p:nvPr>
        </p:nvSpPr>
        <p:spPr/>
        <p:txBody>
          <a:bodyPr/>
          <a:lstStyle/>
          <a:p>
            <a:r>
              <a:rPr lang="en-US" dirty="0"/>
              <a:t>SVM Results with </a:t>
            </a:r>
            <a:r>
              <a:rPr lang="en-US" dirty="0" err="1"/>
              <a:t>Mnist</a:t>
            </a:r>
            <a:r>
              <a:rPr lang="en-US" dirty="0"/>
              <a:t> Dataset</a:t>
            </a:r>
          </a:p>
        </p:txBody>
      </p:sp>
      <p:pic>
        <p:nvPicPr>
          <p:cNvPr id="5" name="Content Placeholder 4">
            <a:extLst>
              <a:ext uri="{FF2B5EF4-FFF2-40B4-BE49-F238E27FC236}">
                <a16:creationId xmlns:a16="http://schemas.microsoft.com/office/drawing/2014/main" id="{44393C5F-B159-4753-970E-5B76CEA8C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6482438" cy="4276372"/>
          </a:xfrm>
        </p:spPr>
      </p:pic>
      <p:sp>
        <p:nvSpPr>
          <p:cNvPr id="3" name="TextBox 2">
            <a:extLst>
              <a:ext uri="{FF2B5EF4-FFF2-40B4-BE49-F238E27FC236}">
                <a16:creationId xmlns:a16="http://schemas.microsoft.com/office/drawing/2014/main" id="{8F0E14E2-BF7A-41BB-8A3F-E89426803203}"/>
              </a:ext>
            </a:extLst>
          </p:cNvPr>
          <p:cNvSpPr txBox="1"/>
          <p:nvPr/>
        </p:nvSpPr>
        <p:spPr>
          <a:xfrm>
            <a:off x="2713660" y="5967060"/>
            <a:ext cx="2731517" cy="369332"/>
          </a:xfrm>
          <a:prstGeom prst="rect">
            <a:avLst/>
          </a:prstGeom>
          <a:noFill/>
        </p:spPr>
        <p:txBody>
          <a:bodyPr wrap="none" rtlCol="0">
            <a:spAutoFit/>
          </a:bodyPr>
          <a:lstStyle/>
          <a:p>
            <a:r>
              <a:rPr lang="en-US" dirty="0"/>
              <a:t>Average accuracy: 96.569%</a:t>
            </a:r>
          </a:p>
        </p:txBody>
      </p:sp>
      <p:pic>
        <p:nvPicPr>
          <p:cNvPr id="7" name="Picture 6">
            <a:extLst>
              <a:ext uri="{FF2B5EF4-FFF2-40B4-BE49-F238E27FC236}">
                <a16:creationId xmlns:a16="http://schemas.microsoft.com/office/drawing/2014/main" id="{7BADFBC0-2827-49B5-8A4E-5C7B4D5BD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638" y="2433801"/>
            <a:ext cx="4210451" cy="2790145"/>
          </a:xfrm>
          <a:prstGeom prst="rect">
            <a:avLst/>
          </a:prstGeom>
        </p:spPr>
      </p:pic>
      <p:sp>
        <p:nvSpPr>
          <p:cNvPr id="8" name="Rectangle 7">
            <a:extLst>
              <a:ext uri="{FF2B5EF4-FFF2-40B4-BE49-F238E27FC236}">
                <a16:creationId xmlns:a16="http://schemas.microsoft.com/office/drawing/2014/main" id="{8B9006B4-13B7-41B9-9B1C-9086D8E4B07A}"/>
              </a:ext>
            </a:extLst>
          </p:cNvPr>
          <p:cNvSpPr/>
          <p:nvPr/>
        </p:nvSpPr>
        <p:spPr>
          <a:xfrm>
            <a:off x="7112511" y="5967059"/>
            <a:ext cx="4731657" cy="707886"/>
          </a:xfrm>
          <a:prstGeom prst="rect">
            <a:avLst/>
          </a:prstGeom>
        </p:spPr>
        <p:txBody>
          <a:bodyPr wrap="square">
            <a:spAutoFit/>
          </a:bodyPr>
          <a:lstStyle/>
          <a:p>
            <a:r>
              <a:rPr lang="en-US" sz="1000" u="sng" dirty="0">
                <a:solidFill>
                  <a:srgbClr val="990033"/>
                </a:solidFill>
                <a:latin typeface="Verdana" panose="020B0604030504040204" pitchFamily="34" charset="0"/>
                <a:hlinkClick r:id="rId5"/>
              </a:rPr>
              <a:t>Chris J. C. Burges , Bernhard </a:t>
            </a:r>
            <a:r>
              <a:rPr lang="en-US" sz="1000" u="sng" dirty="0" err="1">
                <a:solidFill>
                  <a:srgbClr val="990033"/>
                </a:solidFill>
                <a:latin typeface="Verdana" panose="020B0604030504040204" pitchFamily="34" charset="0"/>
                <a:hlinkClick r:id="rId5"/>
              </a:rPr>
              <a:t>Schölkopf</a:t>
            </a:r>
            <a:r>
              <a:rPr lang="en-US" sz="1000" u="sng" dirty="0">
                <a:solidFill>
                  <a:srgbClr val="990033"/>
                </a:solidFill>
                <a:latin typeface="Verdana" panose="020B0604030504040204" pitchFamily="34" charset="0"/>
                <a:hlinkClick r:id="rId5"/>
              </a:rPr>
              <a:t>, Improving the accuracy and speed of support vector machines, Proceedings of the 9th International Conference on Neural Information Processing Systems, p.375-381, December 03-05, 1996, Denver, Colorado</a:t>
            </a:r>
            <a:endParaRPr lang="en-US" sz="1000" dirty="0"/>
          </a:p>
        </p:txBody>
      </p:sp>
    </p:spTree>
    <p:extLst>
      <p:ext uri="{BB962C8B-B14F-4D97-AF65-F5344CB8AC3E}">
        <p14:creationId xmlns:p14="http://schemas.microsoft.com/office/powerpoint/2010/main" val="232333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2304</TotalTime>
  <Words>584</Words>
  <Application>Microsoft Office PowerPoint</Application>
  <PresentationFormat>Widescreen</PresentationFormat>
  <Paragraphs>33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Data Classification Methods</vt:lpstr>
      <vt:lpstr>Introduction</vt:lpstr>
      <vt:lpstr>K-Nearest Neighbors for 2-Dimensions for Wine Dataset</vt:lpstr>
      <vt:lpstr>Decision Tree – Multidimensional Wine Set Data</vt:lpstr>
      <vt:lpstr>Decision Tree for Birds</vt:lpstr>
      <vt:lpstr>Singular Value Decomposition </vt:lpstr>
      <vt:lpstr>SVM Results with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Mango Pang</dc:creator>
  <cp:lastModifiedBy>Mango Pang</cp:lastModifiedBy>
  <cp:revision>33</cp:revision>
  <dcterms:created xsi:type="dcterms:W3CDTF">2017-11-29T23:08:04Z</dcterms:created>
  <dcterms:modified xsi:type="dcterms:W3CDTF">2017-12-01T22:33:39Z</dcterms:modified>
</cp:coreProperties>
</file>