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8288000" cy="10287000"/>
  <p:notesSz cx="6858000" cy="9144000"/>
  <p:embeddedFontLst>
    <p:embeddedFont>
      <p:font typeface="Abril Fatface" charset="1" panose="02000503000000020003"/>
      <p:regular r:id="rId18"/>
    </p:embeddedFont>
    <p:embeddedFont>
      <p:font typeface="Poppins Bold" charset="1" panose="00000800000000000000"/>
      <p:regular r:id="rId19"/>
    </p:embeddedFont>
    <p:embeddedFont>
      <p:font typeface="Poppins" charset="1" panose="00000500000000000000"/>
      <p:regular r:id="rId20"/>
    </p:embeddedFont>
    <p:embeddedFont>
      <p:font typeface="Poppins Italics" charset="1" panose="00000500000000000000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3.png" Type="http://schemas.openxmlformats.org/officeDocument/2006/relationships/image"/><Relationship Id="rId5" Target="../media/image14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jpeg" Type="http://schemas.openxmlformats.org/officeDocument/2006/relationships/image"/><Relationship Id="rId3" Target="../media/image1.png" Type="http://schemas.openxmlformats.org/officeDocument/2006/relationships/image"/><Relationship Id="rId4" Target="../media/image2.svg" Type="http://schemas.openxmlformats.org/officeDocument/2006/relationships/image"/><Relationship Id="rId5" Target="../media/image8.png" Type="http://schemas.openxmlformats.org/officeDocument/2006/relationships/image"/><Relationship Id="rId6" Target="../media/image9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0.jpe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0.jpe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0.jpe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365531" y="791979"/>
            <a:ext cx="1893769" cy="473442"/>
          </a:xfrm>
          <a:custGeom>
            <a:avLst/>
            <a:gdLst/>
            <a:ahLst/>
            <a:cxnLst/>
            <a:rect r="r" b="b" t="t" l="l"/>
            <a:pathLst>
              <a:path h="473442" w="1893769">
                <a:moveTo>
                  <a:pt x="0" y="0"/>
                </a:moveTo>
                <a:lnTo>
                  <a:pt x="1893769" y="0"/>
                </a:lnTo>
                <a:lnTo>
                  <a:pt x="1893769" y="473442"/>
                </a:lnTo>
                <a:lnTo>
                  <a:pt x="0" y="47344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764770" y="4534209"/>
            <a:ext cx="14795399" cy="10947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59"/>
              </a:lnSpc>
            </a:pPr>
            <a:r>
              <a:rPr lang="en-US" sz="6399">
                <a:solidFill>
                  <a:srgbClr val="000000"/>
                </a:solidFill>
                <a:latin typeface="Abril Fatface"/>
                <a:ea typeface="Abril Fatface"/>
                <a:cs typeface="Abril Fatface"/>
                <a:sym typeface="Abril Fatface"/>
              </a:rPr>
              <a:t>LITERATÜR TARAMASI SUNUM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817886" y="9021579"/>
            <a:ext cx="1893769" cy="473442"/>
          </a:xfrm>
          <a:custGeom>
            <a:avLst/>
            <a:gdLst/>
            <a:ahLst/>
            <a:cxnLst/>
            <a:rect r="r" b="b" t="t" l="l"/>
            <a:pathLst>
              <a:path h="473442" w="1893769">
                <a:moveTo>
                  <a:pt x="0" y="0"/>
                </a:moveTo>
                <a:lnTo>
                  <a:pt x="1893768" y="0"/>
                </a:lnTo>
                <a:lnTo>
                  <a:pt x="1893768" y="473442"/>
                </a:lnTo>
                <a:lnTo>
                  <a:pt x="0" y="47344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5" id="5"/>
          <p:cNvSpPr/>
          <p:nvPr/>
        </p:nvSpPr>
        <p:spPr>
          <a:xfrm rot="0">
            <a:off x="2711680" y="9191625"/>
            <a:ext cx="11436398" cy="0"/>
          </a:xfrm>
          <a:prstGeom prst="line">
            <a:avLst/>
          </a:prstGeom>
          <a:ln cap="rnd" w="57150">
            <a:solidFill>
              <a:srgbClr val="00109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" id="6"/>
          <p:cNvSpPr/>
          <p:nvPr/>
        </p:nvSpPr>
        <p:spPr>
          <a:xfrm rot="0">
            <a:off x="3929133" y="1019175"/>
            <a:ext cx="11436398" cy="0"/>
          </a:xfrm>
          <a:prstGeom prst="line">
            <a:avLst/>
          </a:prstGeom>
          <a:ln cap="rnd" w="57150">
            <a:solidFill>
              <a:srgbClr val="00109D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715010" y="904875"/>
            <a:ext cx="14857981" cy="8096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6299"/>
              </a:lnSpc>
            </a:pPr>
            <a:r>
              <a:rPr lang="en-US" b="true" sz="450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Araştırma Soruları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4713635" y="730789"/>
            <a:ext cx="1893769" cy="473442"/>
          </a:xfrm>
          <a:custGeom>
            <a:avLst/>
            <a:gdLst/>
            <a:ahLst/>
            <a:cxnLst/>
            <a:rect r="r" b="b" t="t" l="l"/>
            <a:pathLst>
              <a:path h="473442" w="1893769">
                <a:moveTo>
                  <a:pt x="0" y="0"/>
                </a:moveTo>
                <a:lnTo>
                  <a:pt x="1893769" y="0"/>
                </a:lnTo>
                <a:lnTo>
                  <a:pt x="1893769" y="473443"/>
                </a:lnTo>
                <a:lnTo>
                  <a:pt x="0" y="47344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5200221" y="1620080"/>
            <a:ext cx="1033147" cy="1025633"/>
          </a:xfrm>
          <a:custGeom>
            <a:avLst/>
            <a:gdLst/>
            <a:ahLst/>
            <a:cxnLst/>
            <a:rect r="r" b="b" t="t" l="l"/>
            <a:pathLst>
              <a:path h="1025633" w="1033147">
                <a:moveTo>
                  <a:pt x="0" y="0"/>
                </a:moveTo>
                <a:lnTo>
                  <a:pt x="1033147" y="0"/>
                </a:lnTo>
                <a:lnTo>
                  <a:pt x="1033147" y="1025633"/>
                </a:lnTo>
                <a:lnTo>
                  <a:pt x="0" y="102563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894755" y="1994235"/>
            <a:ext cx="2638227" cy="6514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39"/>
              </a:lnSpc>
              <a:spcBef>
                <a:spcPct val="0"/>
              </a:spcBef>
            </a:pPr>
            <a:r>
              <a:rPr lang="en-US" b="true" sz="3599" spc="-14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S1 — Ok</a:t>
            </a:r>
            <a:r>
              <a:rPr lang="en-US" b="true" sz="3599" spc="-14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uma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514350" y="2889175"/>
            <a:ext cx="17259300" cy="10762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702" indent="-323851" lvl="1">
              <a:lnSpc>
                <a:spcPts val="4200"/>
              </a:lnSpc>
              <a:spcBef>
                <a:spcPct val="0"/>
              </a:spcBef>
              <a:buFont typeface="Arial"/>
              <a:buChar char="•"/>
            </a:pPr>
            <a:r>
              <a:rPr lang="en-US" sz="3000" spc="-117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Teknoloji destekli pratikler (alışkanlık/odak desteği, seçkiler, ortak referanslar) bireysel </a:t>
            </a:r>
            <a:r>
              <a:rPr lang="en-US" b="true" sz="3000" spc="-117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okuma motivasyonunu ve sürekliliğini</a:t>
            </a:r>
            <a:r>
              <a:rPr lang="en-US" sz="3000" spc="-117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nasıl etkileyebilir?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514350" y="4613882"/>
            <a:ext cx="5025849" cy="6514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39"/>
              </a:lnSpc>
              <a:spcBef>
                <a:spcPct val="0"/>
              </a:spcBef>
            </a:pPr>
            <a:r>
              <a:rPr lang="en-US" b="true" sz="3599" spc="-14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S2</a:t>
            </a:r>
            <a:r>
              <a:rPr lang="en-US" b="true" sz="3599" spc="-14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— Sosyal Yakınlık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514350" y="5446334"/>
            <a:ext cx="17259300" cy="10762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702" indent="-323851" lvl="1">
              <a:lnSpc>
                <a:spcPts val="4200"/>
              </a:lnSpc>
              <a:spcBef>
                <a:spcPct val="0"/>
              </a:spcBef>
              <a:buFont typeface="Arial"/>
              <a:buChar char="•"/>
            </a:pPr>
            <a:r>
              <a:rPr lang="en-US" sz="3000" spc="-117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Ortak metin ve temalar üzerinden ol</a:t>
            </a:r>
            <a:r>
              <a:rPr lang="en-US" sz="3000" spc="-117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uşan </a:t>
            </a:r>
            <a:r>
              <a:rPr lang="en-US" b="true" sz="3000" spc="-117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paylaşılan</a:t>
            </a:r>
            <a:r>
              <a:rPr lang="en-US" b="true" sz="3000" spc="-117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 referans</a:t>
            </a:r>
            <a:r>
              <a:rPr lang="en-US" b="true" sz="3000" spc="-117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la</a:t>
            </a:r>
            <a:r>
              <a:rPr lang="en-US" b="true" sz="3000" spc="-117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rın, aidiyet</a:t>
            </a:r>
            <a:r>
              <a:rPr lang="en-US" sz="3000" spc="-117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ve </a:t>
            </a:r>
            <a:r>
              <a:rPr lang="en-US" b="true" sz="3000" spc="-117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algılanan yalnızlık</a:t>
            </a:r>
            <a:r>
              <a:rPr lang="en-US" sz="3000" spc="-117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gibi göstergelerle </a:t>
            </a:r>
            <a:r>
              <a:rPr lang="en-US" b="true" sz="3000" spc="-117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kuramsal ilişkisi</a:t>
            </a:r>
            <a:r>
              <a:rPr lang="en-US" sz="3000" spc="-117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nedir?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771838" y="7170326"/>
            <a:ext cx="3568406" cy="6514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39"/>
              </a:lnSpc>
              <a:spcBef>
                <a:spcPct val="0"/>
              </a:spcBef>
            </a:pPr>
            <a:r>
              <a:rPr lang="en-US" b="true" sz="3599" spc="-14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S3 — Birlikte E</a:t>
            </a:r>
            <a:r>
              <a:rPr lang="en-US" b="true" sz="3599" spc="-14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tki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666480" y="8002778"/>
            <a:ext cx="17259300" cy="1609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702" indent="-323851" lvl="1">
              <a:lnSpc>
                <a:spcPts val="4200"/>
              </a:lnSpc>
              <a:spcBef>
                <a:spcPct val="0"/>
              </a:spcBef>
              <a:buFont typeface="Arial"/>
              <a:buChar char="•"/>
            </a:pPr>
            <a:r>
              <a:rPr lang="en-US" sz="3000" spc="-117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Okumayı güçlendiren ve sosyal teması nitelikleştiren yaklaşımlar </a:t>
            </a:r>
            <a:r>
              <a:rPr lang="en-US" b="true" sz="3000" spc="-117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birlikte ele alındığında</a:t>
            </a:r>
            <a:r>
              <a:rPr lang="en-US" sz="3000" spc="-117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, “</a:t>
            </a:r>
            <a:r>
              <a:rPr lang="en-US" b="true" sz="3000" spc="-117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teknoloji sorun yaratır</a:t>
            </a:r>
            <a:r>
              <a:rPr lang="en-US" sz="3000" spc="-117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” anlatısını dengeleyerek </a:t>
            </a:r>
            <a:r>
              <a:rPr lang="en-US" b="true" sz="3000" spc="-117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çözüm alanı</a:t>
            </a:r>
            <a:r>
              <a:rPr lang="en-US" sz="3000" spc="-117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na dönüşme potansiyelini nasıl artırır?</a:t>
            </a:r>
          </a:p>
        </p:txBody>
      </p:sp>
      <p:sp>
        <p:nvSpPr>
          <p:cNvPr name="Freeform 11" id="11"/>
          <p:cNvSpPr/>
          <p:nvPr/>
        </p:nvSpPr>
        <p:spPr>
          <a:xfrm flipH="false" flipV="false" rot="0">
            <a:off x="15200221" y="4117867"/>
            <a:ext cx="1033147" cy="1025633"/>
          </a:xfrm>
          <a:custGeom>
            <a:avLst/>
            <a:gdLst/>
            <a:ahLst/>
            <a:cxnLst/>
            <a:rect r="r" b="b" t="t" l="l"/>
            <a:pathLst>
              <a:path h="1025633" w="1033147">
                <a:moveTo>
                  <a:pt x="0" y="0"/>
                </a:moveTo>
                <a:lnTo>
                  <a:pt x="1033147" y="0"/>
                </a:lnTo>
                <a:lnTo>
                  <a:pt x="1033147" y="1025633"/>
                </a:lnTo>
                <a:lnTo>
                  <a:pt x="0" y="102563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715010" y="4333875"/>
            <a:ext cx="14857981" cy="8096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99"/>
              </a:lnSpc>
            </a:pPr>
            <a:r>
              <a:rPr lang="en-US" b="true" sz="450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Dinlediğiniz için teşekkür ederiz.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8197116" y="791979"/>
            <a:ext cx="1893769" cy="473442"/>
          </a:xfrm>
          <a:custGeom>
            <a:avLst/>
            <a:gdLst/>
            <a:ahLst/>
            <a:cxnLst/>
            <a:rect r="r" b="b" t="t" l="l"/>
            <a:pathLst>
              <a:path h="473442" w="1893769">
                <a:moveTo>
                  <a:pt x="0" y="0"/>
                </a:moveTo>
                <a:lnTo>
                  <a:pt x="1893768" y="0"/>
                </a:lnTo>
                <a:lnTo>
                  <a:pt x="1893768" y="473442"/>
                </a:lnTo>
                <a:lnTo>
                  <a:pt x="0" y="47344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715010" y="1141596"/>
            <a:ext cx="14857981" cy="8096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299"/>
              </a:lnSpc>
            </a:pPr>
            <a:r>
              <a:rPr lang="en-US" sz="4500" b="true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Kaynakça: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8197116" y="791979"/>
            <a:ext cx="1893769" cy="473442"/>
          </a:xfrm>
          <a:custGeom>
            <a:avLst/>
            <a:gdLst/>
            <a:ahLst/>
            <a:cxnLst/>
            <a:rect r="r" b="b" t="t" l="l"/>
            <a:pathLst>
              <a:path h="473442" w="1893769">
                <a:moveTo>
                  <a:pt x="0" y="0"/>
                </a:moveTo>
                <a:lnTo>
                  <a:pt x="1893768" y="0"/>
                </a:lnTo>
                <a:lnTo>
                  <a:pt x="1893768" y="473442"/>
                </a:lnTo>
                <a:lnTo>
                  <a:pt x="0" y="47344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2258961"/>
            <a:ext cx="14845160" cy="69993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431805" indent="-215903" lvl="1">
              <a:lnSpc>
                <a:spcPts val="3460"/>
              </a:lnSpc>
              <a:buAutoNum type="arabicPeriod" startAt="1"/>
            </a:pPr>
            <a:r>
              <a:rPr lang="en-US" sz="2000" spc="-78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[1] B. A. Primack, J. E. Sidani, A. L. Escobar-Viera, and C. A. Switzer, “Passive social media use and its association with depression and loneliness among young adults,” Cyberpsychology, Behavior, and Social Networking, vol. 25, no. 4, pp. 238–245, 2022.</a:t>
            </a:r>
          </a:p>
          <a:p>
            <a:pPr algn="just" marL="431805" indent="-215903" lvl="1">
              <a:lnSpc>
                <a:spcPts val="3460"/>
              </a:lnSpc>
              <a:buAutoNum type="arabicPeriod" startAt="1"/>
            </a:pPr>
            <a:r>
              <a:rPr lang="en-US" sz="2000" spc="-78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[2] J. M. Twenge, G. N. Martin, and W. K. Campbell, “Decreases in reading and increases in mental health issues among adolescents, 2010–2020,” Adolescent Research Review, vol. 8, pp. 145–160, 2023.</a:t>
            </a:r>
          </a:p>
          <a:p>
            <a:pPr algn="just" marL="431805" indent="-215903" lvl="1">
              <a:lnSpc>
                <a:spcPts val="3460"/>
              </a:lnSpc>
              <a:buAutoNum type="arabicPeriod" startAt="1"/>
            </a:pPr>
            <a:r>
              <a:rPr lang="en-US" sz="2000" spc="-78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[3] D. C. Kidd and E. Castano, “Reading Literary Fiction Improves Theory of Mind,” Science, vol. 342, no. 6156, pp. 377–380, 2013.</a:t>
            </a:r>
          </a:p>
          <a:p>
            <a:pPr algn="just" marL="431805" indent="-215903" lvl="1">
              <a:lnSpc>
                <a:spcPts val="3460"/>
              </a:lnSpc>
              <a:buAutoNum type="arabicPeriod" startAt="1"/>
            </a:pPr>
            <a:r>
              <a:rPr lang="en-US" sz="2000" spc="-78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[4] R. A. Mar, K. Oatley, J. B. Peterson, and J. Hirsh, “Bookworms versus Nerds: Exposure to Fiction versus Non-Fiction, Divergent Associations with Social Ability, and the Simulation of Fictional Social Worlds,” Journal of Research in Personality, vol. 40, no. 5, pp. 694–712, 2006.</a:t>
            </a:r>
          </a:p>
          <a:p>
            <a:pPr algn="just" marL="431805" indent="-215903" lvl="1">
              <a:lnSpc>
                <a:spcPts val="3460"/>
              </a:lnSpc>
              <a:buAutoNum type="arabicPeriod" startAt="1"/>
            </a:pPr>
            <a:r>
              <a:rPr lang="en-US" sz="2000" spc="-78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[5] R. A. Mar, K. Oatley, and J. B. Peterson, “Exploring the Link Between Reading Fiction and Empathy: Ruling Out Individual Differences and Examining Outcomes,” Communications, vol. 34, no. 4, pp. 407–428, 2009.</a:t>
            </a:r>
          </a:p>
          <a:p>
            <a:pPr algn="just" marL="431805" indent="-215903" lvl="1">
              <a:lnSpc>
                <a:spcPts val="3460"/>
              </a:lnSpc>
              <a:buAutoNum type="arabicPeriod" startAt="1"/>
            </a:pPr>
            <a:r>
              <a:rPr lang="en-US" sz="2000" spc="-78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[6] M. G. Hunt, R. Marx, C. Lipson, and J. Young, “No More FOMO: Limiting Social Media Decreases Loneliness and Depression,” Journal of Social and Clinical Psychology, vol. 37, no. 10, pp. 751–768, 2018.</a:t>
            </a:r>
          </a:p>
          <a:p>
            <a:pPr algn="just" marL="431805" indent="-215903" lvl="1">
              <a:lnSpc>
                <a:spcPts val="3460"/>
              </a:lnSpc>
              <a:buAutoNum type="arabicPeriod" startAt="1"/>
            </a:pPr>
            <a:r>
              <a:rPr lang="en-US" sz="2000" spc="-78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[7] Türkiye İstatistik Kurumu (TÜİK), “Hanehalkı Bilişim Teknolojileri Kullanım Araştırması, 2024,” Yayın No: 456, Ankara, 2024.</a:t>
            </a:r>
          </a:p>
          <a:p>
            <a:pPr algn="just" marL="431805" indent="-215903" lvl="1">
              <a:lnSpc>
                <a:spcPts val="3460"/>
              </a:lnSpc>
              <a:buAutoNum type="arabicPeriod" startAt="1"/>
            </a:pPr>
            <a:r>
              <a:rPr lang="en-US" sz="2000" spc="-78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[8] J. Billington, “Reading for wellbeing: an evaluation of shared reading groups,” Arts &amp; Health, vol. 8, no. 1, pp. 72–87, 2016.</a:t>
            </a:r>
          </a:p>
          <a:p>
            <a:pPr algn="just">
              <a:lnSpc>
                <a:spcPts val="3460"/>
              </a:lnSpc>
            </a:pP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365531" y="791979"/>
            <a:ext cx="1893769" cy="473442"/>
          </a:xfrm>
          <a:custGeom>
            <a:avLst/>
            <a:gdLst/>
            <a:ahLst/>
            <a:cxnLst/>
            <a:rect r="r" b="b" t="t" l="l"/>
            <a:pathLst>
              <a:path h="473442" w="1893769">
                <a:moveTo>
                  <a:pt x="0" y="0"/>
                </a:moveTo>
                <a:lnTo>
                  <a:pt x="1893769" y="0"/>
                </a:lnTo>
                <a:lnTo>
                  <a:pt x="1893769" y="473442"/>
                </a:lnTo>
                <a:lnTo>
                  <a:pt x="0" y="47344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4604702"/>
            <a:ext cx="3684695" cy="9346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b="true" sz="5199" u="sng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İÇERIK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5575232" y="1428359"/>
            <a:ext cx="10984937" cy="8096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299"/>
              </a:lnSpc>
            </a:pPr>
            <a:r>
              <a:rPr lang="en-US" sz="4500" spc="-175" b="true">
                <a:solidFill>
                  <a:srgbClr val="000D84"/>
                </a:solidFill>
                <a:latin typeface="Poppins Bold"/>
                <a:ea typeface="Poppins Bold"/>
                <a:cs typeface="Poppins Bold"/>
                <a:sym typeface="Poppins Bold"/>
              </a:rPr>
              <a:t>Konu Tanıtımı</a:t>
            </a:r>
          </a:p>
        </p:txBody>
      </p:sp>
      <p:sp>
        <p:nvSpPr>
          <p:cNvPr name="AutoShape 5" id="5"/>
          <p:cNvSpPr/>
          <p:nvPr/>
        </p:nvSpPr>
        <p:spPr>
          <a:xfrm rot="5400000">
            <a:off x="1057835" y="5209308"/>
            <a:ext cx="7368268" cy="0"/>
          </a:xfrm>
          <a:prstGeom prst="line">
            <a:avLst/>
          </a:prstGeom>
          <a:ln cap="rnd" w="571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6" id="6"/>
          <p:cNvSpPr txBox="true"/>
          <p:nvPr/>
        </p:nvSpPr>
        <p:spPr>
          <a:xfrm rot="0">
            <a:off x="5575232" y="2791999"/>
            <a:ext cx="10984937" cy="8096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299"/>
              </a:lnSpc>
            </a:pPr>
            <a:r>
              <a:rPr lang="en-US" sz="4500" spc="-175" b="true">
                <a:solidFill>
                  <a:srgbClr val="000D84"/>
                </a:solidFill>
                <a:latin typeface="Poppins Bold"/>
                <a:ea typeface="Poppins Bold"/>
                <a:cs typeface="Poppins Bold"/>
                <a:sym typeface="Poppins Bold"/>
              </a:rPr>
              <a:t>Temel Kav</a:t>
            </a:r>
            <a:r>
              <a:rPr lang="en-US" sz="4500" spc="-175" b="true">
                <a:solidFill>
                  <a:srgbClr val="000D84"/>
                </a:solidFill>
                <a:latin typeface="Poppins Bold"/>
                <a:ea typeface="Poppins Bold"/>
                <a:cs typeface="Poppins Bold"/>
                <a:sym typeface="Poppins Bold"/>
              </a:rPr>
              <a:t>ramlar ve Değişkenler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5575232" y="4197517"/>
            <a:ext cx="10984937" cy="8096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299"/>
              </a:lnSpc>
            </a:pPr>
            <a:r>
              <a:rPr lang="en-US" sz="4500" spc="-175" b="true">
                <a:solidFill>
                  <a:srgbClr val="000D84"/>
                </a:solidFill>
                <a:latin typeface="Poppins Bold"/>
                <a:ea typeface="Poppins Bold"/>
                <a:cs typeface="Poppins Bold"/>
                <a:sym typeface="Poppins Bold"/>
              </a:rPr>
              <a:t>Literatür Taraması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5575232" y="5516149"/>
            <a:ext cx="10984937" cy="8096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299"/>
              </a:lnSpc>
            </a:pPr>
            <a:r>
              <a:rPr lang="en-US" sz="4500" spc="-175" b="true">
                <a:solidFill>
                  <a:srgbClr val="000D84"/>
                </a:solidFill>
                <a:latin typeface="Poppins Bold"/>
                <a:ea typeface="Poppins Bold"/>
                <a:cs typeface="Poppins Bold"/>
                <a:sym typeface="Poppins Bold"/>
              </a:rPr>
              <a:t>Araştırma Boşluğu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5575232" y="6830599"/>
            <a:ext cx="10984937" cy="8096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299"/>
              </a:lnSpc>
            </a:pPr>
            <a:r>
              <a:rPr lang="en-US" sz="4500" spc="-175" b="true">
                <a:solidFill>
                  <a:srgbClr val="000D84"/>
                </a:solidFill>
                <a:latin typeface="Poppins Bold"/>
                <a:ea typeface="Poppins Bold"/>
                <a:cs typeface="Poppins Bold"/>
                <a:sym typeface="Poppins Bold"/>
              </a:rPr>
              <a:t>Hipotez veya Araştırma Sorusu 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4741970" y="1429924"/>
            <a:ext cx="968667" cy="8096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99"/>
              </a:lnSpc>
            </a:pPr>
            <a:r>
              <a:rPr lang="en-US" b="true" sz="4500" spc="-175">
                <a:solidFill>
                  <a:srgbClr val="000D84"/>
                </a:solidFill>
                <a:latin typeface="Poppins Bold"/>
                <a:ea typeface="Poppins Bold"/>
                <a:cs typeface="Poppins Bold"/>
                <a:sym typeface="Poppins Bold"/>
              </a:rPr>
              <a:t>1.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4741970" y="2791999"/>
            <a:ext cx="968667" cy="8096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99"/>
              </a:lnSpc>
            </a:pPr>
            <a:r>
              <a:rPr lang="en-US" b="true" sz="4500" spc="-175">
                <a:solidFill>
                  <a:srgbClr val="000D84"/>
                </a:solidFill>
                <a:latin typeface="Poppins Bold"/>
                <a:ea typeface="Poppins Bold"/>
                <a:cs typeface="Poppins Bold"/>
                <a:sym typeface="Poppins Bold"/>
              </a:rPr>
              <a:t>2.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4741970" y="4154074"/>
            <a:ext cx="968667" cy="8096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99"/>
              </a:lnSpc>
            </a:pPr>
            <a:r>
              <a:rPr lang="en-US" b="true" sz="4500" spc="-175">
                <a:solidFill>
                  <a:srgbClr val="000D84"/>
                </a:solidFill>
                <a:latin typeface="Poppins Bold"/>
                <a:ea typeface="Poppins Bold"/>
                <a:cs typeface="Poppins Bold"/>
                <a:sym typeface="Poppins Bold"/>
              </a:rPr>
              <a:t>3.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4741970" y="5516149"/>
            <a:ext cx="968667" cy="8096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99"/>
              </a:lnSpc>
            </a:pPr>
            <a:r>
              <a:rPr lang="en-US" b="true" sz="4500" spc="-175">
                <a:solidFill>
                  <a:srgbClr val="000D84"/>
                </a:solidFill>
                <a:latin typeface="Poppins Bold"/>
                <a:ea typeface="Poppins Bold"/>
                <a:cs typeface="Poppins Bold"/>
                <a:sym typeface="Poppins Bold"/>
              </a:rPr>
              <a:t>4.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4741970" y="6878224"/>
            <a:ext cx="968667" cy="8096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99"/>
              </a:lnSpc>
            </a:pPr>
            <a:r>
              <a:rPr lang="en-US" b="true" sz="4500" spc="-175">
                <a:solidFill>
                  <a:srgbClr val="000D84"/>
                </a:solidFill>
                <a:latin typeface="Poppins Bold"/>
                <a:ea typeface="Poppins Bold"/>
                <a:cs typeface="Poppins Bold"/>
                <a:sym typeface="Poppins Bold"/>
              </a:rPr>
              <a:t>5.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5575232" y="7925191"/>
            <a:ext cx="9667256" cy="8096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299"/>
              </a:lnSpc>
            </a:pPr>
            <a:r>
              <a:rPr lang="en-US" sz="4500" spc="-175" b="true">
                <a:solidFill>
                  <a:srgbClr val="000D84"/>
                </a:solidFill>
                <a:latin typeface="Poppins Bold"/>
                <a:ea typeface="Poppins Bold"/>
                <a:cs typeface="Poppins Bold"/>
                <a:sym typeface="Poppins Bold"/>
              </a:rPr>
              <a:t>Kaynakça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4741970" y="7877566"/>
            <a:ext cx="968667" cy="8096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99"/>
              </a:lnSpc>
            </a:pPr>
            <a:r>
              <a:rPr lang="en-US" b="true" sz="4500" spc="-175">
                <a:solidFill>
                  <a:srgbClr val="000D84"/>
                </a:solidFill>
                <a:latin typeface="Poppins Bold"/>
                <a:ea typeface="Poppins Bold"/>
                <a:cs typeface="Poppins Bold"/>
                <a:sym typeface="Poppins Bold"/>
              </a:rPr>
              <a:t>6.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365531" y="791979"/>
            <a:ext cx="1893769" cy="473442"/>
          </a:xfrm>
          <a:custGeom>
            <a:avLst/>
            <a:gdLst/>
            <a:ahLst/>
            <a:cxnLst/>
            <a:rect r="r" b="b" t="t" l="l"/>
            <a:pathLst>
              <a:path h="473442" w="1893769">
                <a:moveTo>
                  <a:pt x="0" y="0"/>
                </a:moveTo>
                <a:lnTo>
                  <a:pt x="1893769" y="0"/>
                </a:lnTo>
                <a:lnTo>
                  <a:pt x="1893769" y="473442"/>
                </a:lnTo>
                <a:lnTo>
                  <a:pt x="0" y="47344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303949" y="2083076"/>
            <a:ext cx="13993354" cy="22263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200"/>
              </a:lnSpc>
            </a:pPr>
            <a:r>
              <a:rPr lang="en-US" sz="3000" spc="-117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B</a:t>
            </a:r>
            <a:r>
              <a:rPr lang="en-US" sz="3000" spc="-117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u araştırma, 21. yüzyılın iki belirgin toplumsal sorununa odaklanmaktadır:</a:t>
            </a:r>
          </a:p>
          <a:p>
            <a:pPr algn="just" marL="690881" indent="-345440" lvl="1">
              <a:lnSpc>
                <a:spcPts val="4480"/>
              </a:lnSpc>
              <a:buFont typeface="Arial"/>
              <a:buChar char="•"/>
            </a:pPr>
            <a:r>
              <a:rPr lang="en-US" sz="3200" spc="-124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Bilişsel Düşüş: Kitap okuma sıklığının azalması.</a:t>
            </a:r>
          </a:p>
          <a:p>
            <a:pPr algn="just" marL="690881" indent="-345440" lvl="1">
              <a:lnSpc>
                <a:spcPts val="4480"/>
              </a:lnSpc>
              <a:buFont typeface="Arial"/>
              <a:buChar char="•"/>
            </a:pPr>
            <a:r>
              <a:rPr lang="en-US" sz="3200" spc="-124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Duygusal İzolasyon: Dijitalleşme ile artan asosyalleşme.</a:t>
            </a:r>
          </a:p>
          <a:p>
            <a:pPr algn="just">
              <a:lnSpc>
                <a:spcPts val="4480"/>
              </a:lnSpc>
            </a:pPr>
          </a:p>
        </p:txBody>
      </p:sp>
      <p:sp>
        <p:nvSpPr>
          <p:cNvPr name="AutoShape 4" id="4"/>
          <p:cNvSpPr/>
          <p:nvPr/>
        </p:nvSpPr>
        <p:spPr>
          <a:xfrm>
            <a:off x="1392973" y="4309419"/>
            <a:ext cx="5190617" cy="0"/>
          </a:xfrm>
          <a:prstGeom prst="line">
            <a:avLst/>
          </a:prstGeom>
          <a:ln cap="rnd" w="38100">
            <a:solidFill>
              <a:srgbClr val="00109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" id="5"/>
          <p:cNvSpPr/>
          <p:nvPr/>
        </p:nvSpPr>
        <p:spPr>
          <a:xfrm>
            <a:off x="1303949" y="1831595"/>
            <a:ext cx="6401061" cy="0"/>
          </a:xfrm>
          <a:prstGeom prst="line">
            <a:avLst/>
          </a:prstGeom>
          <a:ln cap="rnd" w="38100">
            <a:solidFill>
              <a:srgbClr val="00109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1392973" y="5966107"/>
            <a:ext cx="2737494" cy="2737494"/>
          </a:xfrm>
          <a:custGeom>
            <a:avLst/>
            <a:gdLst/>
            <a:ahLst/>
            <a:cxnLst/>
            <a:rect r="r" b="b" t="t" l="l"/>
            <a:pathLst>
              <a:path h="2737494" w="2737494">
                <a:moveTo>
                  <a:pt x="0" y="0"/>
                </a:moveTo>
                <a:lnTo>
                  <a:pt x="2737494" y="0"/>
                </a:lnTo>
                <a:lnTo>
                  <a:pt x="2737494" y="2737494"/>
                </a:lnTo>
                <a:lnTo>
                  <a:pt x="0" y="273749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392973" y="869553"/>
            <a:ext cx="8960507" cy="8096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299"/>
              </a:lnSpc>
            </a:pPr>
            <a:r>
              <a:rPr lang="en-US" sz="4500" b="true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Konu Tanıtımı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5294540" y="6451191"/>
            <a:ext cx="12188545" cy="22524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90887" indent="-345444" lvl="1">
              <a:lnSpc>
                <a:spcPts val="4480"/>
              </a:lnSpc>
              <a:buFont typeface="Arial"/>
              <a:buChar char="•"/>
            </a:pPr>
            <a:r>
              <a:rPr lang="en-US" sz="3200" spc="-124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Bağlantı Paradoksu: Gençler dijital olarak “bağlı” görünürken, duygusal olarak gittikçe yalnızlaşmaktadır.</a:t>
            </a:r>
          </a:p>
          <a:p>
            <a:pPr algn="just" marL="690887" indent="-345444" lvl="1">
              <a:lnSpc>
                <a:spcPts val="4480"/>
              </a:lnSpc>
              <a:buFont typeface="Arial"/>
              <a:buChar char="•"/>
            </a:pPr>
            <a:r>
              <a:rPr lang="en-US" sz="3200" spc="-124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Toplumsal Dönüşüm: Teknoloji, hem sorunun hem de çözümün merkezindedir.</a:t>
            </a:r>
          </a:p>
        </p:txBody>
      </p:sp>
      <p:sp>
        <p:nvSpPr>
          <p:cNvPr name="AutoShape 9" id="9"/>
          <p:cNvSpPr/>
          <p:nvPr/>
        </p:nvSpPr>
        <p:spPr>
          <a:xfrm>
            <a:off x="5752785" y="9141751"/>
            <a:ext cx="6529645" cy="0"/>
          </a:xfrm>
          <a:prstGeom prst="line">
            <a:avLst/>
          </a:prstGeom>
          <a:ln cap="rnd" w="38100">
            <a:solidFill>
              <a:srgbClr val="00109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0" id="10"/>
          <p:cNvSpPr/>
          <p:nvPr/>
        </p:nvSpPr>
        <p:spPr>
          <a:xfrm>
            <a:off x="5752785" y="6270561"/>
            <a:ext cx="8052348" cy="0"/>
          </a:xfrm>
          <a:prstGeom prst="line">
            <a:avLst/>
          </a:prstGeom>
          <a:ln cap="rnd" w="38100">
            <a:solidFill>
              <a:srgbClr val="00109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11" id="11"/>
          <p:cNvSpPr txBox="true"/>
          <p:nvPr/>
        </p:nvSpPr>
        <p:spPr>
          <a:xfrm rot="0">
            <a:off x="5752785" y="5314754"/>
            <a:ext cx="11272056" cy="8096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299"/>
              </a:lnSpc>
            </a:pPr>
            <a:r>
              <a:rPr lang="en-US" sz="4500" b="true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Konunun Önemi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702188" y="730789"/>
            <a:ext cx="1893769" cy="473442"/>
          </a:xfrm>
          <a:custGeom>
            <a:avLst/>
            <a:gdLst/>
            <a:ahLst/>
            <a:cxnLst/>
            <a:rect r="r" b="b" t="t" l="l"/>
            <a:pathLst>
              <a:path h="473442" w="1893769">
                <a:moveTo>
                  <a:pt x="0" y="0"/>
                </a:moveTo>
                <a:lnTo>
                  <a:pt x="1893769" y="0"/>
                </a:lnTo>
                <a:lnTo>
                  <a:pt x="1893769" y="473443"/>
                </a:lnTo>
                <a:lnTo>
                  <a:pt x="0" y="47344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60030" y="3102396"/>
            <a:ext cx="5071855" cy="5071855"/>
          </a:xfrm>
          <a:custGeom>
            <a:avLst/>
            <a:gdLst/>
            <a:ahLst/>
            <a:cxnLst/>
            <a:rect r="r" b="b" t="t" l="l"/>
            <a:pathLst>
              <a:path h="5071855" w="5071855">
                <a:moveTo>
                  <a:pt x="0" y="0"/>
                </a:moveTo>
                <a:lnTo>
                  <a:pt x="5071855" y="0"/>
                </a:lnTo>
                <a:lnTo>
                  <a:pt x="5071855" y="5071855"/>
                </a:lnTo>
                <a:lnTo>
                  <a:pt x="0" y="507185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4272428" y="904875"/>
            <a:ext cx="12039987" cy="8096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6299"/>
              </a:lnSpc>
            </a:pPr>
            <a:r>
              <a:rPr lang="en-US" b="true" sz="450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Temel Kavramlar ve Değişkenler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15365531" y="8784858"/>
            <a:ext cx="1893769" cy="473442"/>
          </a:xfrm>
          <a:custGeom>
            <a:avLst/>
            <a:gdLst/>
            <a:ahLst/>
            <a:cxnLst/>
            <a:rect r="r" b="b" t="t" l="l"/>
            <a:pathLst>
              <a:path h="473442" w="1893769">
                <a:moveTo>
                  <a:pt x="0" y="0"/>
                </a:moveTo>
                <a:lnTo>
                  <a:pt x="1893769" y="0"/>
                </a:lnTo>
                <a:lnTo>
                  <a:pt x="1893769" y="473442"/>
                </a:lnTo>
                <a:lnTo>
                  <a:pt x="0" y="47344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4272428" y="2100219"/>
            <a:ext cx="12986872" cy="8439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59"/>
              </a:lnSpc>
            </a:pPr>
            <a:r>
              <a:rPr lang="en-US" b="true" sz="240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Dijital Yalnızlık: </a:t>
            </a:r>
            <a:r>
              <a:rPr lang="en-US" sz="24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Bireyin çevrimiçi ortamlarda uzun süre vakit geçirmesine rağmen (veya tam da bu yüzden) hissettiği sosyal izolasyon.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4272428" y="3447297"/>
            <a:ext cx="12986872" cy="8439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59"/>
              </a:lnSpc>
            </a:pPr>
            <a:r>
              <a:rPr lang="en-US" b="true" sz="240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Bağlantı Paradoksu: </a:t>
            </a:r>
            <a:r>
              <a:rPr lang="en-US" sz="24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İnsanlar h</a:t>
            </a:r>
            <a:r>
              <a:rPr lang="en-US" sz="24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iç olmadığı kadar “çevrimiçi” ve “bağlı” görünürken, yüz yüze ilişkilerde anlamlı iletişim azalmaktadır.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6131885" y="4794376"/>
            <a:ext cx="11127415" cy="8439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59"/>
              </a:lnSpc>
            </a:pPr>
            <a:r>
              <a:rPr lang="en-US" b="true" sz="240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Dikkat Ekonom</a:t>
            </a:r>
            <a:r>
              <a:rPr lang="en-US" b="true" sz="240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isi: </a:t>
            </a:r>
            <a:r>
              <a:rPr lang="en-US" sz="24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Dijital platformların, kullanıcıların dikkatini bir kaynak gibi görüp rekabet ettiği sistem.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6503774" y="6143149"/>
            <a:ext cx="10755526" cy="21012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59"/>
              </a:lnSpc>
            </a:pPr>
            <a:r>
              <a:rPr lang="en-US" b="true" sz="240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Okuma Temell</a:t>
            </a:r>
            <a:r>
              <a:rPr lang="en-US" b="true" sz="240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i Sosyal Yakınlık (Yeni Kavram):  </a:t>
            </a:r>
            <a:r>
              <a:rPr lang="en-US" sz="24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Benzer okuma tercihleri ve entelektüel ilgiler, bireyler arasında bilişsel rezonans ve duygusal yakınlık oluşturabilir.</a:t>
            </a:r>
          </a:p>
          <a:p>
            <a:pPr algn="just">
              <a:lnSpc>
                <a:spcPts val="3359"/>
              </a:lnSpc>
            </a:pPr>
            <a:r>
              <a:rPr lang="en-US" sz="24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Bu durum, okuma eylemini sadece bireysel bir etkinlik olmaktan çıkarıp sosyal bir bağ kurma aracına dönüştürebilir.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80487" y="6234787"/>
            <a:ext cx="16578813" cy="3371285"/>
            <a:chOff x="0" y="0"/>
            <a:chExt cx="22105085" cy="4495047"/>
          </a:xfrm>
        </p:grpSpPr>
        <p:pic>
          <p:nvPicPr>
            <p:cNvPr name="Picture 3" id="3"/>
            <p:cNvPicPr>
              <a:picLocks noChangeAspect="true"/>
            </p:cNvPicPr>
            <p:nvPr/>
          </p:nvPicPr>
          <p:blipFill>
            <a:blip r:embed="rId2"/>
            <a:srcRect l="-24976" t="39832" r="-24976" b="39832"/>
            <a:stretch>
              <a:fillRect/>
            </a:stretch>
          </p:blipFill>
          <p:spPr>
            <a:xfrm flipH="false" flipV="false">
              <a:off x="0" y="0"/>
              <a:ext cx="22105085" cy="4495047"/>
            </a:xfrm>
            <a:prstGeom prst="rect">
              <a:avLst/>
            </a:prstGeom>
          </p:spPr>
        </p:pic>
      </p:grpSp>
      <p:sp>
        <p:nvSpPr>
          <p:cNvPr name="Freeform 4" id="4"/>
          <p:cNvSpPr/>
          <p:nvPr/>
        </p:nvSpPr>
        <p:spPr>
          <a:xfrm flipH="false" flipV="false" rot="0">
            <a:off x="14666400" y="730789"/>
            <a:ext cx="1893769" cy="473442"/>
          </a:xfrm>
          <a:custGeom>
            <a:avLst/>
            <a:gdLst/>
            <a:ahLst/>
            <a:cxnLst/>
            <a:rect r="r" b="b" t="t" l="l"/>
            <a:pathLst>
              <a:path h="473442" w="1893769">
                <a:moveTo>
                  <a:pt x="0" y="0"/>
                </a:moveTo>
                <a:lnTo>
                  <a:pt x="1893769" y="0"/>
                </a:lnTo>
                <a:lnTo>
                  <a:pt x="1893769" y="473443"/>
                </a:lnTo>
                <a:lnTo>
                  <a:pt x="0" y="47344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5" id="5"/>
          <p:cNvSpPr/>
          <p:nvPr/>
        </p:nvSpPr>
        <p:spPr>
          <a:xfrm rot="0">
            <a:off x="15071868" y="9258300"/>
            <a:ext cx="1535536" cy="0"/>
          </a:xfrm>
          <a:prstGeom prst="line">
            <a:avLst/>
          </a:prstGeom>
          <a:ln cap="rnd" w="76200">
            <a:solidFill>
              <a:srgbClr val="0CC0DF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9144000" y="2021993"/>
            <a:ext cx="21064" cy="4212795"/>
          </a:xfrm>
          <a:custGeom>
            <a:avLst/>
            <a:gdLst/>
            <a:ahLst/>
            <a:cxnLst/>
            <a:rect r="r" b="b" t="t" l="l"/>
            <a:pathLst>
              <a:path h="4212795" w="21064">
                <a:moveTo>
                  <a:pt x="0" y="0"/>
                </a:moveTo>
                <a:lnTo>
                  <a:pt x="21064" y="0"/>
                </a:lnTo>
                <a:lnTo>
                  <a:pt x="21064" y="4212794"/>
                </a:lnTo>
                <a:lnTo>
                  <a:pt x="0" y="421279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7247875" y="606964"/>
            <a:ext cx="3792250" cy="8096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299"/>
              </a:lnSpc>
            </a:pPr>
            <a:r>
              <a:rPr lang="en-US" sz="4500" b="true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Değişkenler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67794" y="1917218"/>
            <a:ext cx="9144000" cy="6185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  <a:spcBef>
                <a:spcPct val="0"/>
              </a:spcBef>
            </a:pPr>
            <a:r>
              <a:rPr lang="en-US" b="true" sz="3399" spc="-132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B</a:t>
            </a:r>
            <a:r>
              <a:rPr lang="en-US" b="true" sz="3399" spc="-132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ağımlı Değişkenler (Ölçülen Sonuçlar)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565012" y="3060287"/>
            <a:ext cx="8149565" cy="20600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26112" indent="-313056" lvl="1">
              <a:lnSpc>
                <a:spcPts val="4060"/>
              </a:lnSpc>
              <a:spcBef>
                <a:spcPct val="0"/>
              </a:spcBef>
              <a:buFont typeface="Arial"/>
              <a:buChar char="•"/>
            </a:pPr>
            <a:r>
              <a:rPr lang="en-US" sz="2900" spc="-113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Algılanan y</a:t>
            </a:r>
            <a:r>
              <a:rPr lang="en-US" sz="2900" spc="-113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alnızlık düzeyi (UCLA Yalnızlık Ölçeği)</a:t>
            </a:r>
          </a:p>
          <a:p>
            <a:pPr algn="l" marL="626112" indent="-313056" lvl="1">
              <a:lnSpc>
                <a:spcPts val="4060"/>
              </a:lnSpc>
              <a:spcBef>
                <a:spcPct val="0"/>
              </a:spcBef>
              <a:buFont typeface="Arial"/>
              <a:buChar char="•"/>
            </a:pPr>
            <a:r>
              <a:rPr lang="en-US" sz="2900" spc="-113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Kitap okuma sıklığı (haftalık okuma süresi)</a:t>
            </a:r>
          </a:p>
          <a:p>
            <a:pPr algn="l">
              <a:lnSpc>
                <a:spcPts val="4060"/>
              </a:lnSpc>
              <a:spcBef>
                <a:spcPct val="0"/>
              </a:spcBef>
            </a:pPr>
          </a:p>
        </p:txBody>
      </p:sp>
      <p:sp>
        <p:nvSpPr>
          <p:cNvPr name="TextBox 10" id="10"/>
          <p:cNvSpPr txBox="true"/>
          <p:nvPr/>
        </p:nvSpPr>
        <p:spPr>
          <a:xfrm rot="0">
            <a:off x="9165064" y="1917218"/>
            <a:ext cx="9144000" cy="6185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  <a:spcBef>
                <a:spcPct val="0"/>
              </a:spcBef>
            </a:pPr>
            <a:r>
              <a:rPr lang="en-US" b="true" sz="3399" spc="-132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B</a:t>
            </a:r>
            <a:r>
              <a:rPr lang="en-US" b="true" sz="3399" spc="-132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ağımsız Değişkenler (Etkileyen Faktörler)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9662282" y="3060287"/>
            <a:ext cx="8149565" cy="20600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26112" indent="-313056" lvl="1">
              <a:lnSpc>
                <a:spcPts val="4060"/>
              </a:lnSpc>
              <a:spcBef>
                <a:spcPct val="0"/>
              </a:spcBef>
              <a:buFont typeface="Arial"/>
              <a:buChar char="•"/>
            </a:pPr>
            <a:r>
              <a:rPr lang="en-US" sz="2900" spc="-113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Pasif teknoloji ku</a:t>
            </a:r>
            <a:r>
              <a:rPr lang="en-US" sz="2900" spc="-113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llanımı (günlük “scroll” süresi)</a:t>
            </a:r>
          </a:p>
          <a:p>
            <a:pPr algn="l" marL="626112" indent="-313056" lvl="1">
              <a:lnSpc>
                <a:spcPts val="4060"/>
              </a:lnSpc>
              <a:spcBef>
                <a:spcPct val="0"/>
              </a:spcBef>
              <a:buFont typeface="Arial"/>
              <a:buChar char="•"/>
            </a:pPr>
            <a:r>
              <a:rPr lang="en-US" sz="2900" spc="-113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Akt</a:t>
            </a:r>
            <a:r>
              <a:rPr lang="en-US" sz="2900" spc="-113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if sosyal teknoloji kullanımı (sohbet, oyun, topluluk katılımı)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666400" y="730789"/>
            <a:ext cx="1893769" cy="473442"/>
          </a:xfrm>
          <a:custGeom>
            <a:avLst/>
            <a:gdLst/>
            <a:ahLst/>
            <a:cxnLst/>
            <a:rect r="r" b="b" t="t" l="l"/>
            <a:pathLst>
              <a:path h="473442" w="1893769">
                <a:moveTo>
                  <a:pt x="0" y="0"/>
                </a:moveTo>
                <a:lnTo>
                  <a:pt x="1893769" y="0"/>
                </a:lnTo>
                <a:lnTo>
                  <a:pt x="1893769" y="473443"/>
                </a:lnTo>
                <a:lnTo>
                  <a:pt x="0" y="47344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204045" y="5223986"/>
            <a:ext cx="6055255" cy="4034314"/>
          </a:xfrm>
          <a:custGeom>
            <a:avLst/>
            <a:gdLst/>
            <a:ahLst/>
            <a:cxnLst/>
            <a:rect r="r" b="b" t="t" l="l"/>
            <a:pathLst>
              <a:path h="4034314" w="6055255">
                <a:moveTo>
                  <a:pt x="0" y="0"/>
                </a:moveTo>
                <a:lnTo>
                  <a:pt x="6055255" y="0"/>
                </a:lnTo>
                <a:lnTo>
                  <a:pt x="6055255" y="4034314"/>
                </a:lnTo>
                <a:lnTo>
                  <a:pt x="0" y="403431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6205163" y="858522"/>
            <a:ext cx="6940638" cy="7670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020"/>
              </a:lnSpc>
            </a:pPr>
            <a:r>
              <a:rPr lang="en-US" sz="4300" b="true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Literatür Taraması - 1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1867236"/>
            <a:ext cx="10002651" cy="16904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0"/>
              </a:lnSpc>
              <a:spcBef>
                <a:spcPct val="0"/>
              </a:spcBef>
            </a:pPr>
            <a:r>
              <a:rPr lang="en-US" b="true" sz="3200" spc="-124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📘</a:t>
            </a:r>
            <a:r>
              <a:rPr lang="en-US" b="true" sz="3200" spc="-124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 Teknoloji ve Yalnızlık (Primack &amp; Sidani, 2022)</a:t>
            </a:r>
          </a:p>
          <a:p>
            <a:pPr algn="ctr">
              <a:lnSpc>
                <a:spcPts val="4480"/>
              </a:lnSpc>
              <a:spcBef>
                <a:spcPct val="0"/>
              </a:spcBef>
            </a:pPr>
          </a:p>
          <a:p>
            <a:pPr algn="ctr">
              <a:lnSpc>
                <a:spcPts val="4480"/>
              </a:lnSpc>
              <a:spcBef>
                <a:spcPct val="0"/>
              </a:spcBef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2505120"/>
            <a:ext cx="15733382" cy="9601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82933" indent="-291467" lvl="1">
              <a:lnSpc>
                <a:spcPts val="3780"/>
              </a:lnSpc>
              <a:spcBef>
                <a:spcPct val="0"/>
              </a:spcBef>
              <a:buFont typeface="Arial"/>
              <a:buChar char="•"/>
            </a:pPr>
            <a:r>
              <a:rPr lang="en-US" sz="2700" spc="-105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Primack ve Sidani’nin 2022’de y</a:t>
            </a:r>
            <a:r>
              <a:rPr lang="en-US" sz="2700" spc="-105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aptığı araştırma, gençlerin sosyal medyayı nasıl kullandıklarının ruh hâllerini doğrudan etkilediğini gösteriyor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508836" y="3612512"/>
            <a:ext cx="6721575" cy="5098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20"/>
              </a:lnSpc>
              <a:spcBef>
                <a:spcPct val="0"/>
              </a:spcBef>
            </a:pPr>
            <a:r>
              <a:rPr lang="en-US" b="true" sz="2800" spc="-109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Araştırmada dikkat çekici bir bulgu var: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4055708"/>
            <a:ext cx="10002651" cy="13723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61344" indent="-280672" lvl="1">
              <a:lnSpc>
                <a:spcPts val="3640"/>
              </a:lnSpc>
              <a:spcBef>
                <a:spcPct val="0"/>
              </a:spcBef>
              <a:buFont typeface="Arial"/>
              <a:buChar char="•"/>
            </a:pPr>
            <a:r>
              <a:rPr lang="en-US" sz="2600" spc="-10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Sosyal medyad</a:t>
            </a:r>
            <a:r>
              <a:rPr lang="en-US" sz="2600" spc="-10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a etkileşime girmeden sadece içerik tüketmek (“scroll” etmek), bireylerde yalnızlık hissini anlamlı biçimde artırıyor.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28700" y="6509381"/>
            <a:ext cx="10002651" cy="13723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61344" indent="-280672" lvl="1">
              <a:lnSpc>
                <a:spcPts val="3640"/>
              </a:lnSpc>
              <a:spcBef>
                <a:spcPct val="0"/>
              </a:spcBef>
              <a:buFont typeface="Arial"/>
              <a:buChar char="•"/>
            </a:pPr>
            <a:r>
              <a:rPr lang="en-US" sz="2600" spc="-10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Primack ve Sidani’nin 2022’de y</a:t>
            </a:r>
            <a:r>
              <a:rPr lang="en-US" sz="2600" spc="-10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aptığı araştırma, gençlerin sosyal medyayı nasıl kullandıklarının ruh hâllerini doğrudan etkilediğini gösteriyor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508836" y="5570917"/>
            <a:ext cx="10553865" cy="10051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20"/>
              </a:lnSpc>
              <a:spcBef>
                <a:spcPct val="0"/>
              </a:spcBef>
            </a:pPr>
            <a:r>
              <a:rPr lang="en-US" b="true" sz="2800" spc="-109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Y</a:t>
            </a:r>
            <a:r>
              <a:rPr lang="en-US" b="true" sz="2800" spc="-109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ani aslında sorun “teknolojide” değil, teknolojiyi nasıl kullandığımızda.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28700" y="8486671"/>
            <a:ext cx="10002651" cy="9151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61344" indent="-280672" lvl="1">
              <a:lnSpc>
                <a:spcPts val="3640"/>
              </a:lnSpc>
              <a:spcBef>
                <a:spcPct val="0"/>
              </a:spcBef>
              <a:buFont typeface="Arial"/>
              <a:buChar char="•"/>
            </a:pPr>
            <a:r>
              <a:rPr lang="en-US" sz="2600" spc="-10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Teknoloji, do</a:t>
            </a:r>
            <a:r>
              <a:rPr lang="en-US" sz="2600" spc="-10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ğru yönlendirildiğinde yalnızlığı değil, bağlantıyı artırabilir.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508836" y="8024590"/>
            <a:ext cx="10553865" cy="5098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20"/>
              </a:lnSpc>
              <a:spcBef>
                <a:spcPct val="0"/>
              </a:spcBef>
            </a:pPr>
            <a:r>
              <a:rPr lang="en-US" b="true" sz="2800" spc="-109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Bu bulgu,</a:t>
            </a:r>
            <a:r>
              <a:rPr lang="en-US" b="true" sz="2800" spc="-109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 çalışmamızın temel varsayımını destekliyor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666400" y="730789"/>
            <a:ext cx="1893769" cy="473442"/>
          </a:xfrm>
          <a:custGeom>
            <a:avLst/>
            <a:gdLst/>
            <a:ahLst/>
            <a:cxnLst/>
            <a:rect r="r" b="b" t="t" l="l"/>
            <a:pathLst>
              <a:path h="473442" w="1893769">
                <a:moveTo>
                  <a:pt x="0" y="0"/>
                </a:moveTo>
                <a:lnTo>
                  <a:pt x="1893769" y="0"/>
                </a:lnTo>
                <a:lnTo>
                  <a:pt x="1893769" y="473443"/>
                </a:lnTo>
                <a:lnTo>
                  <a:pt x="0" y="47344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204045" y="5223986"/>
            <a:ext cx="6055255" cy="4034314"/>
          </a:xfrm>
          <a:custGeom>
            <a:avLst/>
            <a:gdLst/>
            <a:ahLst/>
            <a:cxnLst/>
            <a:rect r="r" b="b" t="t" l="l"/>
            <a:pathLst>
              <a:path h="4034314" w="6055255">
                <a:moveTo>
                  <a:pt x="0" y="0"/>
                </a:moveTo>
                <a:lnTo>
                  <a:pt x="6055255" y="0"/>
                </a:lnTo>
                <a:lnTo>
                  <a:pt x="6055255" y="4034314"/>
                </a:lnTo>
                <a:lnTo>
                  <a:pt x="0" y="403431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6205163" y="858522"/>
            <a:ext cx="6940638" cy="7670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020"/>
              </a:lnSpc>
            </a:pPr>
            <a:r>
              <a:rPr lang="en-US" sz="4300" b="true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Literatür Taraması - 2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1867236"/>
            <a:ext cx="10002651" cy="5664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0"/>
              </a:lnSpc>
              <a:spcBef>
                <a:spcPct val="0"/>
              </a:spcBef>
            </a:pPr>
            <a:r>
              <a:rPr lang="en-US" b="true" sz="3200" spc="-124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📖</a:t>
            </a:r>
            <a:r>
              <a:rPr lang="en-US" b="true" sz="3200" spc="-124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 Teknoloji ve Okuma Alışkanlıkları (Twenge, 2023)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2505120"/>
            <a:ext cx="15733382" cy="9601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82933" indent="-291467" lvl="1">
              <a:lnSpc>
                <a:spcPts val="3780"/>
              </a:lnSpc>
              <a:spcBef>
                <a:spcPct val="0"/>
              </a:spcBef>
              <a:buFont typeface="Arial"/>
              <a:buChar char="•"/>
            </a:pPr>
            <a:r>
              <a:rPr lang="en-US" sz="2700" spc="-105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Twenge’in 2023 y</a:t>
            </a:r>
            <a:r>
              <a:rPr lang="en-US" sz="2700" spc="-105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ılında yayımladığı geniş kapsamlı analiz, son kırk yıldaki gençlik davranışlarını karşılaştırıyor.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508836" y="3612512"/>
            <a:ext cx="5084796" cy="5098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20"/>
              </a:lnSpc>
              <a:spcBef>
                <a:spcPct val="0"/>
              </a:spcBef>
            </a:pPr>
            <a:r>
              <a:rPr lang="en-US" b="true" sz="2800" spc="-109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El</a:t>
            </a:r>
            <a:r>
              <a:rPr lang="en-US" b="true" sz="2800" spc="-109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de edilen sonuç oldukça net: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4055708"/>
            <a:ext cx="10002651" cy="13723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61344" indent="-280672" lvl="1">
              <a:lnSpc>
                <a:spcPts val="3640"/>
              </a:lnSpc>
              <a:spcBef>
                <a:spcPct val="0"/>
              </a:spcBef>
              <a:buFont typeface="Arial"/>
              <a:buChar char="•"/>
            </a:pPr>
            <a:r>
              <a:rPr lang="en-US" sz="2600" spc="-10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Akıllı telefonların yaygınlaşmaya b</a:t>
            </a:r>
            <a:r>
              <a:rPr lang="en-US" sz="2600" spc="-10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aşladığı 2010’lu yıllardan sonra, gençlerin kitap, dergi ve gazete okuma oranlarında dramatik bir düşüş yaşanıyor.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28700" y="6049674"/>
            <a:ext cx="10002651" cy="9151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61344" indent="-280672" lvl="1">
              <a:lnSpc>
                <a:spcPts val="3640"/>
              </a:lnSpc>
              <a:spcBef>
                <a:spcPct val="0"/>
              </a:spcBef>
              <a:buFont typeface="Arial"/>
              <a:buChar char="•"/>
            </a:pPr>
            <a:r>
              <a:rPr lang="en-US" sz="2600" spc="-10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Okuma sıkl</a:t>
            </a:r>
            <a:r>
              <a:rPr lang="en-US" sz="2600" spc="-10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ığı azaldıkça, yalnızlık ve mutsuzluk oranları da aynı dönemde yükseliş göstermiş.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508836" y="5570917"/>
            <a:ext cx="10553865" cy="5098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20"/>
              </a:lnSpc>
              <a:spcBef>
                <a:spcPct val="0"/>
              </a:spcBef>
            </a:pPr>
            <a:r>
              <a:rPr lang="en-US" b="true" sz="2800" spc="-109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F</a:t>
            </a:r>
            <a:r>
              <a:rPr lang="en-US" b="true" sz="2800" spc="-109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akat ilginç olan şu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28700" y="7579256"/>
            <a:ext cx="10002651" cy="13723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61344" indent="-280672" lvl="1">
              <a:lnSpc>
                <a:spcPts val="3640"/>
              </a:lnSpc>
              <a:spcBef>
                <a:spcPct val="0"/>
              </a:spcBef>
              <a:buFont typeface="Arial"/>
              <a:buChar char="•"/>
            </a:pPr>
            <a:r>
              <a:rPr lang="en-US" sz="2600" spc="-10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Teknoloji, ok</a:t>
            </a:r>
            <a:r>
              <a:rPr lang="en-US" sz="2600" spc="-10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uma kültürünü zayıflatabilir — ama doğru tasarlandığında, insanları yeniden okuma ve paylaşma alışkanlığına yönlendirebilir.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508836" y="7117175"/>
            <a:ext cx="10553865" cy="5098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20"/>
              </a:lnSpc>
              <a:spcBef>
                <a:spcPct val="0"/>
              </a:spcBef>
            </a:pPr>
            <a:r>
              <a:rPr lang="en-US" b="true" sz="2800" spc="-109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Bu tablo</a:t>
            </a:r>
            <a:r>
              <a:rPr lang="en-US" b="true" sz="2800" spc="-109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 bize şunu söylüyor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666400" y="730789"/>
            <a:ext cx="1893769" cy="473442"/>
          </a:xfrm>
          <a:custGeom>
            <a:avLst/>
            <a:gdLst/>
            <a:ahLst/>
            <a:cxnLst/>
            <a:rect r="r" b="b" t="t" l="l"/>
            <a:pathLst>
              <a:path h="473442" w="1893769">
                <a:moveTo>
                  <a:pt x="0" y="0"/>
                </a:moveTo>
                <a:lnTo>
                  <a:pt x="1893769" y="0"/>
                </a:lnTo>
                <a:lnTo>
                  <a:pt x="1893769" y="473443"/>
                </a:lnTo>
                <a:lnTo>
                  <a:pt x="0" y="47344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204045" y="5223986"/>
            <a:ext cx="6055255" cy="4034314"/>
          </a:xfrm>
          <a:custGeom>
            <a:avLst/>
            <a:gdLst/>
            <a:ahLst/>
            <a:cxnLst/>
            <a:rect r="r" b="b" t="t" l="l"/>
            <a:pathLst>
              <a:path h="4034314" w="6055255">
                <a:moveTo>
                  <a:pt x="0" y="0"/>
                </a:moveTo>
                <a:lnTo>
                  <a:pt x="6055255" y="0"/>
                </a:lnTo>
                <a:lnTo>
                  <a:pt x="6055255" y="4034314"/>
                </a:lnTo>
                <a:lnTo>
                  <a:pt x="0" y="403431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6205163" y="858522"/>
            <a:ext cx="6940638" cy="7670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020"/>
              </a:lnSpc>
            </a:pPr>
            <a:r>
              <a:rPr lang="en-US" sz="4300" b="true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Literatür Taraması - 3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1867236"/>
            <a:ext cx="10002651" cy="5664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  <a:spcBef>
                <a:spcPct val="0"/>
              </a:spcBef>
            </a:pPr>
            <a:r>
              <a:rPr lang="en-US" b="true" sz="3200" spc="-124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P</a:t>
            </a:r>
            <a:r>
              <a:rPr lang="en-US" b="true" sz="3200" spc="-124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aylaşımlı Okuma &amp; Sosyal Yakınlık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2505120"/>
            <a:ext cx="15733382" cy="9601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82933" indent="-291467" lvl="1">
              <a:lnSpc>
                <a:spcPts val="3780"/>
              </a:lnSpc>
              <a:spcBef>
                <a:spcPct val="0"/>
              </a:spcBef>
              <a:buFont typeface="Arial"/>
              <a:buChar char="•"/>
            </a:pPr>
            <a:r>
              <a:rPr lang="en-US" sz="2700" spc="-105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“Paylaş</a:t>
            </a:r>
            <a:r>
              <a:rPr lang="en-US" sz="2700" spc="-105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ımlı okuma” (book club/okuma grubu) ve kısa metin sohbetleri; yalnızlık hissini azaltıyor, aidiyet ve iyi oluşu artırıyor.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508836" y="3612512"/>
            <a:ext cx="6975492" cy="5098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20"/>
              </a:lnSpc>
              <a:spcBef>
                <a:spcPct val="0"/>
              </a:spcBef>
            </a:pPr>
            <a:r>
              <a:rPr lang="en-US" b="true" sz="2800" spc="-109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Yal</a:t>
            </a:r>
            <a:r>
              <a:rPr lang="en-US" b="true" sz="2800" spc="-109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nızlık algısında azalma, aidiyette artış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4055708"/>
            <a:ext cx="10002651" cy="13723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61344" indent="-280672" lvl="1">
              <a:lnSpc>
                <a:spcPts val="3640"/>
              </a:lnSpc>
              <a:spcBef>
                <a:spcPct val="0"/>
              </a:spcBef>
              <a:buFont typeface="Arial"/>
              <a:buChar char="•"/>
            </a:pPr>
            <a:r>
              <a:rPr lang="en-US" sz="2600" spc="-10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Aynı metin ve temalara referans</a:t>
            </a:r>
            <a:r>
              <a:rPr lang="en-US" sz="2600" spc="-10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la kurulan ortak zemin, kişiler arası yakınlık sinyallerini ve “bir gruba ait olma” hissini güçlendirir.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28700" y="6049674"/>
            <a:ext cx="10002651" cy="13723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61344" indent="-280672" lvl="1">
              <a:lnSpc>
                <a:spcPts val="3640"/>
              </a:lnSpc>
              <a:spcBef>
                <a:spcPct val="0"/>
              </a:spcBef>
              <a:buFont typeface="Arial"/>
              <a:buChar char="•"/>
            </a:pPr>
            <a:r>
              <a:rPr lang="en-US" sz="2600" spc="-10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Kurgusal karakterlerin bakış açılarına girme ve ortak temaları farklı şekillerde yorumlama pratiği, perspektif alma becerisini ve empatik rezonansı destekler.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508836" y="5570917"/>
            <a:ext cx="10553865" cy="5098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20"/>
              </a:lnSpc>
              <a:spcBef>
                <a:spcPct val="0"/>
              </a:spcBef>
            </a:pPr>
            <a:r>
              <a:rPr lang="en-US" b="true" sz="2800" spc="-109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Emp</a:t>
            </a:r>
            <a:r>
              <a:rPr lang="en-US" b="true" sz="2800" spc="-109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ati ve duygusal iyi oluş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28700" y="7969979"/>
            <a:ext cx="10002651" cy="9151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61344" indent="-280672" lvl="1">
              <a:lnSpc>
                <a:spcPts val="3640"/>
              </a:lnSpc>
              <a:spcBef>
                <a:spcPct val="0"/>
              </a:spcBef>
              <a:buFont typeface="Arial"/>
              <a:buChar char="•"/>
            </a:pPr>
            <a:r>
              <a:rPr lang="en-US" sz="2600" spc="-10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Ortak referanslı ok</a:t>
            </a:r>
            <a:r>
              <a:rPr lang="en-US" sz="2600" spc="-10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uma listeleri ve net hedefler, düzenli okuma ritmini korumayı ve metin tamamlama oranlarını artırır.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508836" y="7488683"/>
            <a:ext cx="10553865" cy="5098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20"/>
              </a:lnSpc>
              <a:spcBef>
                <a:spcPct val="0"/>
              </a:spcBef>
            </a:pPr>
            <a:r>
              <a:rPr lang="en-US" b="true" sz="2800" spc="-109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Okuma motivasyonu</a:t>
            </a:r>
            <a:r>
              <a:rPr lang="en-US" b="true" sz="2800" spc="-109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 ve süreklilik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34940" y="9513730"/>
            <a:ext cx="9407212" cy="6756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b="true" sz="1899" spc="-74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Not : </a:t>
            </a:r>
            <a:r>
              <a:rPr lang="en-US" sz="1899" spc="-74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Çıkarımlar farklı araştırmalardan toplanmıştır. Yazar, yıl vs. gibi detayları kaynakçada bulunmaktadır.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702188" y="730789"/>
            <a:ext cx="1893769" cy="473442"/>
          </a:xfrm>
          <a:custGeom>
            <a:avLst/>
            <a:gdLst/>
            <a:ahLst/>
            <a:cxnLst/>
            <a:rect r="r" b="b" t="t" l="l"/>
            <a:pathLst>
              <a:path h="473442" w="1893769">
                <a:moveTo>
                  <a:pt x="0" y="0"/>
                </a:moveTo>
                <a:lnTo>
                  <a:pt x="1893769" y="0"/>
                </a:lnTo>
                <a:lnTo>
                  <a:pt x="1893769" y="473443"/>
                </a:lnTo>
                <a:lnTo>
                  <a:pt x="0" y="47344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4860599" y="4039495"/>
            <a:ext cx="1712391" cy="1341892"/>
          </a:xfrm>
          <a:custGeom>
            <a:avLst/>
            <a:gdLst/>
            <a:ahLst/>
            <a:cxnLst/>
            <a:rect r="r" b="b" t="t" l="l"/>
            <a:pathLst>
              <a:path h="1341892" w="1712391">
                <a:moveTo>
                  <a:pt x="0" y="0"/>
                </a:moveTo>
                <a:lnTo>
                  <a:pt x="1712391" y="0"/>
                </a:lnTo>
                <a:lnTo>
                  <a:pt x="1712391" y="1341892"/>
                </a:lnTo>
                <a:lnTo>
                  <a:pt x="0" y="134189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715010" y="904875"/>
            <a:ext cx="14857981" cy="8096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6299"/>
              </a:lnSpc>
            </a:pPr>
            <a:r>
              <a:rPr lang="en-US" b="true" sz="450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Araştırma Boşluğu 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87239" y="1994235"/>
            <a:ext cx="2253258" cy="6514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39"/>
              </a:lnSpc>
              <a:spcBef>
                <a:spcPct val="0"/>
              </a:spcBef>
            </a:pPr>
            <a:r>
              <a:rPr lang="en-US" b="true" sz="3599" spc="-14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So</a:t>
            </a:r>
            <a:r>
              <a:rPr lang="en-US" b="true" sz="3599" spc="-14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run Çifti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514350" y="2710659"/>
            <a:ext cx="17259300" cy="1609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702" indent="-323851" lvl="1">
              <a:lnSpc>
                <a:spcPts val="4200"/>
              </a:lnSpc>
              <a:buFont typeface="Arial"/>
              <a:buChar char="•"/>
            </a:pPr>
            <a:r>
              <a:rPr lang="en-US" sz="3000" spc="-117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Okuma azalması ve asosyalleşme/yalnızlık eşzamanlı yükselişte.</a:t>
            </a:r>
          </a:p>
          <a:p>
            <a:pPr algn="l" marL="647702" indent="-323851" lvl="1">
              <a:lnSpc>
                <a:spcPts val="4200"/>
              </a:lnSpc>
              <a:spcBef>
                <a:spcPct val="0"/>
              </a:spcBef>
              <a:buFont typeface="Arial"/>
              <a:buChar char="•"/>
            </a:pPr>
            <a:r>
              <a:rPr lang="en-US" sz="3000" spc="-117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İkisi d</a:t>
            </a:r>
            <a:r>
              <a:rPr lang="en-US" sz="3000" spc="-117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oğ</a:t>
            </a:r>
            <a:r>
              <a:rPr lang="en-US" sz="3000" spc="-117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rudan nedensel olmak zorunda değil; ancak ortak zemin: teknolojiyle şekillenen gündelik pratikler.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978662" y="4729910"/>
            <a:ext cx="5025849" cy="6514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39"/>
              </a:lnSpc>
              <a:spcBef>
                <a:spcPct val="0"/>
              </a:spcBef>
            </a:pPr>
            <a:r>
              <a:rPr lang="en-US" b="true" sz="3599" spc="-14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Lite</a:t>
            </a:r>
            <a:r>
              <a:rPr lang="en-US" b="true" sz="3599" spc="-14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ratürde Eksik Olan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514350" y="5446334"/>
            <a:ext cx="17259300" cy="1609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702" indent="-323851" lvl="1">
              <a:lnSpc>
                <a:spcPts val="4200"/>
              </a:lnSpc>
              <a:buFont typeface="Arial"/>
              <a:buChar char="•"/>
            </a:pPr>
            <a:r>
              <a:rPr lang="en-US" sz="3000" spc="-117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Çalışmalar çoğunlukla teknolojinin risklerini (dikkat dağınıklığı, pasif tüketim) tartışıyor.</a:t>
            </a:r>
          </a:p>
          <a:p>
            <a:pPr algn="l" marL="647702" indent="-323851" lvl="1">
              <a:lnSpc>
                <a:spcPts val="4200"/>
              </a:lnSpc>
              <a:spcBef>
                <a:spcPct val="0"/>
              </a:spcBef>
              <a:buFont typeface="Arial"/>
              <a:buChar char="•"/>
            </a:pPr>
            <a:r>
              <a:rPr lang="en-US" sz="3000" spc="-117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Buna karşılı</a:t>
            </a:r>
            <a:r>
              <a:rPr lang="en-US" sz="3000" spc="-117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k, tekn</a:t>
            </a:r>
            <a:r>
              <a:rPr lang="en-US" sz="3000" spc="-117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oloji a</a:t>
            </a:r>
            <a:r>
              <a:rPr lang="en-US" sz="3000" spc="-117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racılı iyileştirici yaklaşımlar (okumayı besleyen ve sosyal teması nitelikleştiren pratikler) sistematik ve ölçeklenebilir biçimde modellenmiş değil.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87239" y="7465584"/>
            <a:ext cx="3568406" cy="6514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39"/>
              </a:lnSpc>
              <a:spcBef>
                <a:spcPct val="0"/>
              </a:spcBef>
            </a:pPr>
            <a:r>
              <a:rPr lang="en-US" b="true" sz="3599" spc="-14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Beklenen K</a:t>
            </a:r>
            <a:r>
              <a:rPr lang="en-US" b="true" sz="3599" spc="-14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atkı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514350" y="8182008"/>
            <a:ext cx="17259300" cy="10762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702" indent="-323851" lvl="1">
              <a:lnSpc>
                <a:spcPts val="4200"/>
              </a:lnSpc>
              <a:spcBef>
                <a:spcPct val="0"/>
              </a:spcBef>
              <a:buFont typeface="Arial"/>
              <a:buChar char="•"/>
            </a:pPr>
            <a:r>
              <a:rPr lang="en-US" sz="3000" i="true" spc="-117" u="sng">
                <a:solidFill>
                  <a:srgbClr val="000000"/>
                </a:solidFill>
                <a:latin typeface="Poppins Italics"/>
                <a:ea typeface="Poppins Italics"/>
                <a:cs typeface="Poppins Italics"/>
                <a:sym typeface="Poppins Italics"/>
              </a:rPr>
              <a:t>“Teknoloji sorun yaratır” anlatısını tek yönlü olmaktan çıkarıp, teknolojiyi aynı zamanda bir çözüm alanı olarak konumlamak.</a:t>
            </a:r>
          </a:p>
        </p:txBody>
      </p:sp>
      <p:sp>
        <p:nvSpPr>
          <p:cNvPr name="Freeform 11" id="11"/>
          <p:cNvSpPr/>
          <p:nvPr/>
        </p:nvSpPr>
        <p:spPr>
          <a:xfrm flipH="false" flipV="false" rot="0">
            <a:off x="14860599" y="6775169"/>
            <a:ext cx="1712391" cy="1341892"/>
          </a:xfrm>
          <a:custGeom>
            <a:avLst/>
            <a:gdLst/>
            <a:ahLst/>
            <a:cxnLst/>
            <a:rect r="r" b="b" t="t" l="l"/>
            <a:pathLst>
              <a:path h="1341892" w="1712391">
                <a:moveTo>
                  <a:pt x="0" y="0"/>
                </a:moveTo>
                <a:lnTo>
                  <a:pt x="1712391" y="0"/>
                </a:lnTo>
                <a:lnTo>
                  <a:pt x="1712391" y="1341892"/>
                </a:lnTo>
                <a:lnTo>
                  <a:pt x="0" y="134189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DAG3NVeIx7U</dc:identifier>
  <dcterms:modified xsi:type="dcterms:W3CDTF">2011-08-01T06:04:30Z</dcterms:modified>
  <cp:revision>1</cp:revision>
  <dc:title>Beyaz ve Mavi Minimalist Akademik Sunum</dc:title>
</cp:coreProperties>
</file>