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70" d="100"/>
          <a:sy n="70" d="100"/>
        </p:scale>
        <p:origin x="48" y="8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8332DBF-8618-468F-A09A-8AF247A6980F}"/>
              </a:ext>
            </a:extLst>
          </p:cNvPr>
          <p:cNvPicPr>
            <a:picLocks noChangeAspect="1"/>
          </p:cNvPicPr>
          <p:nvPr/>
        </p:nvPicPr>
        <p:blipFill rotWithShape="1">
          <a:blip r:embed="rId2">
            <a:alphaModFix amt="50000"/>
          </a:blip>
          <a:srcRect t="9713" r="-2" b="5889"/>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a:solidFill>
                  <a:srgbClr val="FFFFFF"/>
                </a:solidFill>
                <a:cs typeface="Calibri Light"/>
              </a:rPr>
              <a:t>System Analysis &amp; Design</a:t>
            </a:r>
            <a:endParaRPr lang="en-US">
              <a:solidFill>
                <a:srgbClr val="FFFFFF"/>
              </a:solidFill>
            </a:endParaRPr>
          </a:p>
        </p:txBody>
      </p:sp>
      <p:sp>
        <p:nvSpPr>
          <p:cNvPr id="3" name="Subtitle 2"/>
          <p:cNvSpPr>
            <a:spLocks noGrp="1"/>
          </p:cNvSpPr>
          <p:nvPr>
            <p:ph type="subTitle" idx="1"/>
          </p:nvPr>
        </p:nvSpPr>
        <p:spPr>
          <a:xfrm>
            <a:off x="1524000" y="4159404"/>
            <a:ext cx="9144000" cy="1098395"/>
          </a:xfrm>
        </p:spPr>
        <p:txBody>
          <a:bodyPr vert="horz" lIns="91440" tIns="45720" rIns="91440" bIns="45720" rtlCol="0">
            <a:normAutofit/>
          </a:bodyPr>
          <a:lstStyle/>
          <a:p>
            <a:r>
              <a:rPr lang="en-US" sz="1100" u="sng">
                <a:solidFill>
                  <a:srgbClr val="FFFFFF"/>
                </a:solidFill>
                <a:cs typeface="Calibri"/>
              </a:rPr>
              <a:t>Lecture 02</a:t>
            </a:r>
          </a:p>
          <a:p>
            <a:endParaRPr lang="en-US" sz="1100">
              <a:solidFill>
                <a:srgbClr val="FFFFFF"/>
              </a:solidFill>
              <a:cs typeface="Calibri"/>
            </a:endParaRPr>
          </a:p>
          <a:p>
            <a:r>
              <a:rPr lang="en-US" sz="1100">
                <a:solidFill>
                  <a:srgbClr val="FFFFFF"/>
                </a:solidFill>
                <a:cs typeface="Calibri"/>
              </a:rPr>
              <a:t>Mustafa Hasan</a:t>
            </a:r>
            <a:endParaRPr lang="en-US" sz="1100">
              <a:solidFill>
                <a:srgbClr val="FFFFFF"/>
              </a:solidFill>
            </a:endParaRPr>
          </a:p>
          <a:p>
            <a:r>
              <a:rPr lang="en-US" sz="1100">
                <a:solidFill>
                  <a:srgbClr val="FFFFFF"/>
                </a:solidFill>
                <a:cs typeface="Calibri"/>
              </a:rPr>
              <a:t>Head of CSE</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18649-B85D-4E55-B673-1C7404092B17}"/>
              </a:ext>
            </a:extLst>
          </p:cNvPr>
          <p:cNvSpPr>
            <a:spLocks noGrp="1"/>
          </p:cNvSpPr>
          <p:nvPr>
            <p:ph type="title"/>
          </p:nvPr>
        </p:nvSpPr>
        <p:spPr/>
        <p:txBody>
          <a:bodyPr/>
          <a:lstStyle/>
          <a:p>
            <a:r>
              <a:rPr lang="en-US" sz="4400" spc="-10" dirty="0"/>
              <a:t>Strategic</a:t>
            </a:r>
            <a:r>
              <a:rPr lang="en-US" sz="4400" spc="-40" dirty="0"/>
              <a:t> </a:t>
            </a:r>
            <a:r>
              <a:rPr lang="en-US" sz="4400" spc="-10" dirty="0"/>
              <a:t>Level</a:t>
            </a:r>
            <a:endParaRPr lang="en-US" dirty="0"/>
          </a:p>
        </p:txBody>
      </p:sp>
      <p:sp>
        <p:nvSpPr>
          <p:cNvPr id="3" name="Content Placeholder 2">
            <a:extLst>
              <a:ext uri="{FF2B5EF4-FFF2-40B4-BE49-F238E27FC236}">
                <a16:creationId xmlns:a16="http://schemas.microsoft.com/office/drawing/2014/main" id="{09526CB3-3A79-4DE7-BAD8-1CB0F235C434}"/>
              </a:ext>
            </a:extLst>
          </p:cNvPr>
          <p:cNvSpPr>
            <a:spLocks noGrp="1"/>
          </p:cNvSpPr>
          <p:nvPr>
            <p:ph idx="1"/>
          </p:nvPr>
        </p:nvSpPr>
        <p:spPr/>
        <p:txBody>
          <a:bodyPr>
            <a:normAutofit/>
          </a:bodyPr>
          <a:lstStyle/>
          <a:p>
            <a:pPr marL="367030" indent="-354965">
              <a:lnSpc>
                <a:spcPct val="100000"/>
              </a:lnSpc>
              <a:spcBef>
                <a:spcPts val="135"/>
              </a:spcBef>
              <a:buFont typeface="Arial"/>
              <a:buChar char="•"/>
              <a:tabLst>
                <a:tab pos="367030" algn="l"/>
                <a:tab pos="367665" algn="l"/>
              </a:tabLst>
            </a:pPr>
            <a:r>
              <a:rPr lang="en-US" sz="2000" dirty="0">
                <a:latin typeface="Carlito"/>
                <a:cs typeface="Carlito"/>
              </a:rPr>
              <a:t>Executive Support System (ESS)</a:t>
            </a:r>
          </a:p>
          <a:p>
            <a:pPr marL="774700" marR="262890" lvl="1" indent="-289560">
              <a:lnSpc>
                <a:spcPct val="100000"/>
              </a:lnSpc>
              <a:spcBef>
                <a:spcPts val="459"/>
              </a:spcBef>
              <a:buFont typeface="Arial"/>
              <a:buChar char="–"/>
              <a:tabLst>
                <a:tab pos="781050" algn="l"/>
                <a:tab pos="781685" algn="l"/>
              </a:tabLst>
            </a:pPr>
            <a:r>
              <a:rPr lang="en-US" sz="2000" dirty="0">
                <a:latin typeface="Carlito"/>
                <a:cs typeface="Carlito"/>
              </a:rPr>
              <a:t>Helps executives to make unstructured strategic decisions in an  informed way</a:t>
            </a:r>
          </a:p>
          <a:p>
            <a:pPr marL="781050" lvl="1" indent="-295910">
              <a:lnSpc>
                <a:spcPct val="100000"/>
              </a:lnSpc>
              <a:spcBef>
                <a:spcPts val="15"/>
              </a:spcBef>
              <a:buFont typeface="Arial"/>
              <a:buChar char="–"/>
              <a:tabLst>
                <a:tab pos="781050" algn="l"/>
                <a:tab pos="781685" algn="l"/>
              </a:tabLst>
            </a:pPr>
            <a:r>
              <a:rPr lang="en-US" sz="2000" dirty="0">
                <a:latin typeface="Carlito"/>
                <a:cs typeface="Carlito"/>
              </a:rPr>
              <a:t>Examples: drill-­‐down analysis, status access</a:t>
            </a:r>
          </a:p>
          <a:p>
            <a:pPr marL="367030" indent="-354965">
              <a:lnSpc>
                <a:spcPct val="100000"/>
              </a:lnSpc>
              <a:spcBef>
                <a:spcPts val="55"/>
              </a:spcBef>
              <a:buFont typeface="Arial"/>
              <a:buChar char="•"/>
              <a:tabLst>
                <a:tab pos="367030" algn="l"/>
                <a:tab pos="367665" algn="l"/>
              </a:tabLst>
            </a:pPr>
            <a:r>
              <a:rPr lang="en-US" sz="2000" dirty="0">
                <a:latin typeface="Carlito"/>
                <a:cs typeface="Carlito"/>
              </a:rPr>
              <a:t>Group Decision Support System (GDSS)</a:t>
            </a:r>
          </a:p>
          <a:p>
            <a:pPr marL="781050" lvl="1" indent="-295910">
              <a:lnSpc>
                <a:spcPct val="100000"/>
              </a:lnSpc>
              <a:spcBef>
                <a:spcPts val="30"/>
              </a:spcBef>
              <a:buFont typeface="Arial"/>
              <a:buChar char="–"/>
              <a:tabLst>
                <a:tab pos="781050" algn="l"/>
                <a:tab pos="781685" algn="l"/>
              </a:tabLst>
            </a:pPr>
            <a:r>
              <a:rPr lang="en-US" sz="2000" dirty="0">
                <a:latin typeface="Carlito"/>
                <a:cs typeface="Carlito"/>
              </a:rPr>
              <a:t>Permit group members to interact with electronic support</a:t>
            </a:r>
          </a:p>
          <a:p>
            <a:pPr marL="781050" lvl="1" indent="-295910">
              <a:lnSpc>
                <a:spcPct val="100000"/>
              </a:lnSpc>
              <a:spcBef>
                <a:spcPts val="25"/>
              </a:spcBef>
              <a:buFont typeface="Arial"/>
              <a:buChar char="–"/>
              <a:tabLst>
                <a:tab pos="781050" algn="l"/>
                <a:tab pos="781685" algn="l"/>
              </a:tabLst>
            </a:pPr>
            <a:r>
              <a:rPr lang="en-US" sz="2000" dirty="0">
                <a:latin typeface="Carlito"/>
                <a:cs typeface="Carlito"/>
              </a:rPr>
              <a:t>Examples: email, </a:t>
            </a:r>
          </a:p>
          <a:p>
            <a:pPr marL="367030" indent="-354965">
              <a:lnSpc>
                <a:spcPct val="100000"/>
              </a:lnSpc>
              <a:spcBef>
                <a:spcPts val="55"/>
              </a:spcBef>
              <a:buFont typeface="Arial"/>
              <a:buChar char="•"/>
              <a:tabLst>
                <a:tab pos="367030" algn="l"/>
                <a:tab pos="367665" algn="l"/>
              </a:tabLst>
            </a:pPr>
            <a:r>
              <a:rPr lang="en-US" sz="2000" dirty="0">
                <a:latin typeface="Carlito"/>
                <a:cs typeface="Carlito"/>
              </a:rPr>
              <a:t>Computer-­‐Supported Collaborative Work System (CSCWS)</a:t>
            </a:r>
          </a:p>
          <a:p>
            <a:pPr marL="781050" lvl="1" indent="-295910">
              <a:lnSpc>
                <a:spcPct val="100000"/>
              </a:lnSpc>
              <a:buFont typeface="Arial"/>
              <a:buChar char="–"/>
              <a:tabLst>
                <a:tab pos="781050" algn="l"/>
                <a:tab pos="781685" algn="l"/>
              </a:tabLst>
            </a:pPr>
            <a:r>
              <a:rPr lang="en-US" sz="2000" dirty="0">
                <a:latin typeface="Carlito"/>
                <a:cs typeface="Carlito"/>
              </a:rPr>
              <a:t>CDCWS is a more general term of GDSS</a:t>
            </a:r>
          </a:p>
          <a:p>
            <a:pPr marL="774700" marR="714375" lvl="1" indent="-289560">
              <a:lnSpc>
                <a:spcPct val="100000"/>
              </a:lnSpc>
              <a:spcBef>
                <a:spcPts val="484"/>
              </a:spcBef>
              <a:buFont typeface="Arial"/>
              <a:buChar char="–"/>
              <a:tabLst>
                <a:tab pos="781050" algn="l"/>
                <a:tab pos="781685" algn="l"/>
              </a:tabLst>
            </a:pPr>
            <a:r>
              <a:rPr lang="en-US" sz="2000" dirty="0">
                <a:latin typeface="Carlito"/>
                <a:cs typeface="Carlito"/>
              </a:rPr>
              <a:t>May include software support called “</a:t>
            </a:r>
            <a:r>
              <a:rPr lang="en-US" sz="2000" i="1" dirty="0">
                <a:latin typeface="Carlito"/>
                <a:cs typeface="Carlito"/>
              </a:rPr>
              <a:t>groupware</a:t>
            </a:r>
            <a:r>
              <a:rPr lang="en-US" sz="2000" dirty="0">
                <a:latin typeface="Carlito"/>
                <a:cs typeface="Carlito"/>
              </a:rPr>
              <a:t>” for team  collaboration via network computers</a:t>
            </a:r>
          </a:p>
          <a:p>
            <a:pPr marL="781050" lvl="1" indent="-295910">
              <a:lnSpc>
                <a:spcPct val="100000"/>
              </a:lnSpc>
              <a:spcBef>
                <a:spcPts val="114"/>
              </a:spcBef>
              <a:buFont typeface="Arial"/>
              <a:buChar char="–"/>
              <a:tabLst>
                <a:tab pos="781050" algn="l"/>
                <a:tab pos="781685" algn="l"/>
              </a:tabLst>
            </a:pPr>
            <a:r>
              <a:rPr lang="en-US" sz="2000" dirty="0">
                <a:latin typeface="Carlito"/>
                <a:cs typeface="Carlito"/>
              </a:rPr>
              <a:t>Example: video conferencing, Web survey system</a:t>
            </a:r>
          </a:p>
        </p:txBody>
      </p:sp>
    </p:spTree>
    <p:extLst>
      <p:ext uri="{BB962C8B-B14F-4D97-AF65-F5344CB8AC3E}">
        <p14:creationId xmlns:p14="http://schemas.microsoft.com/office/powerpoint/2010/main" val="3595753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FA90A-3F0C-4F14-B8CA-38A22C28CB28}"/>
              </a:ext>
            </a:extLst>
          </p:cNvPr>
          <p:cNvSpPr>
            <a:spLocks noGrp="1"/>
          </p:cNvSpPr>
          <p:nvPr>
            <p:ph type="title"/>
          </p:nvPr>
        </p:nvSpPr>
        <p:spPr/>
        <p:txBody>
          <a:bodyPr/>
          <a:lstStyle/>
          <a:p>
            <a:r>
              <a:rPr lang="en-US" sz="4400" i="1" spc="5" dirty="0">
                <a:solidFill>
                  <a:srgbClr val="9F0F10"/>
                </a:solidFill>
                <a:latin typeface="Carlito"/>
                <a:cs typeface="Carlito"/>
              </a:rPr>
              <a:t>Enterprise Application</a:t>
            </a:r>
            <a:r>
              <a:rPr lang="en-US" sz="4400" i="1" spc="-50" dirty="0">
                <a:solidFill>
                  <a:srgbClr val="9F0F10"/>
                </a:solidFill>
                <a:latin typeface="Carlito"/>
                <a:cs typeface="Carlito"/>
              </a:rPr>
              <a:t> </a:t>
            </a:r>
            <a:r>
              <a:rPr lang="en-US" sz="4400" i="1" spc="5" dirty="0">
                <a:solidFill>
                  <a:srgbClr val="9F0F10"/>
                </a:solidFill>
                <a:latin typeface="Carlito"/>
                <a:cs typeface="Carlito"/>
              </a:rPr>
              <a:t>Architecture</a:t>
            </a:r>
            <a:endParaRPr lang="en-US" dirty="0"/>
          </a:p>
        </p:txBody>
      </p:sp>
      <p:sp>
        <p:nvSpPr>
          <p:cNvPr id="5" name="object 2">
            <a:extLst>
              <a:ext uri="{FF2B5EF4-FFF2-40B4-BE49-F238E27FC236}">
                <a16:creationId xmlns:a16="http://schemas.microsoft.com/office/drawing/2014/main" id="{2704C53E-6E9E-4146-B68E-CBD4B1FEEC1E}"/>
              </a:ext>
            </a:extLst>
          </p:cNvPr>
          <p:cNvSpPr/>
          <p:nvPr/>
        </p:nvSpPr>
        <p:spPr>
          <a:xfrm>
            <a:off x="2801947" y="1277189"/>
            <a:ext cx="5648878" cy="543332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95016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3A75-0342-4B20-831F-31D3250F0C04}"/>
              </a:ext>
            </a:extLst>
          </p:cNvPr>
          <p:cNvSpPr>
            <a:spLocks noGrp="1"/>
          </p:cNvSpPr>
          <p:nvPr>
            <p:ph type="title"/>
          </p:nvPr>
        </p:nvSpPr>
        <p:spPr>
          <a:xfrm>
            <a:off x="838199" y="365125"/>
            <a:ext cx="11152239" cy="1325563"/>
          </a:xfrm>
        </p:spPr>
        <p:txBody>
          <a:bodyPr>
            <a:normAutofit/>
          </a:bodyPr>
          <a:lstStyle/>
          <a:p>
            <a:pPr algn="ctr"/>
            <a:r>
              <a:rPr lang="en-US" sz="3200" dirty="0"/>
              <a:t>Systems analysts need to be aware that  integrating technologies aﬀects all types of  systems</a:t>
            </a:r>
          </a:p>
        </p:txBody>
      </p:sp>
      <p:sp>
        <p:nvSpPr>
          <p:cNvPr id="8" name="object 4">
            <a:extLst>
              <a:ext uri="{FF2B5EF4-FFF2-40B4-BE49-F238E27FC236}">
                <a16:creationId xmlns:a16="http://schemas.microsoft.com/office/drawing/2014/main" id="{E3E93353-3C28-44B8-B08C-D0B5AF554431}"/>
              </a:ext>
            </a:extLst>
          </p:cNvPr>
          <p:cNvSpPr/>
          <p:nvPr/>
        </p:nvSpPr>
        <p:spPr>
          <a:xfrm>
            <a:off x="3862413" y="1690688"/>
            <a:ext cx="5517562" cy="50877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729380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CA587-B345-4C44-9F8B-D9BD92B38820}"/>
              </a:ext>
            </a:extLst>
          </p:cNvPr>
          <p:cNvSpPr>
            <a:spLocks noGrp="1"/>
          </p:cNvSpPr>
          <p:nvPr>
            <p:ph type="title"/>
          </p:nvPr>
        </p:nvSpPr>
        <p:spPr/>
        <p:txBody>
          <a:bodyPr/>
          <a:lstStyle/>
          <a:p>
            <a:r>
              <a:rPr lang="en-US" sz="4400" spc="-5" dirty="0"/>
              <a:t>Ecommerce </a:t>
            </a:r>
            <a:r>
              <a:rPr lang="en-US" sz="4400" spc="-10" dirty="0"/>
              <a:t>and Web</a:t>
            </a:r>
            <a:r>
              <a:rPr lang="en-US" sz="4400" spc="-70" dirty="0"/>
              <a:t> </a:t>
            </a:r>
            <a:r>
              <a:rPr lang="en-US" sz="4400" spc="-5" dirty="0"/>
              <a:t>Systems</a:t>
            </a:r>
            <a:endParaRPr lang="en-US" dirty="0"/>
          </a:p>
        </p:txBody>
      </p:sp>
      <p:sp>
        <p:nvSpPr>
          <p:cNvPr id="3" name="Content Placeholder 2">
            <a:extLst>
              <a:ext uri="{FF2B5EF4-FFF2-40B4-BE49-F238E27FC236}">
                <a16:creationId xmlns:a16="http://schemas.microsoft.com/office/drawing/2014/main" id="{18FF3CA7-465D-43E2-B105-77116F8F23A4}"/>
              </a:ext>
            </a:extLst>
          </p:cNvPr>
          <p:cNvSpPr>
            <a:spLocks noGrp="1"/>
          </p:cNvSpPr>
          <p:nvPr>
            <p:ph idx="1"/>
          </p:nvPr>
        </p:nvSpPr>
        <p:spPr/>
        <p:txBody>
          <a:bodyPr/>
          <a:lstStyle/>
          <a:p>
            <a:pPr marL="367030" indent="-354965">
              <a:lnSpc>
                <a:spcPct val="100000"/>
              </a:lnSpc>
              <a:spcBef>
                <a:spcPts val="720"/>
              </a:spcBef>
              <a:buFont typeface="Arial"/>
              <a:buChar char="•"/>
              <a:tabLst>
                <a:tab pos="367030" algn="l"/>
                <a:tab pos="367665" algn="l"/>
              </a:tabLst>
            </a:pPr>
            <a:r>
              <a:rPr lang="en-US" sz="2900" dirty="0">
                <a:latin typeface="Carlito"/>
                <a:cs typeface="Carlito"/>
              </a:rPr>
              <a:t>Beneﬁts</a:t>
            </a:r>
          </a:p>
          <a:p>
            <a:pPr marL="774700" marR="134620" lvl="1" indent="-289560">
              <a:lnSpc>
                <a:spcPct val="103000"/>
              </a:lnSpc>
              <a:spcBef>
                <a:spcPts val="480"/>
              </a:spcBef>
              <a:buFont typeface="Arial"/>
              <a:buChar char="–"/>
              <a:tabLst>
                <a:tab pos="781685" algn="l"/>
              </a:tabLst>
            </a:pPr>
            <a:r>
              <a:rPr lang="en-US" sz="2450" dirty="0">
                <a:latin typeface="Carlito"/>
                <a:cs typeface="Carlito"/>
              </a:rPr>
              <a:t>Increasing user awareness of the availability of a service,  product, industry, person, or group</a:t>
            </a:r>
          </a:p>
          <a:p>
            <a:pPr marL="781050" lvl="1" indent="-295910">
              <a:lnSpc>
                <a:spcPct val="100000"/>
              </a:lnSpc>
              <a:spcBef>
                <a:spcPts val="555"/>
              </a:spcBef>
              <a:buFont typeface="Arial"/>
              <a:buChar char="–"/>
              <a:tabLst>
                <a:tab pos="781685" algn="l"/>
              </a:tabLst>
            </a:pPr>
            <a:r>
              <a:rPr lang="en-US" sz="2450" dirty="0">
                <a:latin typeface="Carlito"/>
                <a:cs typeface="Carlito"/>
              </a:rPr>
              <a:t>The possibility of 24-­‐hour access for users</a:t>
            </a:r>
          </a:p>
          <a:p>
            <a:pPr marL="781050" lvl="1" indent="-295910">
              <a:lnSpc>
                <a:spcPct val="100000"/>
              </a:lnSpc>
              <a:spcBef>
                <a:spcPts val="685"/>
              </a:spcBef>
              <a:buFont typeface="Arial"/>
              <a:buChar char="–"/>
              <a:tabLst>
                <a:tab pos="781685" algn="l"/>
              </a:tabLst>
            </a:pPr>
            <a:r>
              <a:rPr lang="en-US" sz="2450" dirty="0">
                <a:latin typeface="Carlito"/>
                <a:cs typeface="Carlito"/>
              </a:rPr>
              <a:t>Improving the usefulness and usability of interface design</a:t>
            </a:r>
          </a:p>
          <a:p>
            <a:pPr marL="774700" marR="83185" lvl="1" indent="-289560">
              <a:lnSpc>
                <a:spcPct val="100800"/>
              </a:lnSpc>
              <a:spcBef>
                <a:spcPts val="655"/>
              </a:spcBef>
              <a:buFont typeface="Arial"/>
              <a:buChar char="–"/>
              <a:tabLst>
                <a:tab pos="781685" algn="l"/>
              </a:tabLst>
            </a:pPr>
            <a:r>
              <a:rPr lang="en-US" sz="2450" dirty="0">
                <a:latin typeface="Carlito"/>
                <a:cs typeface="Carlito"/>
              </a:rPr>
              <a:t>Creating a system that can extend globally rather than  remain local, thus reaching people in remote locations  without worry of the time zone in which they are located</a:t>
            </a:r>
          </a:p>
        </p:txBody>
      </p:sp>
    </p:spTree>
    <p:extLst>
      <p:ext uri="{BB962C8B-B14F-4D97-AF65-F5344CB8AC3E}">
        <p14:creationId xmlns:p14="http://schemas.microsoft.com/office/powerpoint/2010/main" val="3728730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3E38-9D93-4781-838E-09E4FD08F02E}"/>
              </a:ext>
            </a:extLst>
          </p:cNvPr>
          <p:cNvSpPr>
            <a:spLocks noGrp="1"/>
          </p:cNvSpPr>
          <p:nvPr>
            <p:ph type="title"/>
          </p:nvPr>
        </p:nvSpPr>
        <p:spPr/>
        <p:txBody>
          <a:bodyPr/>
          <a:lstStyle/>
          <a:p>
            <a:r>
              <a:rPr lang="en-US" sz="4400" spc="-10" dirty="0"/>
              <a:t>Enterprise Resource Planning  Systems (ERP)</a:t>
            </a:r>
            <a:endParaRPr lang="en-US" dirty="0"/>
          </a:p>
        </p:txBody>
      </p:sp>
      <p:sp>
        <p:nvSpPr>
          <p:cNvPr id="3" name="Content Placeholder 2">
            <a:extLst>
              <a:ext uri="{FF2B5EF4-FFF2-40B4-BE49-F238E27FC236}">
                <a16:creationId xmlns:a16="http://schemas.microsoft.com/office/drawing/2014/main" id="{2470D04B-A404-4483-84C6-EC592773E87C}"/>
              </a:ext>
            </a:extLst>
          </p:cNvPr>
          <p:cNvSpPr>
            <a:spLocks noGrp="1"/>
          </p:cNvSpPr>
          <p:nvPr>
            <p:ph idx="1"/>
          </p:nvPr>
        </p:nvSpPr>
        <p:spPr/>
        <p:txBody>
          <a:bodyPr/>
          <a:lstStyle/>
          <a:p>
            <a:pPr marL="367030" marR="5080" indent="-354965" algn="just">
              <a:lnSpc>
                <a:spcPts val="3929"/>
              </a:lnSpc>
              <a:spcBef>
                <a:spcPts val="265"/>
              </a:spcBef>
              <a:buFont typeface="Arial"/>
              <a:buChar char="•"/>
              <a:tabLst>
                <a:tab pos="367665" algn="l"/>
              </a:tabLst>
            </a:pPr>
            <a:r>
              <a:rPr lang="en-US" sz="2800" dirty="0">
                <a:latin typeface="Carlito"/>
                <a:cs typeface="Carlito"/>
              </a:rPr>
              <a:t>Performs integration of many information  systems existing on diﬀerent management  levels and within diﬀerent functions</a:t>
            </a:r>
          </a:p>
          <a:p>
            <a:pPr marL="824230" lvl="1" indent="-354965" algn="just">
              <a:lnSpc>
                <a:spcPct val="100000"/>
              </a:lnSpc>
              <a:spcBef>
                <a:spcPts val="755"/>
              </a:spcBef>
              <a:buFont typeface="Arial"/>
              <a:buChar char="•"/>
              <a:tabLst>
                <a:tab pos="367665" algn="l"/>
              </a:tabLst>
            </a:pPr>
            <a:r>
              <a:rPr lang="en-US" dirty="0">
                <a:latin typeface="Carlito"/>
                <a:cs typeface="Carlito"/>
              </a:rPr>
              <a:t>Example: SAP, Oracle</a:t>
            </a:r>
          </a:p>
          <a:p>
            <a:endParaRPr lang="en-US" dirty="0"/>
          </a:p>
        </p:txBody>
      </p:sp>
    </p:spTree>
    <p:extLst>
      <p:ext uri="{BB962C8B-B14F-4D97-AF65-F5344CB8AC3E}">
        <p14:creationId xmlns:p14="http://schemas.microsoft.com/office/powerpoint/2010/main" val="55739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10480-3916-425E-843C-35C2CF379CA3}"/>
              </a:ext>
            </a:extLst>
          </p:cNvPr>
          <p:cNvSpPr>
            <a:spLocks noGrp="1"/>
          </p:cNvSpPr>
          <p:nvPr>
            <p:ph type="title"/>
          </p:nvPr>
        </p:nvSpPr>
        <p:spPr/>
        <p:txBody>
          <a:bodyPr/>
          <a:lstStyle/>
          <a:p>
            <a:r>
              <a:rPr lang="en-US" sz="4400" spc="-10" dirty="0"/>
              <a:t>Wireless</a:t>
            </a:r>
            <a:r>
              <a:rPr lang="en-US" sz="4400" spc="-75" dirty="0"/>
              <a:t> </a:t>
            </a:r>
            <a:r>
              <a:rPr lang="en-US" sz="4400" spc="-10" dirty="0"/>
              <a:t>Systems</a:t>
            </a:r>
            <a:endParaRPr lang="en-US" dirty="0"/>
          </a:p>
        </p:txBody>
      </p:sp>
      <p:sp>
        <p:nvSpPr>
          <p:cNvPr id="3" name="Content Placeholder 2">
            <a:extLst>
              <a:ext uri="{FF2B5EF4-FFF2-40B4-BE49-F238E27FC236}">
                <a16:creationId xmlns:a16="http://schemas.microsoft.com/office/drawing/2014/main" id="{DF4FEBDE-C5D4-4783-8C01-5C626282A090}"/>
              </a:ext>
            </a:extLst>
          </p:cNvPr>
          <p:cNvSpPr>
            <a:spLocks noGrp="1"/>
          </p:cNvSpPr>
          <p:nvPr>
            <p:ph idx="1"/>
          </p:nvPr>
        </p:nvSpPr>
        <p:spPr/>
        <p:txBody>
          <a:bodyPr/>
          <a:lstStyle/>
          <a:p>
            <a:pPr marL="367030" marR="164465" indent="-354965">
              <a:lnSpc>
                <a:spcPts val="3110"/>
              </a:lnSpc>
              <a:spcBef>
                <a:spcPts val="509"/>
              </a:spcBef>
              <a:buFont typeface="Arial"/>
              <a:buChar char="•"/>
              <a:tabLst>
                <a:tab pos="367030" algn="l"/>
                <a:tab pos="367665" algn="l"/>
              </a:tabLst>
            </a:pPr>
            <a:r>
              <a:rPr lang="en-US" sz="2800" dirty="0">
                <a:latin typeface="Carlito"/>
                <a:cs typeface="Carlito"/>
              </a:rPr>
              <a:t>System analyst may be asked to design standard or  wireless communication networks that integrate  voice, video and email into organizational intranets  or industry extranets</a:t>
            </a:r>
          </a:p>
          <a:p>
            <a:pPr marL="367030" marR="1097915" indent="-354965">
              <a:lnSpc>
                <a:spcPts val="3130"/>
              </a:lnSpc>
              <a:spcBef>
                <a:spcPts val="660"/>
              </a:spcBef>
              <a:buFont typeface="Arial"/>
              <a:buChar char="•"/>
              <a:tabLst>
                <a:tab pos="367030" algn="l"/>
                <a:tab pos="367665" algn="l"/>
              </a:tabLst>
            </a:pPr>
            <a:r>
              <a:rPr lang="en-US" sz="2800" dirty="0">
                <a:latin typeface="Carlito"/>
                <a:cs typeface="Carlito"/>
              </a:rPr>
              <a:t>System analyst may also be asked to develop  intelligent agents</a:t>
            </a:r>
          </a:p>
          <a:p>
            <a:pPr marL="824230" marR="1131570" lvl="1" indent="-354965">
              <a:lnSpc>
                <a:spcPts val="3130"/>
              </a:lnSpc>
              <a:spcBef>
                <a:spcPts val="780"/>
              </a:spcBef>
              <a:buFont typeface="Arial"/>
              <a:buChar char="•"/>
              <a:tabLst>
                <a:tab pos="367030" algn="l"/>
                <a:tab pos="367665" algn="l"/>
              </a:tabLst>
            </a:pPr>
            <a:r>
              <a:rPr lang="en-US" dirty="0">
                <a:latin typeface="Carlito"/>
                <a:cs typeface="Carlito"/>
              </a:rPr>
              <a:t>Example: </a:t>
            </a:r>
            <a:r>
              <a:rPr lang="en-US" dirty="0" err="1">
                <a:latin typeface="Carlito"/>
                <a:cs typeface="Carlito"/>
              </a:rPr>
              <a:t>Microsod's</a:t>
            </a:r>
            <a:r>
              <a:rPr lang="en-US" dirty="0">
                <a:latin typeface="Carlito"/>
                <a:cs typeface="Carlito"/>
              </a:rPr>
              <a:t> new </a:t>
            </a:r>
            <a:r>
              <a:rPr lang="en-US" dirty="0" err="1">
                <a:latin typeface="Carlito"/>
                <a:cs typeface="Carlito"/>
              </a:rPr>
              <a:t>sodware</a:t>
            </a:r>
            <a:r>
              <a:rPr lang="en-US" dirty="0">
                <a:latin typeface="Carlito"/>
                <a:cs typeface="Carlito"/>
              </a:rPr>
              <a:t> based on  Bayesian statistics</a:t>
            </a:r>
          </a:p>
          <a:p>
            <a:pPr marL="367030" marR="5080" indent="-354965">
              <a:lnSpc>
                <a:spcPts val="3130"/>
              </a:lnSpc>
              <a:spcBef>
                <a:spcPts val="675"/>
              </a:spcBef>
              <a:buFont typeface="Arial"/>
              <a:buChar char="•"/>
              <a:tabLst>
                <a:tab pos="367030" algn="l"/>
                <a:tab pos="367665" algn="l"/>
              </a:tabLst>
            </a:pPr>
            <a:r>
              <a:rPr lang="en-US" sz="2800" dirty="0">
                <a:latin typeface="Carlito"/>
                <a:cs typeface="Carlito"/>
              </a:rPr>
              <a:t>Wireless communication is referred as m-­‐commerce  (mobile commerce)</a:t>
            </a:r>
          </a:p>
        </p:txBody>
      </p:sp>
    </p:spTree>
    <p:extLst>
      <p:ext uri="{BB962C8B-B14F-4D97-AF65-F5344CB8AC3E}">
        <p14:creationId xmlns:p14="http://schemas.microsoft.com/office/powerpoint/2010/main" val="96297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91137-4DBC-4572-9BBD-688071794C73}"/>
              </a:ext>
            </a:extLst>
          </p:cNvPr>
          <p:cNvSpPr>
            <a:spLocks noGrp="1"/>
          </p:cNvSpPr>
          <p:nvPr>
            <p:ph type="title"/>
          </p:nvPr>
        </p:nvSpPr>
        <p:spPr/>
        <p:txBody>
          <a:bodyPr/>
          <a:lstStyle/>
          <a:p>
            <a:r>
              <a:rPr lang="en-US" sz="4400" spc="-10" dirty="0"/>
              <a:t>Open Source</a:t>
            </a:r>
            <a:r>
              <a:rPr lang="en-US" sz="4400" spc="-80" dirty="0"/>
              <a:t> </a:t>
            </a:r>
            <a:r>
              <a:rPr lang="en-US" sz="4400" spc="40" dirty="0"/>
              <a:t>Software</a:t>
            </a:r>
            <a:endParaRPr lang="en-US" dirty="0"/>
          </a:p>
        </p:txBody>
      </p:sp>
      <p:sp>
        <p:nvSpPr>
          <p:cNvPr id="3" name="Content Placeholder 2">
            <a:extLst>
              <a:ext uri="{FF2B5EF4-FFF2-40B4-BE49-F238E27FC236}">
                <a16:creationId xmlns:a16="http://schemas.microsoft.com/office/drawing/2014/main" id="{DBC77DB9-6489-4796-A7B8-06F17091C22E}"/>
              </a:ext>
            </a:extLst>
          </p:cNvPr>
          <p:cNvSpPr>
            <a:spLocks noGrp="1"/>
          </p:cNvSpPr>
          <p:nvPr>
            <p:ph idx="1"/>
          </p:nvPr>
        </p:nvSpPr>
        <p:spPr/>
        <p:txBody>
          <a:bodyPr/>
          <a:lstStyle/>
          <a:p>
            <a:pPr marL="367030" marR="266700" indent="-354965">
              <a:lnSpc>
                <a:spcPts val="3110"/>
              </a:lnSpc>
              <a:spcBef>
                <a:spcPts val="509"/>
              </a:spcBef>
              <a:buFont typeface="Arial"/>
              <a:buChar char="•"/>
              <a:tabLst>
                <a:tab pos="367030" algn="l"/>
                <a:tab pos="367665" algn="l"/>
              </a:tabLst>
            </a:pPr>
            <a:r>
              <a:rPr lang="en-US" sz="2800" dirty="0">
                <a:latin typeface="Carlito"/>
                <a:cs typeface="Carlito"/>
              </a:rPr>
              <a:t>An alternative of traditional software development  where proprietary code is hidden from the users</a:t>
            </a:r>
          </a:p>
          <a:p>
            <a:pPr marL="367030" marR="5080" indent="-354965">
              <a:lnSpc>
                <a:spcPts val="3130"/>
              </a:lnSpc>
              <a:spcBef>
                <a:spcPts val="670"/>
              </a:spcBef>
              <a:buFont typeface="Arial"/>
              <a:buChar char="•"/>
              <a:tabLst>
                <a:tab pos="367030" algn="l"/>
                <a:tab pos="367665" algn="l"/>
              </a:tabLst>
            </a:pPr>
            <a:r>
              <a:rPr lang="en-US" sz="2800" dirty="0">
                <a:latin typeface="Carlito"/>
                <a:cs typeface="Carlito"/>
              </a:rPr>
              <a:t>Open source software is free to distribute, share and  modify</a:t>
            </a:r>
          </a:p>
          <a:p>
            <a:pPr marL="367030" marR="8255" indent="-354965">
              <a:lnSpc>
                <a:spcPts val="3130"/>
              </a:lnSpc>
              <a:spcBef>
                <a:spcPts val="675"/>
              </a:spcBef>
              <a:buFont typeface="Arial"/>
              <a:buChar char="•"/>
              <a:tabLst>
                <a:tab pos="367030" algn="l"/>
                <a:tab pos="367665" algn="l"/>
              </a:tabLst>
            </a:pPr>
            <a:r>
              <a:rPr lang="en-US" sz="2800" dirty="0">
                <a:latin typeface="Carlito"/>
                <a:cs typeface="Carlito"/>
              </a:rPr>
              <a:t>Characterized as a philosophy rather than simply the  process of creating new software</a:t>
            </a:r>
          </a:p>
          <a:p>
            <a:pPr marL="824230" marR="824230" lvl="1" indent="-354965">
              <a:lnSpc>
                <a:spcPts val="3130"/>
              </a:lnSpc>
              <a:spcBef>
                <a:spcPts val="675"/>
              </a:spcBef>
              <a:buFont typeface="Arial"/>
              <a:buChar char="•"/>
              <a:tabLst>
                <a:tab pos="367030" algn="l"/>
                <a:tab pos="367665" algn="l"/>
              </a:tabLst>
            </a:pPr>
            <a:r>
              <a:rPr lang="en-US" dirty="0">
                <a:latin typeface="Carlito"/>
                <a:cs typeface="Carlito"/>
              </a:rPr>
              <a:t>Example: Linux Operating System, Apache Web  Server, Mozilla Firefox Web browser</a:t>
            </a:r>
          </a:p>
          <a:p>
            <a:endParaRPr lang="en-US" dirty="0"/>
          </a:p>
        </p:txBody>
      </p:sp>
    </p:spTree>
    <p:extLst>
      <p:ext uri="{BB962C8B-B14F-4D97-AF65-F5344CB8AC3E}">
        <p14:creationId xmlns:p14="http://schemas.microsoft.com/office/powerpoint/2010/main" val="417743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92691-6614-4488-86F7-FE716906F8D1}"/>
              </a:ext>
            </a:extLst>
          </p:cNvPr>
          <p:cNvSpPr>
            <a:spLocks noGrp="1"/>
          </p:cNvSpPr>
          <p:nvPr>
            <p:ph type="title"/>
          </p:nvPr>
        </p:nvSpPr>
        <p:spPr/>
        <p:txBody>
          <a:bodyPr>
            <a:normAutofit/>
          </a:bodyPr>
          <a:lstStyle/>
          <a:p>
            <a:r>
              <a:rPr lang="en-US" sz="4000" spc="-10" dirty="0"/>
              <a:t>Need </a:t>
            </a:r>
            <a:r>
              <a:rPr lang="en-US" sz="4000" spc="-5" dirty="0"/>
              <a:t>for </a:t>
            </a:r>
            <a:r>
              <a:rPr lang="en-US" sz="4000" spc="-10" dirty="0"/>
              <a:t>Systems Analysis and  Design</a:t>
            </a:r>
            <a:endParaRPr lang="en-US" sz="4000" dirty="0"/>
          </a:p>
        </p:txBody>
      </p:sp>
      <p:sp>
        <p:nvSpPr>
          <p:cNvPr id="3" name="Content Placeholder 2">
            <a:extLst>
              <a:ext uri="{FF2B5EF4-FFF2-40B4-BE49-F238E27FC236}">
                <a16:creationId xmlns:a16="http://schemas.microsoft.com/office/drawing/2014/main" id="{27DDB969-B141-4033-A7A7-8CFAD069C85A}"/>
              </a:ext>
            </a:extLst>
          </p:cNvPr>
          <p:cNvSpPr>
            <a:spLocks noGrp="1"/>
          </p:cNvSpPr>
          <p:nvPr>
            <p:ph idx="1"/>
          </p:nvPr>
        </p:nvSpPr>
        <p:spPr/>
        <p:txBody>
          <a:bodyPr/>
          <a:lstStyle/>
          <a:p>
            <a:pPr marL="367030" marR="133985" indent="-354965" algn="just">
              <a:lnSpc>
                <a:spcPct val="99600"/>
              </a:lnSpc>
              <a:spcBef>
                <a:spcPts val="110"/>
              </a:spcBef>
              <a:buFont typeface="Arial"/>
              <a:buChar char="•"/>
              <a:tabLst>
                <a:tab pos="367665" algn="l"/>
              </a:tabLst>
            </a:pPr>
            <a:r>
              <a:rPr lang="en-US" sz="2800" dirty="0">
                <a:latin typeface="Carlito"/>
                <a:cs typeface="Carlito"/>
              </a:rPr>
              <a:t>Installing a system without proper planning leads to  great user dissatisfaction and frequently causes the  system to fall into disuse</a:t>
            </a:r>
          </a:p>
          <a:p>
            <a:pPr marL="367030" marR="1231900" indent="-354965">
              <a:lnSpc>
                <a:spcPct val="102000"/>
              </a:lnSpc>
              <a:spcBef>
                <a:spcPts val="565"/>
              </a:spcBef>
              <a:buFont typeface="Arial"/>
              <a:buChar char="•"/>
              <a:tabLst>
                <a:tab pos="367030" algn="l"/>
                <a:tab pos="367665" algn="l"/>
              </a:tabLst>
            </a:pPr>
            <a:r>
              <a:rPr lang="en-US" sz="2800" dirty="0">
                <a:latin typeface="Carlito"/>
                <a:cs typeface="Carlito"/>
              </a:rPr>
              <a:t>Lends structure to the analysis and design of  information systems</a:t>
            </a:r>
          </a:p>
          <a:p>
            <a:pPr marL="367030" marR="5080" indent="-354965">
              <a:lnSpc>
                <a:spcPct val="100099"/>
              </a:lnSpc>
              <a:spcBef>
                <a:spcPts val="625"/>
              </a:spcBef>
              <a:buFont typeface="Arial"/>
              <a:buChar char="•"/>
              <a:tabLst>
                <a:tab pos="367030" algn="l"/>
                <a:tab pos="367665" algn="l"/>
              </a:tabLst>
            </a:pPr>
            <a:r>
              <a:rPr lang="en-US" sz="2800" dirty="0">
                <a:latin typeface="Carlito"/>
                <a:cs typeface="Carlito"/>
              </a:rPr>
              <a:t>A series of processes systematically undertaken to  improve a business through the use of computerized  information systems</a:t>
            </a:r>
          </a:p>
        </p:txBody>
      </p:sp>
    </p:spTree>
    <p:extLst>
      <p:ext uri="{BB962C8B-B14F-4D97-AF65-F5344CB8AC3E}">
        <p14:creationId xmlns:p14="http://schemas.microsoft.com/office/powerpoint/2010/main" val="1223621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0F666-314E-42F8-8155-FE810E0B22B3}"/>
              </a:ext>
            </a:extLst>
          </p:cNvPr>
          <p:cNvSpPr>
            <a:spLocks noGrp="1"/>
          </p:cNvSpPr>
          <p:nvPr>
            <p:ph type="title"/>
          </p:nvPr>
        </p:nvSpPr>
        <p:spPr/>
        <p:txBody>
          <a:bodyPr>
            <a:normAutofit/>
          </a:bodyPr>
          <a:lstStyle/>
          <a:p>
            <a:r>
              <a:rPr lang="en-US" sz="4000" dirty="0">
                <a:latin typeface="Verdana"/>
                <a:cs typeface="Verdana"/>
              </a:rPr>
              <a:t>System Analyst&gt;</a:t>
            </a:r>
            <a:r>
              <a:rPr lang="en-US" sz="4000" u="heavy" dirty="0">
                <a:uFill>
                  <a:solidFill>
                    <a:srgbClr val="000000"/>
                  </a:solidFill>
                </a:uFill>
                <a:latin typeface="Verdana"/>
                <a:cs typeface="Verdana"/>
              </a:rPr>
              <a:t>Roles &amp; </a:t>
            </a:r>
            <a:r>
              <a:rPr lang="en-US" sz="4000" dirty="0">
                <a:latin typeface="Verdana"/>
                <a:cs typeface="Verdana"/>
              </a:rPr>
              <a:t> </a:t>
            </a:r>
            <a:r>
              <a:rPr lang="en-US" sz="4000" u="heavy" dirty="0">
                <a:uFill>
                  <a:solidFill>
                    <a:srgbClr val="000000"/>
                  </a:solidFill>
                </a:uFill>
                <a:latin typeface="Verdana"/>
                <a:cs typeface="Verdana"/>
              </a:rPr>
              <a:t>Environment</a:t>
            </a:r>
            <a:endParaRPr lang="en-US" sz="4000" dirty="0"/>
          </a:p>
        </p:txBody>
      </p:sp>
      <p:sp>
        <p:nvSpPr>
          <p:cNvPr id="3" name="Content Placeholder 2">
            <a:extLst>
              <a:ext uri="{FF2B5EF4-FFF2-40B4-BE49-F238E27FC236}">
                <a16:creationId xmlns:a16="http://schemas.microsoft.com/office/drawing/2014/main" id="{486F58A3-724E-49FA-9FCB-72B53BDDA63E}"/>
              </a:ext>
            </a:extLst>
          </p:cNvPr>
          <p:cNvSpPr>
            <a:spLocks noGrp="1"/>
          </p:cNvSpPr>
          <p:nvPr>
            <p:ph idx="1"/>
          </p:nvPr>
        </p:nvSpPr>
        <p:spPr>
          <a:xfrm>
            <a:off x="838200" y="1825625"/>
            <a:ext cx="10515600" cy="1722793"/>
          </a:xfrm>
        </p:spPr>
        <p:txBody>
          <a:bodyPr>
            <a:normAutofit/>
          </a:bodyPr>
          <a:lstStyle/>
          <a:p>
            <a:pPr algn="ctr"/>
            <a:r>
              <a:rPr lang="en-US" sz="2400" dirty="0">
                <a:latin typeface="Verdana"/>
                <a:cs typeface="Verdana"/>
              </a:rPr>
              <a:t>System analyst (SA) studies the  problems and needs of an  organization to determine how people,  data, process, communications and  information technology can best  accomplish improvements for the  business (organizations)</a:t>
            </a:r>
          </a:p>
        </p:txBody>
      </p:sp>
      <p:sp>
        <p:nvSpPr>
          <p:cNvPr id="5" name="object 5">
            <a:extLst>
              <a:ext uri="{FF2B5EF4-FFF2-40B4-BE49-F238E27FC236}">
                <a16:creationId xmlns:a16="http://schemas.microsoft.com/office/drawing/2014/main" id="{1CC10C1F-09AB-471A-B7AB-19DD2FD9B6A7}"/>
              </a:ext>
            </a:extLst>
          </p:cNvPr>
          <p:cNvSpPr/>
          <p:nvPr/>
        </p:nvSpPr>
        <p:spPr>
          <a:xfrm>
            <a:off x="1245663" y="3806104"/>
            <a:ext cx="1647662" cy="240910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F28029BB-EA22-433A-9794-8551F656AEFA}"/>
              </a:ext>
            </a:extLst>
          </p:cNvPr>
          <p:cNvSpPr/>
          <p:nvPr/>
        </p:nvSpPr>
        <p:spPr>
          <a:xfrm>
            <a:off x="3780430" y="4134043"/>
            <a:ext cx="2074550" cy="1663958"/>
          </a:xfrm>
          <a:prstGeom prst="rect">
            <a:avLst/>
          </a:prstGeom>
          <a:blipFill>
            <a:blip r:embed="rId3" cstate="print"/>
            <a:stretch>
              <a:fillRect/>
            </a:stretch>
          </a:blipFill>
        </p:spPr>
        <p:txBody>
          <a:bodyPr wrap="square" lIns="0" tIns="0" rIns="0" bIns="0" rtlCol="0"/>
          <a:lstStyle/>
          <a:p>
            <a:endParaRPr/>
          </a:p>
        </p:txBody>
      </p:sp>
      <p:sp>
        <p:nvSpPr>
          <p:cNvPr id="7" name="object 7">
            <a:extLst>
              <a:ext uri="{FF2B5EF4-FFF2-40B4-BE49-F238E27FC236}">
                <a16:creationId xmlns:a16="http://schemas.microsoft.com/office/drawing/2014/main" id="{CCC3261F-A780-44F1-8644-09888DED48BA}"/>
              </a:ext>
            </a:extLst>
          </p:cNvPr>
          <p:cNvSpPr/>
          <p:nvPr/>
        </p:nvSpPr>
        <p:spPr>
          <a:xfrm>
            <a:off x="5694391" y="4150939"/>
            <a:ext cx="1965362" cy="1770624"/>
          </a:xfrm>
          <a:prstGeom prst="rect">
            <a:avLst/>
          </a:prstGeom>
          <a:blipFill>
            <a:blip r:embed="rId4" cstate="print"/>
            <a:stretch>
              <a:fillRect/>
            </a:stretch>
          </a:blipFill>
        </p:spPr>
        <p:txBody>
          <a:bodyPr wrap="square" lIns="0" tIns="0" rIns="0" bIns="0" rtlCol="0"/>
          <a:lstStyle/>
          <a:p>
            <a:endParaRPr/>
          </a:p>
        </p:txBody>
      </p:sp>
      <p:grpSp>
        <p:nvGrpSpPr>
          <p:cNvPr id="8" name="object 8">
            <a:extLst>
              <a:ext uri="{FF2B5EF4-FFF2-40B4-BE49-F238E27FC236}">
                <a16:creationId xmlns:a16="http://schemas.microsoft.com/office/drawing/2014/main" id="{9F389644-65AC-4CC7-B857-021C47380885}"/>
              </a:ext>
            </a:extLst>
          </p:cNvPr>
          <p:cNvGrpSpPr/>
          <p:nvPr/>
        </p:nvGrpSpPr>
        <p:grpSpPr>
          <a:xfrm>
            <a:off x="8423368" y="4291611"/>
            <a:ext cx="2831269" cy="1456672"/>
            <a:chOff x="7472791" y="5902932"/>
            <a:chExt cx="2250440" cy="1067435"/>
          </a:xfrm>
        </p:grpSpPr>
        <p:sp>
          <p:nvSpPr>
            <p:cNvPr id="9" name="object 9">
              <a:extLst>
                <a:ext uri="{FF2B5EF4-FFF2-40B4-BE49-F238E27FC236}">
                  <a16:creationId xmlns:a16="http://schemas.microsoft.com/office/drawing/2014/main" id="{C0561685-9B6C-43A1-A197-8CA6086F55C9}"/>
                </a:ext>
              </a:extLst>
            </p:cNvPr>
            <p:cNvSpPr/>
            <p:nvPr/>
          </p:nvSpPr>
          <p:spPr>
            <a:xfrm>
              <a:off x="7495082" y="5926974"/>
              <a:ext cx="2227808" cy="1043246"/>
            </a:xfrm>
            <a:prstGeom prst="rect">
              <a:avLst/>
            </a:prstGeom>
            <a:blipFill>
              <a:blip r:embed="rId5" cstate="print"/>
              <a:stretch>
                <a:fillRect/>
              </a:stretch>
            </a:blipFill>
          </p:spPr>
          <p:txBody>
            <a:bodyPr wrap="square" lIns="0" tIns="0" rIns="0" bIns="0" rtlCol="0"/>
            <a:lstStyle/>
            <a:p>
              <a:endParaRPr/>
            </a:p>
          </p:txBody>
        </p:sp>
        <p:sp>
          <p:nvSpPr>
            <p:cNvPr id="10" name="object 10">
              <a:extLst>
                <a:ext uri="{FF2B5EF4-FFF2-40B4-BE49-F238E27FC236}">
                  <a16:creationId xmlns:a16="http://schemas.microsoft.com/office/drawing/2014/main" id="{2F0EE77B-8210-43ED-9F6D-36836F5FE97E}"/>
                </a:ext>
              </a:extLst>
            </p:cNvPr>
            <p:cNvSpPr/>
            <p:nvPr/>
          </p:nvSpPr>
          <p:spPr>
            <a:xfrm>
              <a:off x="7477721" y="5907862"/>
              <a:ext cx="2208530" cy="1025525"/>
            </a:xfrm>
            <a:custGeom>
              <a:avLst/>
              <a:gdLst/>
              <a:ahLst/>
              <a:cxnLst/>
              <a:rect l="l" t="t" r="r" b="b"/>
              <a:pathLst>
                <a:path w="2208529" h="1025525">
                  <a:moveTo>
                    <a:pt x="1104137" y="0"/>
                  </a:moveTo>
                  <a:lnTo>
                    <a:pt x="1039262" y="870"/>
                  </a:lnTo>
                  <a:lnTo>
                    <a:pt x="975373" y="3449"/>
                  </a:lnTo>
                  <a:lnTo>
                    <a:pt x="912575" y="7688"/>
                  </a:lnTo>
                  <a:lnTo>
                    <a:pt x="850971" y="13540"/>
                  </a:lnTo>
                  <a:lnTo>
                    <a:pt x="790665" y="20956"/>
                  </a:lnTo>
                  <a:lnTo>
                    <a:pt x="731760" y="29889"/>
                  </a:lnTo>
                  <a:lnTo>
                    <a:pt x="674361" y="40290"/>
                  </a:lnTo>
                  <a:lnTo>
                    <a:pt x="618569" y="52110"/>
                  </a:lnTo>
                  <a:lnTo>
                    <a:pt x="564490" y="65303"/>
                  </a:lnTo>
                  <a:lnTo>
                    <a:pt x="512226" y="79820"/>
                  </a:lnTo>
                  <a:lnTo>
                    <a:pt x="461881" y="95613"/>
                  </a:lnTo>
                  <a:lnTo>
                    <a:pt x="413559" y="112633"/>
                  </a:lnTo>
                  <a:lnTo>
                    <a:pt x="367363" y="130833"/>
                  </a:lnTo>
                  <a:lnTo>
                    <a:pt x="323397" y="150165"/>
                  </a:lnTo>
                  <a:lnTo>
                    <a:pt x="281764" y="170580"/>
                  </a:lnTo>
                  <a:lnTo>
                    <a:pt x="242569" y="192031"/>
                  </a:lnTo>
                  <a:lnTo>
                    <a:pt x="205914" y="214469"/>
                  </a:lnTo>
                  <a:lnTo>
                    <a:pt x="171902" y="237846"/>
                  </a:lnTo>
                  <a:lnTo>
                    <a:pt x="140639" y="262115"/>
                  </a:lnTo>
                  <a:lnTo>
                    <a:pt x="86769" y="313134"/>
                  </a:lnTo>
                  <a:lnTo>
                    <a:pt x="45133" y="367140"/>
                  </a:lnTo>
                  <a:lnTo>
                    <a:pt x="16558" y="423750"/>
                  </a:lnTo>
                  <a:lnTo>
                    <a:pt x="1874" y="482578"/>
                  </a:lnTo>
                  <a:lnTo>
                    <a:pt x="0" y="512704"/>
                  </a:lnTo>
                  <a:lnTo>
                    <a:pt x="1874" y="542829"/>
                  </a:lnTo>
                  <a:lnTo>
                    <a:pt x="16558" y="601657"/>
                  </a:lnTo>
                  <a:lnTo>
                    <a:pt x="45133" y="658267"/>
                  </a:lnTo>
                  <a:lnTo>
                    <a:pt x="86769" y="712273"/>
                  </a:lnTo>
                  <a:lnTo>
                    <a:pt x="140639" y="763292"/>
                  </a:lnTo>
                  <a:lnTo>
                    <a:pt x="171902" y="787561"/>
                  </a:lnTo>
                  <a:lnTo>
                    <a:pt x="205914" y="810939"/>
                  </a:lnTo>
                  <a:lnTo>
                    <a:pt x="242569" y="833378"/>
                  </a:lnTo>
                  <a:lnTo>
                    <a:pt x="281764" y="854829"/>
                  </a:lnTo>
                  <a:lnTo>
                    <a:pt x="323397" y="875244"/>
                  </a:lnTo>
                  <a:lnTo>
                    <a:pt x="367363" y="894577"/>
                  </a:lnTo>
                  <a:lnTo>
                    <a:pt x="413559" y="912777"/>
                  </a:lnTo>
                  <a:lnTo>
                    <a:pt x="461881" y="929798"/>
                  </a:lnTo>
                  <a:lnTo>
                    <a:pt x="512226" y="945591"/>
                  </a:lnTo>
                  <a:lnTo>
                    <a:pt x="564490" y="960108"/>
                  </a:lnTo>
                  <a:lnTo>
                    <a:pt x="618569" y="973301"/>
                  </a:lnTo>
                  <a:lnTo>
                    <a:pt x="674361" y="985123"/>
                  </a:lnTo>
                  <a:lnTo>
                    <a:pt x="731760" y="995524"/>
                  </a:lnTo>
                  <a:lnTo>
                    <a:pt x="790665" y="1004456"/>
                  </a:lnTo>
                  <a:lnTo>
                    <a:pt x="850971" y="1011873"/>
                  </a:lnTo>
                  <a:lnTo>
                    <a:pt x="912575" y="1017725"/>
                  </a:lnTo>
                  <a:lnTo>
                    <a:pt x="975373" y="1021965"/>
                  </a:lnTo>
                  <a:lnTo>
                    <a:pt x="1039262" y="1024544"/>
                  </a:lnTo>
                  <a:lnTo>
                    <a:pt x="1104137" y="1025414"/>
                  </a:lnTo>
                  <a:lnTo>
                    <a:pt x="1169014" y="1024544"/>
                  </a:lnTo>
                  <a:lnTo>
                    <a:pt x="1232904" y="1021965"/>
                  </a:lnTo>
                  <a:lnTo>
                    <a:pt x="1295703" y="1017725"/>
                  </a:lnTo>
                  <a:lnTo>
                    <a:pt x="1357308" y="1011873"/>
                  </a:lnTo>
                  <a:lnTo>
                    <a:pt x="1417614" y="1004456"/>
                  </a:lnTo>
                  <a:lnTo>
                    <a:pt x="1476520" y="995524"/>
                  </a:lnTo>
                  <a:lnTo>
                    <a:pt x="1533920" y="985123"/>
                  </a:lnTo>
                  <a:lnTo>
                    <a:pt x="1589711" y="973301"/>
                  </a:lnTo>
                  <a:lnTo>
                    <a:pt x="1643791" y="960108"/>
                  </a:lnTo>
                  <a:lnTo>
                    <a:pt x="1696055" y="945591"/>
                  </a:lnTo>
                  <a:lnTo>
                    <a:pt x="1746400" y="929798"/>
                  </a:lnTo>
                  <a:lnTo>
                    <a:pt x="1794721" y="912777"/>
                  </a:lnTo>
                  <a:lnTo>
                    <a:pt x="1840917" y="894577"/>
                  </a:lnTo>
                  <a:lnTo>
                    <a:pt x="1884883" y="875244"/>
                  </a:lnTo>
                  <a:lnTo>
                    <a:pt x="1926515" y="854829"/>
                  </a:lnTo>
                  <a:lnTo>
                    <a:pt x="1965710" y="833378"/>
                  </a:lnTo>
                  <a:lnTo>
                    <a:pt x="2002365" y="810939"/>
                  </a:lnTo>
                  <a:lnTo>
                    <a:pt x="2036376" y="787561"/>
                  </a:lnTo>
                  <a:lnTo>
                    <a:pt x="2067639" y="763292"/>
                  </a:lnTo>
                  <a:lnTo>
                    <a:pt x="2121508" y="712273"/>
                  </a:lnTo>
                  <a:lnTo>
                    <a:pt x="2163143" y="658267"/>
                  </a:lnTo>
                  <a:lnTo>
                    <a:pt x="2191717" y="601657"/>
                  </a:lnTo>
                  <a:lnTo>
                    <a:pt x="2206401" y="542829"/>
                  </a:lnTo>
                  <a:lnTo>
                    <a:pt x="2208276" y="512704"/>
                  </a:lnTo>
                  <a:lnTo>
                    <a:pt x="2206401" y="482578"/>
                  </a:lnTo>
                  <a:lnTo>
                    <a:pt x="2191717" y="423750"/>
                  </a:lnTo>
                  <a:lnTo>
                    <a:pt x="2163143" y="367140"/>
                  </a:lnTo>
                  <a:lnTo>
                    <a:pt x="2121508" y="313134"/>
                  </a:lnTo>
                  <a:lnTo>
                    <a:pt x="2067639" y="262115"/>
                  </a:lnTo>
                  <a:lnTo>
                    <a:pt x="2036376" y="237846"/>
                  </a:lnTo>
                  <a:lnTo>
                    <a:pt x="2002365" y="214469"/>
                  </a:lnTo>
                  <a:lnTo>
                    <a:pt x="1965710" y="192031"/>
                  </a:lnTo>
                  <a:lnTo>
                    <a:pt x="1926515" y="170580"/>
                  </a:lnTo>
                  <a:lnTo>
                    <a:pt x="1884883" y="150165"/>
                  </a:lnTo>
                  <a:lnTo>
                    <a:pt x="1840917" y="130833"/>
                  </a:lnTo>
                  <a:lnTo>
                    <a:pt x="1794721" y="112633"/>
                  </a:lnTo>
                  <a:lnTo>
                    <a:pt x="1746400" y="95613"/>
                  </a:lnTo>
                  <a:lnTo>
                    <a:pt x="1696055" y="79820"/>
                  </a:lnTo>
                  <a:lnTo>
                    <a:pt x="1643791" y="65303"/>
                  </a:lnTo>
                  <a:lnTo>
                    <a:pt x="1589711" y="52110"/>
                  </a:lnTo>
                  <a:lnTo>
                    <a:pt x="1533920" y="40290"/>
                  </a:lnTo>
                  <a:lnTo>
                    <a:pt x="1476520" y="29889"/>
                  </a:lnTo>
                  <a:lnTo>
                    <a:pt x="1417614" y="20956"/>
                  </a:lnTo>
                  <a:lnTo>
                    <a:pt x="1357308" y="13540"/>
                  </a:lnTo>
                  <a:lnTo>
                    <a:pt x="1295703" y="7688"/>
                  </a:lnTo>
                  <a:lnTo>
                    <a:pt x="1232904" y="3449"/>
                  </a:lnTo>
                  <a:lnTo>
                    <a:pt x="1169014" y="870"/>
                  </a:lnTo>
                  <a:lnTo>
                    <a:pt x="1104137" y="0"/>
                  </a:lnTo>
                  <a:close/>
                </a:path>
              </a:pathLst>
            </a:custGeom>
            <a:solidFill>
              <a:srgbClr val="FFFDA9"/>
            </a:solidFill>
          </p:spPr>
          <p:txBody>
            <a:bodyPr wrap="square" lIns="0" tIns="0" rIns="0" bIns="0" rtlCol="0"/>
            <a:lstStyle/>
            <a:p>
              <a:endParaRPr/>
            </a:p>
          </p:txBody>
        </p:sp>
        <p:sp>
          <p:nvSpPr>
            <p:cNvPr id="11" name="object 11">
              <a:extLst>
                <a:ext uri="{FF2B5EF4-FFF2-40B4-BE49-F238E27FC236}">
                  <a16:creationId xmlns:a16="http://schemas.microsoft.com/office/drawing/2014/main" id="{B89A893A-7F97-433A-A7AE-9F2A75DAB8ED}"/>
                </a:ext>
              </a:extLst>
            </p:cNvPr>
            <p:cNvSpPr/>
            <p:nvPr/>
          </p:nvSpPr>
          <p:spPr>
            <a:xfrm>
              <a:off x="7477721" y="5907862"/>
              <a:ext cx="2208530" cy="1025525"/>
            </a:xfrm>
            <a:custGeom>
              <a:avLst/>
              <a:gdLst/>
              <a:ahLst/>
              <a:cxnLst/>
              <a:rect l="l" t="t" r="r" b="b"/>
              <a:pathLst>
                <a:path w="2208529" h="1025525">
                  <a:moveTo>
                    <a:pt x="0" y="512710"/>
                  </a:moveTo>
                  <a:lnTo>
                    <a:pt x="7428" y="452917"/>
                  </a:lnTo>
                  <a:lnTo>
                    <a:pt x="29161" y="395150"/>
                  </a:lnTo>
                  <a:lnTo>
                    <a:pt x="64369" y="339794"/>
                  </a:lnTo>
                  <a:lnTo>
                    <a:pt x="112225" y="287233"/>
                  </a:lnTo>
                  <a:lnTo>
                    <a:pt x="171901" y="237852"/>
                  </a:lnTo>
                  <a:lnTo>
                    <a:pt x="205911" y="214474"/>
                  </a:lnTo>
                  <a:lnTo>
                    <a:pt x="242566" y="192036"/>
                  </a:lnTo>
                  <a:lnTo>
                    <a:pt x="281762" y="170585"/>
                  </a:lnTo>
                  <a:lnTo>
                    <a:pt x="323394" y="150169"/>
                  </a:lnTo>
                  <a:lnTo>
                    <a:pt x="367360" y="130837"/>
                  </a:lnTo>
                  <a:lnTo>
                    <a:pt x="413555" y="112636"/>
                  </a:lnTo>
                  <a:lnTo>
                    <a:pt x="461877" y="95615"/>
                  </a:lnTo>
                  <a:lnTo>
                    <a:pt x="512222" y="79822"/>
                  </a:lnTo>
                  <a:lnTo>
                    <a:pt x="564486" y="65305"/>
                  </a:lnTo>
                  <a:lnTo>
                    <a:pt x="618565" y="52112"/>
                  </a:lnTo>
                  <a:lnTo>
                    <a:pt x="674357" y="40291"/>
                  </a:lnTo>
                  <a:lnTo>
                    <a:pt x="731757" y="29890"/>
                  </a:lnTo>
                  <a:lnTo>
                    <a:pt x="790662" y="20957"/>
                  </a:lnTo>
                  <a:lnTo>
                    <a:pt x="850968" y="13541"/>
                  </a:lnTo>
                  <a:lnTo>
                    <a:pt x="912573" y="7688"/>
                  </a:lnTo>
                  <a:lnTo>
                    <a:pt x="975371" y="3449"/>
                  </a:lnTo>
                  <a:lnTo>
                    <a:pt x="1039260" y="870"/>
                  </a:lnTo>
                  <a:lnTo>
                    <a:pt x="1104137" y="0"/>
                  </a:lnTo>
                  <a:lnTo>
                    <a:pt x="1169014" y="870"/>
                  </a:lnTo>
                  <a:lnTo>
                    <a:pt x="1232903" y="3449"/>
                  </a:lnTo>
                  <a:lnTo>
                    <a:pt x="1295702" y="7688"/>
                  </a:lnTo>
                  <a:lnTo>
                    <a:pt x="1357306" y="13541"/>
                  </a:lnTo>
                  <a:lnTo>
                    <a:pt x="1417613" y="20957"/>
                  </a:lnTo>
                  <a:lnTo>
                    <a:pt x="1476518" y="29890"/>
                  </a:lnTo>
                  <a:lnTo>
                    <a:pt x="1533918" y="40291"/>
                  </a:lnTo>
                  <a:lnTo>
                    <a:pt x="1589710" y="52112"/>
                  </a:lnTo>
                  <a:lnTo>
                    <a:pt x="1643789" y="65305"/>
                  </a:lnTo>
                  <a:lnTo>
                    <a:pt x="1696053" y="79822"/>
                  </a:lnTo>
                  <a:lnTo>
                    <a:pt x="1746398" y="95615"/>
                  </a:lnTo>
                  <a:lnTo>
                    <a:pt x="1794719" y="112636"/>
                  </a:lnTo>
                  <a:lnTo>
                    <a:pt x="1840915" y="130837"/>
                  </a:lnTo>
                  <a:lnTo>
                    <a:pt x="1884881" y="150169"/>
                  </a:lnTo>
                  <a:lnTo>
                    <a:pt x="1926513" y="170585"/>
                  </a:lnTo>
                  <a:lnTo>
                    <a:pt x="1965708" y="192036"/>
                  </a:lnTo>
                  <a:lnTo>
                    <a:pt x="2002363" y="214474"/>
                  </a:lnTo>
                  <a:lnTo>
                    <a:pt x="2036374" y="237852"/>
                  </a:lnTo>
                  <a:lnTo>
                    <a:pt x="2067637" y="262121"/>
                  </a:lnTo>
                  <a:lnTo>
                    <a:pt x="2121506" y="313140"/>
                  </a:lnTo>
                  <a:lnTo>
                    <a:pt x="2163142" y="367147"/>
                  </a:lnTo>
                  <a:lnTo>
                    <a:pt x="2191716" y="423756"/>
                  </a:lnTo>
                  <a:lnTo>
                    <a:pt x="2206400" y="482585"/>
                  </a:lnTo>
                  <a:lnTo>
                    <a:pt x="2208274" y="512710"/>
                  </a:lnTo>
                  <a:lnTo>
                    <a:pt x="2206400" y="542836"/>
                  </a:lnTo>
                  <a:lnTo>
                    <a:pt x="2191716" y="601664"/>
                  </a:lnTo>
                  <a:lnTo>
                    <a:pt x="2163142" y="658273"/>
                  </a:lnTo>
                  <a:lnTo>
                    <a:pt x="2121506" y="712280"/>
                  </a:lnTo>
                  <a:lnTo>
                    <a:pt x="2067637" y="763299"/>
                  </a:lnTo>
                  <a:lnTo>
                    <a:pt x="2036374" y="787568"/>
                  </a:lnTo>
                  <a:lnTo>
                    <a:pt x="2002363" y="810946"/>
                  </a:lnTo>
                  <a:lnTo>
                    <a:pt x="1965708" y="833384"/>
                  </a:lnTo>
                  <a:lnTo>
                    <a:pt x="1926513" y="854835"/>
                  </a:lnTo>
                  <a:lnTo>
                    <a:pt x="1884881" y="875251"/>
                  </a:lnTo>
                  <a:lnTo>
                    <a:pt x="1840915" y="894583"/>
                  </a:lnTo>
                  <a:lnTo>
                    <a:pt x="1794719" y="912784"/>
                  </a:lnTo>
                  <a:lnTo>
                    <a:pt x="1746398" y="929805"/>
                  </a:lnTo>
                  <a:lnTo>
                    <a:pt x="1696053" y="945598"/>
                  </a:lnTo>
                  <a:lnTo>
                    <a:pt x="1643789" y="960115"/>
                  </a:lnTo>
                  <a:lnTo>
                    <a:pt x="1589710" y="973308"/>
                  </a:lnTo>
                  <a:lnTo>
                    <a:pt x="1533918" y="985129"/>
                  </a:lnTo>
                  <a:lnTo>
                    <a:pt x="1476518" y="995530"/>
                  </a:lnTo>
                  <a:lnTo>
                    <a:pt x="1417613" y="1004463"/>
                  </a:lnTo>
                  <a:lnTo>
                    <a:pt x="1357306" y="1011880"/>
                  </a:lnTo>
                  <a:lnTo>
                    <a:pt x="1295702" y="1017732"/>
                  </a:lnTo>
                  <a:lnTo>
                    <a:pt x="1232903" y="1021971"/>
                  </a:lnTo>
                  <a:lnTo>
                    <a:pt x="1169014" y="1024550"/>
                  </a:lnTo>
                  <a:lnTo>
                    <a:pt x="1104137" y="1025421"/>
                  </a:lnTo>
                  <a:lnTo>
                    <a:pt x="1039260" y="1024550"/>
                  </a:lnTo>
                  <a:lnTo>
                    <a:pt x="975371" y="1021971"/>
                  </a:lnTo>
                  <a:lnTo>
                    <a:pt x="912573" y="1017732"/>
                  </a:lnTo>
                  <a:lnTo>
                    <a:pt x="850968" y="1011880"/>
                  </a:lnTo>
                  <a:lnTo>
                    <a:pt x="790662" y="1004463"/>
                  </a:lnTo>
                  <a:lnTo>
                    <a:pt x="731757" y="995530"/>
                  </a:lnTo>
                  <a:lnTo>
                    <a:pt x="674357" y="985129"/>
                  </a:lnTo>
                  <a:lnTo>
                    <a:pt x="618565" y="973308"/>
                  </a:lnTo>
                  <a:lnTo>
                    <a:pt x="564486" y="960115"/>
                  </a:lnTo>
                  <a:lnTo>
                    <a:pt x="512222" y="945598"/>
                  </a:lnTo>
                  <a:lnTo>
                    <a:pt x="461877" y="929805"/>
                  </a:lnTo>
                  <a:lnTo>
                    <a:pt x="413555" y="912784"/>
                  </a:lnTo>
                  <a:lnTo>
                    <a:pt x="367360" y="894583"/>
                  </a:lnTo>
                  <a:lnTo>
                    <a:pt x="323394" y="875251"/>
                  </a:lnTo>
                  <a:lnTo>
                    <a:pt x="281762" y="854835"/>
                  </a:lnTo>
                  <a:lnTo>
                    <a:pt x="242566" y="833384"/>
                  </a:lnTo>
                  <a:lnTo>
                    <a:pt x="205911" y="810946"/>
                  </a:lnTo>
                  <a:lnTo>
                    <a:pt x="171901" y="787568"/>
                  </a:lnTo>
                  <a:lnTo>
                    <a:pt x="140637" y="763299"/>
                  </a:lnTo>
                  <a:lnTo>
                    <a:pt x="86768" y="712280"/>
                  </a:lnTo>
                  <a:lnTo>
                    <a:pt x="45132" y="658273"/>
                  </a:lnTo>
                  <a:lnTo>
                    <a:pt x="16558" y="601664"/>
                  </a:lnTo>
                  <a:lnTo>
                    <a:pt x="1874" y="542836"/>
                  </a:lnTo>
                  <a:lnTo>
                    <a:pt x="0" y="512710"/>
                  </a:lnTo>
                  <a:close/>
                </a:path>
              </a:pathLst>
            </a:custGeom>
            <a:ln w="9859">
              <a:solidFill>
                <a:srgbClr val="000000"/>
              </a:solidFill>
            </a:ln>
          </p:spPr>
          <p:txBody>
            <a:bodyPr wrap="square" lIns="0" tIns="0" rIns="0" bIns="0" rtlCol="0"/>
            <a:lstStyle/>
            <a:p>
              <a:endParaRPr/>
            </a:p>
          </p:txBody>
        </p:sp>
      </p:grpSp>
      <p:sp>
        <p:nvSpPr>
          <p:cNvPr id="13" name="TextBox 12">
            <a:extLst>
              <a:ext uri="{FF2B5EF4-FFF2-40B4-BE49-F238E27FC236}">
                <a16:creationId xmlns:a16="http://schemas.microsoft.com/office/drawing/2014/main" id="{1870A3A2-CF1D-404F-B522-AA5A1C294E4A}"/>
              </a:ext>
            </a:extLst>
          </p:cNvPr>
          <p:cNvSpPr txBox="1"/>
          <p:nvPr/>
        </p:nvSpPr>
        <p:spPr>
          <a:xfrm>
            <a:off x="8451412" y="4718600"/>
            <a:ext cx="2691943" cy="635302"/>
          </a:xfrm>
          <a:prstGeom prst="rect">
            <a:avLst/>
          </a:prstGeom>
          <a:noFill/>
        </p:spPr>
        <p:txBody>
          <a:bodyPr wrap="square">
            <a:spAutoFit/>
          </a:bodyPr>
          <a:lstStyle/>
          <a:p>
            <a:pPr marL="12700" marR="5080" algn="ctr">
              <a:lnSpc>
                <a:spcPct val="98200"/>
              </a:lnSpc>
              <a:spcBef>
                <a:spcPts val="130"/>
              </a:spcBef>
            </a:pPr>
            <a:r>
              <a:rPr lang="en-US" sz="1800" b="1" spc="-5" dirty="0">
                <a:latin typeface="Carlito"/>
                <a:cs typeface="Carlito"/>
              </a:rPr>
              <a:t>(C</a:t>
            </a:r>
            <a:r>
              <a:rPr lang="en-US" sz="1800" b="1" spc="-10" dirty="0">
                <a:latin typeface="Carlito"/>
                <a:cs typeface="Carlito"/>
              </a:rPr>
              <a:t>o</a:t>
            </a:r>
            <a:r>
              <a:rPr lang="en-US" sz="1800" b="1" spc="-5" dirty="0">
                <a:latin typeface="Carlito"/>
                <a:cs typeface="Carlito"/>
              </a:rPr>
              <a:t>m</a:t>
            </a:r>
            <a:r>
              <a:rPr lang="en-US" sz="1800" b="1" spc="-10" dirty="0">
                <a:latin typeface="Carlito"/>
                <a:cs typeface="Carlito"/>
              </a:rPr>
              <a:t>put</a:t>
            </a:r>
            <a:r>
              <a:rPr lang="en-US" sz="1800" b="1" spc="-5" dirty="0">
                <a:latin typeface="Carlito"/>
                <a:cs typeface="Carlito"/>
              </a:rPr>
              <a:t>erized)  Information  Systems</a:t>
            </a:r>
            <a:endParaRPr lang="en-US" sz="1800" dirty="0">
              <a:latin typeface="Carlito"/>
              <a:cs typeface="Carlito"/>
            </a:endParaRPr>
          </a:p>
        </p:txBody>
      </p:sp>
      <p:sp>
        <p:nvSpPr>
          <p:cNvPr id="14" name="Arrow: Right 13">
            <a:extLst>
              <a:ext uri="{FF2B5EF4-FFF2-40B4-BE49-F238E27FC236}">
                <a16:creationId xmlns:a16="http://schemas.microsoft.com/office/drawing/2014/main" id="{C85E85ED-0B8C-4A60-AFE5-B5D767BE6233}"/>
              </a:ext>
            </a:extLst>
          </p:cNvPr>
          <p:cNvSpPr/>
          <p:nvPr/>
        </p:nvSpPr>
        <p:spPr>
          <a:xfrm>
            <a:off x="3138985" y="4718600"/>
            <a:ext cx="395785" cy="494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0B5BDAC8-3325-4B36-B2B8-F1E0032E6577}"/>
              </a:ext>
            </a:extLst>
          </p:cNvPr>
          <p:cNvSpPr/>
          <p:nvPr/>
        </p:nvSpPr>
        <p:spPr>
          <a:xfrm>
            <a:off x="8014601" y="4763235"/>
            <a:ext cx="395785" cy="4948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504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A10F7-97EE-425E-96F3-3E309168025A}"/>
              </a:ext>
            </a:extLst>
          </p:cNvPr>
          <p:cNvSpPr>
            <a:spLocks noGrp="1"/>
          </p:cNvSpPr>
          <p:nvPr>
            <p:ph type="title"/>
          </p:nvPr>
        </p:nvSpPr>
        <p:spPr/>
        <p:txBody>
          <a:bodyPr/>
          <a:lstStyle/>
          <a:p>
            <a:r>
              <a:rPr lang="en-US" sz="4400" spc="-10" dirty="0"/>
              <a:t>Roles </a:t>
            </a:r>
            <a:r>
              <a:rPr lang="en-US" sz="4400" spc="-5" dirty="0"/>
              <a:t>of </a:t>
            </a:r>
            <a:r>
              <a:rPr lang="en-US" sz="4400" spc="-10" dirty="0"/>
              <a:t>the Systems</a:t>
            </a:r>
            <a:r>
              <a:rPr lang="en-US" sz="4400" spc="-20" dirty="0"/>
              <a:t> </a:t>
            </a:r>
            <a:r>
              <a:rPr lang="en-US" sz="4400" spc="-10" dirty="0"/>
              <a:t>Analyst</a:t>
            </a:r>
            <a:endParaRPr lang="en-US" dirty="0"/>
          </a:p>
        </p:txBody>
      </p:sp>
      <p:sp>
        <p:nvSpPr>
          <p:cNvPr id="3" name="Content Placeholder 2">
            <a:extLst>
              <a:ext uri="{FF2B5EF4-FFF2-40B4-BE49-F238E27FC236}">
                <a16:creationId xmlns:a16="http://schemas.microsoft.com/office/drawing/2014/main" id="{83BAF1F3-0495-4957-9142-B5A9F643792D}"/>
              </a:ext>
            </a:extLst>
          </p:cNvPr>
          <p:cNvSpPr>
            <a:spLocks noGrp="1"/>
          </p:cNvSpPr>
          <p:nvPr>
            <p:ph idx="1"/>
          </p:nvPr>
        </p:nvSpPr>
        <p:spPr/>
        <p:txBody>
          <a:bodyPr/>
          <a:lstStyle/>
          <a:p>
            <a:pPr marL="367030" marR="5080" indent="-354965">
              <a:lnSpc>
                <a:spcPts val="3929"/>
              </a:lnSpc>
              <a:spcBef>
                <a:spcPts val="265"/>
              </a:spcBef>
              <a:buFont typeface="Arial"/>
              <a:buChar char="•"/>
              <a:tabLst>
                <a:tab pos="367030" algn="l"/>
                <a:tab pos="367665" algn="l"/>
              </a:tabLst>
            </a:pPr>
            <a:r>
              <a:rPr lang="en-US" sz="3300" dirty="0">
                <a:latin typeface="Carlito"/>
                <a:cs typeface="Carlito"/>
              </a:rPr>
              <a:t>The analyst must be able to work with people  of all descriptions and be experienced in  working with computers</a:t>
            </a:r>
          </a:p>
          <a:p>
            <a:pPr marL="367030" indent="-354965">
              <a:lnSpc>
                <a:spcPct val="100000"/>
              </a:lnSpc>
              <a:spcBef>
                <a:spcPts val="755"/>
              </a:spcBef>
              <a:buFont typeface="Arial"/>
              <a:buChar char="•"/>
              <a:tabLst>
                <a:tab pos="367030" algn="l"/>
                <a:tab pos="367665" algn="l"/>
              </a:tabLst>
            </a:pPr>
            <a:r>
              <a:rPr lang="en-US" sz="3300" dirty="0">
                <a:latin typeface="Carlito"/>
                <a:cs typeface="Carlito"/>
              </a:rPr>
              <a:t>Three primary roles:</a:t>
            </a:r>
          </a:p>
          <a:p>
            <a:pPr marL="781050" lvl="1" indent="-295910">
              <a:lnSpc>
                <a:spcPct val="100000"/>
              </a:lnSpc>
              <a:spcBef>
                <a:spcPts val="690"/>
              </a:spcBef>
              <a:buFont typeface="Arial"/>
              <a:buChar char="–"/>
              <a:tabLst>
                <a:tab pos="781685" algn="l"/>
              </a:tabLst>
            </a:pPr>
            <a:r>
              <a:rPr lang="en-US" sz="2900" dirty="0">
                <a:latin typeface="Carlito"/>
                <a:cs typeface="Carlito"/>
              </a:rPr>
              <a:t>Consultant</a:t>
            </a:r>
          </a:p>
          <a:p>
            <a:pPr marL="781050" lvl="1" indent="-295910">
              <a:lnSpc>
                <a:spcPct val="100000"/>
              </a:lnSpc>
              <a:spcBef>
                <a:spcPts val="660"/>
              </a:spcBef>
              <a:buFont typeface="Arial"/>
              <a:buChar char="–"/>
              <a:tabLst>
                <a:tab pos="781685" algn="l"/>
              </a:tabLst>
            </a:pPr>
            <a:r>
              <a:rPr lang="en-US" sz="2900" dirty="0">
                <a:latin typeface="Carlito"/>
                <a:cs typeface="Carlito"/>
              </a:rPr>
              <a:t>Supporting Expert</a:t>
            </a:r>
          </a:p>
          <a:p>
            <a:pPr marL="781050" lvl="1" indent="-295910">
              <a:lnSpc>
                <a:spcPct val="100000"/>
              </a:lnSpc>
              <a:spcBef>
                <a:spcPts val="660"/>
              </a:spcBef>
              <a:buFont typeface="Arial"/>
              <a:buChar char="–"/>
              <a:tabLst>
                <a:tab pos="781685" algn="l"/>
              </a:tabLst>
            </a:pPr>
            <a:r>
              <a:rPr lang="en-US" sz="2900" dirty="0">
                <a:latin typeface="Carlito"/>
                <a:cs typeface="Carlito"/>
              </a:rPr>
              <a:t>Agent of change</a:t>
            </a:r>
          </a:p>
          <a:p>
            <a:pPr marL="0" indent="0">
              <a:buNone/>
            </a:pPr>
            <a:endParaRPr lang="en-US" dirty="0"/>
          </a:p>
        </p:txBody>
      </p:sp>
    </p:spTree>
    <p:extLst>
      <p:ext uri="{BB962C8B-B14F-4D97-AF65-F5344CB8AC3E}">
        <p14:creationId xmlns:p14="http://schemas.microsoft.com/office/powerpoint/2010/main" val="3315280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26D89-C86E-4CFF-BF72-A1D73ACDA4A3}"/>
              </a:ext>
            </a:extLst>
          </p:cNvPr>
          <p:cNvSpPr>
            <a:spLocks noGrp="1"/>
          </p:cNvSpPr>
          <p:nvPr>
            <p:ph type="title"/>
          </p:nvPr>
        </p:nvSpPr>
        <p:spPr/>
        <p:txBody>
          <a:bodyPr/>
          <a:lstStyle/>
          <a:p>
            <a:r>
              <a:rPr lang="en-US" dirty="0">
                <a:cs typeface="Calibri Light"/>
              </a:rPr>
              <a:t>Review Last Class</a:t>
            </a:r>
          </a:p>
        </p:txBody>
      </p:sp>
      <p:sp>
        <p:nvSpPr>
          <p:cNvPr id="3" name="Content Placeholder 2">
            <a:extLst>
              <a:ext uri="{FF2B5EF4-FFF2-40B4-BE49-F238E27FC236}">
                <a16:creationId xmlns:a16="http://schemas.microsoft.com/office/drawing/2014/main" id="{B59FFCF4-FC29-4CF9-91AC-23DB937CFD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40638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554FB-69CE-42B4-B76E-40FA5FC8954A}"/>
              </a:ext>
            </a:extLst>
          </p:cNvPr>
          <p:cNvSpPr>
            <a:spLocks noGrp="1"/>
          </p:cNvSpPr>
          <p:nvPr>
            <p:ph type="title"/>
          </p:nvPr>
        </p:nvSpPr>
        <p:spPr/>
        <p:txBody>
          <a:bodyPr/>
          <a:lstStyle/>
          <a:p>
            <a:r>
              <a:rPr lang="en-US" sz="4400" spc="-10" dirty="0"/>
              <a:t>Qualities </a:t>
            </a:r>
            <a:r>
              <a:rPr lang="en-US" sz="4400" spc="-5" dirty="0"/>
              <a:t>of </a:t>
            </a:r>
            <a:r>
              <a:rPr lang="en-US" sz="4400" spc="-10" dirty="0"/>
              <a:t>the Systems</a:t>
            </a:r>
            <a:r>
              <a:rPr lang="en-US" sz="4400" spc="-35" dirty="0"/>
              <a:t> </a:t>
            </a:r>
            <a:r>
              <a:rPr lang="en-US" sz="4400" spc="-10" dirty="0"/>
              <a:t>Analyst</a:t>
            </a:r>
            <a:endParaRPr lang="en-US" dirty="0"/>
          </a:p>
        </p:txBody>
      </p:sp>
      <p:sp>
        <p:nvSpPr>
          <p:cNvPr id="3" name="Content Placeholder 2">
            <a:extLst>
              <a:ext uri="{FF2B5EF4-FFF2-40B4-BE49-F238E27FC236}">
                <a16:creationId xmlns:a16="http://schemas.microsoft.com/office/drawing/2014/main" id="{DF96CCC0-2680-4D65-8988-DAFEE4E588EB}"/>
              </a:ext>
            </a:extLst>
          </p:cNvPr>
          <p:cNvSpPr>
            <a:spLocks noGrp="1"/>
          </p:cNvSpPr>
          <p:nvPr>
            <p:ph idx="1"/>
          </p:nvPr>
        </p:nvSpPr>
        <p:spPr/>
        <p:txBody>
          <a:bodyPr/>
          <a:lstStyle/>
          <a:p>
            <a:pPr marL="367030" indent="-354965">
              <a:lnSpc>
                <a:spcPct val="100000"/>
              </a:lnSpc>
              <a:spcBef>
                <a:spcPts val="865"/>
              </a:spcBef>
              <a:buFont typeface="Arial"/>
              <a:buChar char="•"/>
              <a:tabLst>
                <a:tab pos="367030" algn="l"/>
                <a:tab pos="367665" algn="l"/>
              </a:tabLst>
            </a:pPr>
            <a:r>
              <a:rPr lang="en-US" sz="2800" dirty="0">
                <a:latin typeface="Carlito"/>
                <a:cs typeface="Carlito"/>
              </a:rPr>
              <a:t>Problem solver</a:t>
            </a:r>
          </a:p>
          <a:p>
            <a:pPr marL="367030" indent="-354965">
              <a:lnSpc>
                <a:spcPct val="100000"/>
              </a:lnSpc>
              <a:spcBef>
                <a:spcPts val="770"/>
              </a:spcBef>
              <a:buFont typeface="Arial"/>
              <a:buChar char="•"/>
              <a:tabLst>
                <a:tab pos="367030" algn="l"/>
                <a:tab pos="367665" algn="l"/>
              </a:tabLst>
            </a:pPr>
            <a:r>
              <a:rPr lang="en-US" sz="2800" dirty="0">
                <a:latin typeface="Carlito"/>
                <a:cs typeface="Carlito"/>
              </a:rPr>
              <a:t>Communicator</a:t>
            </a:r>
          </a:p>
          <a:p>
            <a:pPr marL="367030" indent="-354965">
              <a:lnSpc>
                <a:spcPct val="100000"/>
              </a:lnSpc>
              <a:spcBef>
                <a:spcPts val="800"/>
              </a:spcBef>
              <a:buFont typeface="Arial"/>
              <a:buChar char="•"/>
              <a:tabLst>
                <a:tab pos="367030" algn="l"/>
                <a:tab pos="367665" algn="l"/>
              </a:tabLst>
            </a:pPr>
            <a:r>
              <a:rPr lang="en-US" sz="2800" dirty="0">
                <a:latin typeface="Carlito"/>
                <a:cs typeface="Carlito"/>
              </a:rPr>
              <a:t>Strong personal and professional ethics</a:t>
            </a:r>
          </a:p>
          <a:p>
            <a:pPr marL="367030" indent="-354965">
              <a:lnSpc>
                <a:spcPct val="100000"/>
              </a:lnSpc>
              <a:spcBef>
                <a:spcPts val="800"/>
              </a:spcBef>
              <a:buFont typeface="Arial"/>
              <a:buChar char="•"/>
              <a:tabLst>
                <a:tab pos="367030" algn="l"/>
                <a:tab pos="367665" algn="l"/>
              </a:tabLst>
            </a:pPr>
            <a:r>
              <a:rPr lang="en-US" sz="2800" dirty="0">
                <a:latin typeface="Carlito"/>
                <a:cs typeface="Carlito"/>
              </a:rPr>
              <a:t>Self-­‐disciplined and self-­‐motivated</a:t>
            </a:r>
          </a:p>
        </p:txBody>
      </p:sp>
    </p:spTree>
    <p:extLst>
      <p:ext uri="{BB962C8B-B14F-4D97-AF65-F5344CB8AC3E}">
        <p14:creationId xmlns:p14="http://schemas.microsoft.com/office/powerpoint/2010/main" val="2404785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B2EA27B9-8E08-41F3-9670-6DED48EFD43C}"/>
              </a:ext>
            </a:extLst>
          </p:cNvPr>
          <p:cNvSpPr/>
          <p:nvPr/>
        </p:nvSpPr>
        <p:spPr>
          <a:xfrm>
            <a:off x="1342766" y="475088"/>
            <a:ext cx="8992677" cy="590782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69889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941E-FE0A-4A3A-A021-452A5E2CC4D1}"/>
              </a:ext>
            </a:extLst>
          </p:cNvPr>
          <p:cNvSpPr>
            <a:spLocks noGrp="1"/>
          </p:cNvSpPr>
          <p:nvPr>
            <p:ph type="title"/>
          </p:nvPr>
        </p:nvSpPr>
        <p:spPr/>
        <p:txBody>
          <a:bodyPr/>
          <a:lstStyle/>
          <a:p>
            <a:r>
              <a:rPr lang="en-US" sz="4400" spc="-5" dirty="0"/>
              <a:t>Systems </a:t>
            </a:r>
            <a:r>
              <a:rPr lang="en-US" sz="4400" spc="-10" dirty="0"/>
              <a:t>Development Life </a:t>
            </a:r>
            <a:r>
              <a:rPr lang="en-US" sz="4400" spc="-5" dirty="0"/>
              <a:t>Cycle  </a:t>
            </a:r>
            <a:r>
              <a:rPr lang="en-US" sz="4400" spc="-10" dirty="0"/>
              <a:t>(SDLC)</a:t>
            </a:r>
            <a:endParaRPr lang="en-US" dirty="0"/>
          </a:p>
        </p:txBody>
      </p:sp>
      <p:sp>
        <p:nvSpPr>
          <p:cNvPr id="3" name="Content Placeholder 2">
            <a:extLst>
              <a:ext uri="{FF2B5EF4-FFF2-40B4-BE49-F238E27FC236}">
                <a16:creationId xmlns:a16="http://schemas.microsoft.com/office/drawing/2014/main" id="{7B8CBF86-800F-4AC1-A3E7-3654A83CE984}"/>
              </a:ext>
            </a:extLst>
          </p:cNvPr>
          <p:cNvSpPr>
            <a:spLocks noGrp="1"/>
          </p:cNvSpPr>
          <p:nvPr>
            <p:ph idx="1"/>
          </p:nvPr>
        </p:nvSpPr>
        <p:spPr/>
        <p:txBody>
          <a:bodyPr/>
          <a:lstStyle/>
          <a:p>
            <a:pPr marL="367030" marR="132080" indent="-354965">
              <a:lnSpc>
                <a:spcPts val="3929"/>
              </a:lnSpc>
              <a:spcBef>
                <a:spcPts val="265"/>
              </a:spcBef>
              <a:buFont typeface="Arial"/>
              <a:buChar char="•"/>
              <a:tabLst>
                <a:tab pos="367030" algn="l"/>
                <a:tab pos="367665" algn="l"/>
              </a:tabLst>
            </a:pPr>
            <a:r>
              <a:rPr lang="en-US" sz="2800" dirty="0">
                <a:latin typeface="Carlito"/>
                <a:cs typeface="Carlito"/>
              </a:rPr>
              <a:t>The systems development life cycle is a phased  approach to solving business problems</a:t>
            </a:r>
          </a:p>
          <a:p>
            <a:pPr marL="367030" marR="5080" indent="-354965">
              <a:lnSpc>
                <a:spcPct val="100000"/>
              </a:lnSpc>
              <a:spcBef>
                <a:spcPts val="650"/>
              </a:spcBef>
              <a:buFont typeface="Arial"/>
              <a:buChar char="•"/>
              <a:tabLst>
                <a:tab pos="367030" algn="l"/>
                <a:tab pos="367665" algn="l"/>
              </a:tabLst>
            </a:pPr>
            <a:r>
              <a:rPr lang="en-US" sz="2800" dirty="0">
                <a:latin typeface="Carlito"/>
                <a:cs typeface="Carlito"/>
              </a:rPr>
              <a:t>Developed through the use of a speciﬁc cycle of  analyst and user activities</a:t>
            </a:r>
          </a:p>
          <a:p>
            <a:pPr marL="367030" indent="-354965">
              <a:lnSpc>
                <a:spcPct val="100000"/>
              </a:lnSpc>
              <a:spcBef>
                <a:spcPts val="875"/>
              </a:spcBef>
              <a:buFont typeface="Arial"/>
              <a:buChar char="•"/>
              <a:tabLst>
                <a:tab pos="367030" algn="l"/>
                <a:tab pos="367665" algn="l"/>
              </a:tabLst>
            </a:pPr>
            <a:r>
              <a:rPr lang="en-US" sz="2800" dirty="0">
                <a:latin typeface="Carlito"/>
                <a:cs typeface="Carlito"/>
              </a:rPr>
              <a:t>Each phase has unique user activities</a:t>
            </a:r>
          </a:p>
          <a:p>
            <a:pPr marL="0" indent="0">
              <a:buNone/>
            </a:pPr>
            <a:endParaRPr lang="en-US" dirty="0"/>
          </a:p>
        </p:txBody>
      </p:sp>
    </p:spTree>
    <p:extLst>
      <p:ext uri="{BB962C8B-B14F-4D97-AF65-F5344CB8AC3E}">
        <p14:creationId xmlns:p14="http://schemas.microsoft.com/office/powerpoint/2010/main" val="678289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5D2C-B83B-4CB0-AC05-932679CCED5D}"/>
              </a:ext>
            </a:extLst>
          </p:cNvPr>
          <p:cNvSpPr>
            <a:spLocks noGrp="1"/>
          </p:cNvSpPr>
          <p:nvPr>
            <p:ph type="title"/>
          </p:nvPr>
        </p:nvSpPr>
        <p:spPr/>
        <p:txBody>
          <a:bodyPr>
            <a:normAutofit/>
          </a:bodyPr>
          <a:lstStyle/>
          <a:p>
            <a:r>
              <a:rPr lang="en-US" sz="3600" spc="-10" dirty="0"/>
              <a:t>The </a:t>
            </a:r>
            <a:r>
              <a:rPr lang="en-US" sz="3600" spc="-5" dirty="0"/>
              <a:t>seven </a:t>
            </a:r>
            <a:r>
              <a:rPr lang="en-US" sz="3600" spc="-10" dirty="0"/>
              <a:t>phases of the systems development </a:t>
            </a:r>
            <a:r>
              <a:rPr lang="en-US" sz="3600" spc="-5" dirty="0"/>
              <a:t>life</a:t>
            </a:r>
            <a:r>
              <a:rPr lang="en-US" sz="3600" spc="5" dirty="0"/>
              <a:t> </a:t>
            </a:r>
            <a:r>
              <a:rPr lang="en-US" sz="3600" spc="-10" dirty="0"/>
              <a:t>cycle</a:t>
            </a:r>
            <a:endParaRPr lang="en-US" sz="3600" dirty="0"/>
          </a:p>
        </p:txBody>
      </p:sp>
      <p:sp>
        <p:nvSpPr>
          <p:cNvPr id="5" name="object 4">
            <a:extLst>
              <a:ext uri="{FF2B5EF4-FFF2-40B4-BE49-F238E27FC236}">
                <a16:creationId xmlns:a16="http://schemas.microsoft.com/office/drawing/2014/main" id="{53B95779-C2B9-4352-A284-31CBCF4EAB5E}"/>
              </a:ext>
            </a:extLst>
          </p:cNvPr>
          <p:cNvSpPr/>
          <p:nvPr/>
        </p:nvSpPr>
        <p:spPr>
          <a:xfrm>
            <a:off x="1188445" y="1458676"/>
            <a:ext cx="9127516" cy="503419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36013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03D6-C042-42E2-8408-739B106DC263}"/>
              </a:ext>
            </a:extLst>
          </p:cNvPr>
          <p:cNvSpPr>
            <a:spLocks noGrp="1"/>
          </p:cNvSpPr>
          <p:nvPr>
            <p:ph type="title"/>
          </p:nvPr>
        </p:nvSpPr>
        <p:spPr/>
        <p:txBody>
          <a:bodyPr>
            <a:normAutofit/>
          </a:bodyPr>
          <a:lstStyle/>
          <a:p>
            <a:r>
              <a:rPr lang="en-US" sz="3200" dirty="0"/>
              <a:t>Incorporating Human-­‐Computer  Interaction (HCI) Considerations</a:t>
            </a:r>
          </a:p>
        </p:txBody>
      </p:sp>
      <p:sp>
        <p:nvSpPr>
          <p:cNvPr id="3" name="Content Placeholder 2">
            <a:extLst>
              <a:ext uri="{FF2B5EF4-FFF2-40B4-BE49-F238E27FC236}">
                <a16:creationId xmlns:a16="http://schemas.microsoft.com/office/drawing/2014/main" id="{307AC3F2-BB49-4D1B-AEE9-E23428DAED2B}"/>
              </a:ext>
            </a:extLst>
          </p:cNvPr>
          <p:cNvSpPr>
            <a:spLocks noGrp="1"/>
          </p:cNvSpPr>
          <p:nvPr>
            <p:ph idx="1"/>
          </p:nvPr>
        </p:nvSpPr>
        <p:spPr/>
        <p:txBody>
          <a:bodyPr/>
          <a:lstStyle/>
          <a:p>
            <a:r>
              <a:rPr lang="en-US" sz="2800" dirty="0">
                <a:latin typeface="Carlito"/>
                <a:cs typeface="Carlito"/>
              </a:rPr>
              <a:t>The demand for analysts who are capable of  incorporating HCI into the systems  development process keeps increasing,  as  companies begin to realize that the quality of  systems and the quality of work life can be  improved by taking a human-­‐centered  approach at the outset of a project</a:t>
            </a:r>
          </a:p>
          <a:p>
            <a:endParaRPr lang="en-US" dirty="0"/>
          </a:p>
        </p:txBody>
      </p:sp>
    </p:spTree>
    <p:extLst>
      <p:ext uri="{BB962C8B-B14F-4D97-AF65-F5344CB8AC3E}">
        <p14:creationId xmlns:p14="http://schemas.microsoft.com/office/powerpoint/2010/main" val="1220925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D9DF2-917B-451C-9DE7-371B6CA3FAD6}"/>
              </a:ext>
            </a:extLst>
          </p:cNvPr>
          <p:cNvSpPr>
            <a:spLocks noGrp="1"/>
          </p:cNvSpPr>
          <p:nvPr>
            <p:ph type="title"/>
          </p:nvPr>
        </p:nvSpPr>
        <p:spPr/>
        <p:txBody>
          <a:bodyPr>
            <a:normAutofit/>
          </a:bodyPr>
          <a:lstStyle/>
          <a:p>
            <a:r>
              <a:rPr lang="en-US" sz="3600" spc="-10" dirty="0"/>
              <a:t>Identifying Problems,  </a:t>
            </a:r>
            <a:r>
              <a:rPr lang="en-US" sz="3600" spc="-15" dirty="0"/>
              <a:t>Opportunities, </a:t>
            </a:r>
            <a:r>
              <a:rPr lang="en-US" sz="3600" spc="-10" dirty="0"/>
              <a:t>and</a:t>
            </a:r>
            <a:r>
              <a:rPr lang="en-US" sz="3600" spc="-5" dirty="0"/>
              <a:t> </a:t>
            </a:r>
            <a:r>
              <a:rPr lang="en-US" sz="3600" spc="-15" dirty="0"/>
              <a:t>Objectives</a:t>
            </a:r>
            <a:endParaRPr lang="en-US" sz="3600" dirty="0"/>
          </a:p>
        </p:txBody>
      </p:sp>
      <p:sp>
        <p:nvSpPr>
          <p:cNvPr id="3" name="Content Placeholder 2">
            <a:extLst>
              <a:ext uri="{FF2B5EF4-FFF2-40B4-BE49-F238E27FC236}">
                <a16:creationId xmlns:a16="http://schemas.microsoft.com/office/drawing/2014/main" id="{CEDB9F96-4707-4EE6-A681-5157D0AEDFEE}"/>
              </a:ext>
            </a:extLst>
          </p:cNvPr>
          <p:cNvSpPr>
            <a:spLocks noGrp="1"/>
          </p:cNvSpPr>
          <p:nvPr>
            <p:ph idx="1"/>
          </p:nvPr>
        </p:nvSpPr>
        <p:spPr/>
        <p:txBody>
          <a:bodyPr>
            <a:normAutofit/>
          </a:bodyPr>
          <a:lstStyle/>
          <a:p>
            <a:pPr marL="367030" indent="-354965">
              <a:lnSpc>
                <a:spcPct val="100000"/>
              </a:lnSpc>
              <a:spcBef>
                <a:spcPts val="335"/>
              </a:spcBef>
              <a:buFont typeface="Arial"/>
              <a:buChar char="•"/>
              <a:tabLst>
                <a:tab pos="367030" algn="l"/>
                <a:tab pos="367665" algn="l"/>
              </a:tabLst>
            </a:pPr>
            <a:r>
              <a:rPr lang="en-US" sz="2400" dirty="0">
                <a:latin typeface="Carlito"/>
                <a:cs typeface="Carlito"/>
              </a:rPr>
              <a:t>Activity:</a:t>
            </a:r>
          </a:p>
          <a:p>
            <a:pPr marL="781050" lvl="1" indent="-295910">
              <a:lnSpc>
                <a:spcPct val="100000"/>
              </a:lnSpc>
              <a:spcBef>
                <a:spcPts val="245"/>
              </a:spcBef>
              <a:buFont typeface="Arial"/>
              <a:buChar char="–"/>
              <a:tabLst>
                <a:tab pos="781685" algn="l"/>
              </a:tabLst>
            </a:pPr>
            <a:r>
              <a:rPr lang="en-US" dirty="0">
                <a:latin typeface="Carlito"/>
                <a:cs typeface="Carlito"/>
              </a:rPr>
              <a:t>Interviewing user management</a:t>
            </a:r>
          </a:p>
          <a:p>
            <a:pPr marL="781050" lvl="1" indent="-295910">
              <a:lnSpc>
                <a:spcPct val="100000"/>
              </a:lnSpc>
              <a:spcBef>
                <a:spcPts val="370"/>
              </a:spcBef>
              <a:buFont typeface="Arial"/>
              <a:buChar char="–"/>
              <a:tabLst>
                <a:tab pos="781685" algn="l"/>
              </a:tabLst>
            </a:pPr>
            <a:r>
              <a:rPr lang="en-US" dirty="0">
                <a:latin typeface="Carlito"/>
                <a:cs typeface="Carlito"/>
              </a:rPr>
              <a:t>Summarizing the knowledge obtained</a:t>
            </a:r>
          </a:p>
          <a:p>
            <a:pPr marL="781050" lvl="1" indent="-295910">
              <a:lnSpc>
                <a:spcPct val="100000"/>
              </a:lnSpc>
              <a:spcBef>
                <a:spcPts val="375"/>
              </a:spcBef>
              <a:buFont typeface="Arial"/>
              <a:buChar char="–"/>
              <a:tabLst>
                <a:tab pos="781685" algn="l"/>
              </a:tabLst>
            </a:pPr>
            <a:r>
              <a:rPr lang="en-US" dirty="0">
                <a:latin typeface="Carlito"/>
                <a:cs typeface="Carlito"/>
              </a:rPr>
              <a:t>Estimating the scope of the project</a:t>
            </a:r>
          </a:p>
          <a:p>
            <a:pPr marL="781050" lvl="1" indent="-295910">
              <a:lnSpc>
                <a:spcPct val="100000"/>
              </a:lnSpc>
              <a:spcBef>
                <a:spcPts val="270"/>
              </a:spcBef>
              <a:buFont typeface="Arial"/>
              <a:buChar char="–"/>
              <a:tabLst>
                <a:tab pos="781685" algn="l"/>
              </a:tabLst>
            </a:pPr>
            <a:r>
              <a:rPr lang="en-US" dirty="0">
                <a:latin typeface="Carlito"/>
                <a:cs typeface="Carlito"/>
              </a:rPr>
              <a:t>Documenting the results</a:t>
            </a:r>
          </a:p>
          <a:p>
            <a:pPr marL="367030" indent="-354965">
              <a:lnSpc>
                <a:spcPct val="100000"/>
              </a:lnSpc>
              <a:spcBef>
                <a:spcPts val="370"/>
              </a:spcBef>
              <a:buFont typeface="Arial"/>
              <a:buChar char="•"/>
              <a:tabLst>
                <a:tab pos="367030" algn="l"/>
                <a:tab pos="367665" algn="l"/>
              </a:tabLst>
            </a:pPr>
            <a:r>
              <a:rPr lang="en-US" sz="2400" dirty="0">
                <a:latin typeface="Carlito"/>
                <a:cs typeface="Carlito"/>
              </a:rPr>
              <a:t>Output:</a:t>
            </a:r>
          </a:p>
          <a:p>
            <a:pPr marL="774700" marR="5080" lvl="1" indent="-289560">
              <a:lnSpc>
                <a:spcPct val="90700"/>
              </a:lnSpc>
              <a:spcBef>
                <a:spcPts val="645"/>
              </a:spcBef>
              <a:buFont typeface="Arial"/>
              <a:buChar char="–"/>
              <a:tabLst>
                <a:tab pos="781685" algn="l"/>
                <a:tab pos="4503420" algn="l"/>
              </a:tabLst>
            </a:pPr>
            <a:r>
              <a:rPr lang="en-US" dirty="0">
                <a:latin typeface="Carlito"/>
                <a:cs typeface="Carlito"/>
              </a:rPr>
              <a:t>Feasibility report containing problem deﬁnition and  objective summaries from which management can make a  decision on whether to proceed with the proposed project  (come out with your system	proposal)</a:t>
            </a:r>
          </a:p>
        </p:txBody>
      </p:sp>
    </p:spTree>
    <p:extLst>
      <p:ext uri="{BB962C8B-B14F-4D97-AF65-F5344CB8AC3E}">
        <p14:creationId xmlns:p14="http://schemas.microsoft.com/office/powerpoint/2010/main" val="972123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C3C7D-08A8-42B4-A13E-0BAABB4B7C56}"/>
              </a:ext>
            </a:extLst>
          </p:cNvPr>
          <p:cNvSpPr>
            <a:spLocks noGrp="1"/>
          </p:cNvSpPr>
          <p:nvPr>
            <p:ph type="title"/>
          </p:nvPr>
        </p:nvSpPr>
        <p:spPr/>
        <p:txBody>
          <a:bodyPr>
            <a:normAutofit/>
          </a:bodyPr>
          <a:lstStyle/>
          <a:p>
            <a:r>
              <a:rPr lang="en-US" sz="4000" spc="-10" dirty="0"/>
              <a:t>Determining Human </a:t>
            </a:r>
            <a:r>
              <a:rPr lang="en-US" sz="4000" spc="-15" dirty="0"/>
              <a:t>Information  </a:t>
            </a:r>
            <a:r>
              <a:rPr lang="en-US" sz="4000" spc="-10" dirty="0"/>
              <a:t>Requirements</a:t>
            </a:r>
            <a:endParaRPr lang="en-US" sz="4000" dirty="0"/>
          </a:p>
        </p:txBody>
      </p:sp>
      <p:sp>
        <p:nvSpPr>
          <p:cNvPr id="3" name="Content Placeholder 2">
            <a:extLst>
              <a:ext uri="{FF2B5EF4-FFF2-40B4-BE49-F238E27FC236}">
                <a16:creationId xmlns:a16="http://schemas.microsoft.com/office/drawing/2014/main" id="{FEB10E8A-7BE4-458A-878A-D67D64D87A81}"/>
              </a:ext>
            </a:extLst>
          </p:cNvPr>
          <p:cNvSpPr>
            <a:spLocks noGrp="1"/>
          </p:cNvSpPr>
          <p:nvPr>
            <p:ph idx="1"/>
          </p:nvPr>
        </p:nvSpPr>
        <p:spPr/>
        <p:txBody>
          <a:bodyPr/>
          <a:lstStyle/>
          <a:p>
            <a:pPr marL="367030" indent="-354965">
              <a:lnSpc>
                <a:spcPct val="100000"/>
              </a:lnSpc>
              <a:spcBef>
                <a:spcPts val="120"/>
              </a:spcBef>
              <a:buFont typeface="Arial"/>
              <a:buChar char="•"/>
              <a:tabLst>
                <a:tab pos="367030" algn="l"/>
                <a:tab pos="367665" algn="l"/>
              </a:tabLst>
            </a:pPr>
            <a:r>
              <a:rPr lang="en-US" sz="2050" dirty="0">
                <a:latin typeface="Carlito"/>
                <a:cs typeface="Carlito"/>
              </a:rPr>
              <a:t>Activity:</a:t>
            </a:r>
          </a:p>
          <a:p>
            <a:pPr marL="781050" lvl="1" indent="-295910">
              <a:lnSpc>
                <a:spcPct val="100000"/>
              </a:lnSpc>
              <a:buFont typeface="Arial"/>
              <a:buChar char="–"/>
              <a:tabLst>
                <a:tab pos="781050" algn="l"/>
                <a:tab pos="781685" algn="l"/>
              </a:tabLst>
            </a:pPr>
            <a:r>
              <a:rPr lang="en-US" sz="2050" dirty="0">
                <a:latin typeface="Carlito"/>
                <a:cs typeface="Carlito"/>
              </a:rPr>
              <a:t>Interviewing</a:t>
            </a:r>
          </a:p>
          <a:p>
            <a:pPr marL="781050" lvl="1" indent="-295910">
              <a:lnSpc>
                <a:spcPct val="100000"/>
              </a:lnSpc>
              <a:spcBef>
                <a:spcPts val="25"/>
              </a:spcBef>
              <a:buFont typeface="Arial"/>
              <a:buChar char="–"/>
              <a:tabLst>
                <a:tab pos="781050" algn="l"/>
                <a:tab pos="781685" algn="l"/>
              </a:tabLst>
            </a:pPr>
            <a:r>
              <a:rPr lang="en-US" sz="2050" dirty="0">
                <a:latin typeface="Carlito"/>
                <a:cs typeface="Carlito"/>
              </a:rPr>
              <a:t>Sampling and investing hard data</a:t>
            </a:r>
          </a:p>
          <a:p>
            <a:pPr marL="781050" lvl="1" indent="-295910">
              <a:lnSpc>
                <a:spcPct val="100000"/>
              </a:lnSpc>
              <a:spcBef>
                <a:spcPts val="25"/>
              </a:spcBef>
              <a:buFont typeface="Arial"/>
              <a:buChar char="–"/>
              <a:tabLst>
                <a:tab pos="781050" algn="l"/>
                <a:tab pos="781685" algn="l"/>
              </a:tabLst>
            </a:pPr>
            <a:r>
              <a:rPr lang="en-US" sz="2050" dirty="0">
                <a:latin typeface="Carlito"/>
                <a:cs typeface="Carlito"/>
              </a:rPr>
              <a:t>Questionnaires</a:t>
            </a:r>
          </a:p>
          <a:p>
            <a:pPr marL="781050" lvl="1" indent="-295910">
              <a:lnSpc>
                <a:spcPct val="100000"/>
              </a:lnSpc>
              <a:spcBef>
                <a:spcPts val="25"/>
              </a:spcBef>
              <a:buFont typeface="Arial"/>
              <a:buChar char="–"/>
              <a:tabLst>
                <a:tab pos="781050" algn="l"/>
                <a:tab pos="781685" algn="l"/>
              </a:tabLst>
            </a:pPr>
            <a:r>
              <a:rPr lang="en-US" sz="2050" dirty="0">
                <a:latin typeface="Carlito"/>
                <a:cs typeface="Carlito"/>
              </a:rPr>
              <a:t>Observe the decision maker’s behavior and environment</a:t>
            </a:r>
          </a:p>
          <a:p>
            <a:pPr marL="781050" lvl="1" indent="-295910">
              <a:lnSpc>
                <a:spcPct val="100000"/>
              </a:lnSpc>
              <a:spcBef>
                <a:spcPts val="25"/>
              </a:spcBef>
              <a:buFont typeface="Arial"/>
              <a:buChar char="–"/>
              <a:tabLst>
                <a:tab pos="781050" algn="l"/>
                <a:tab pos="781685" algn="l"/>
              </a:tabLst>
            </a:pPr>
            <a:r>
              <a:rPr lang="en-US" sz="2050" dirty="0">
                <a:latin typeface="Carlito"/>
                <a:cs typeface="Carlito"/>
              </a:rPr>
              <a:t>Prototyping</a:t>
            </a:r>
          </a:p>
          <a:p>
            <a:pPr marL="781050" lvl="1" indent="-295910">
              <a:lnSpc>
                <a:spcPct val="100000"/>
              </a:lnSpc>
              <a:spcBef>
                <a:spcPts val="25"/>
              </a:spcBef>
              <a:buFont typeface="Arial"/>
              <a:buChar char="–"/>
              <a:tabLst>
                <a:tab pos="781050" algn="l"/>
                <a:tab pos="781685" algn="l"/>
              </a:tabLst>
            </a:pPr>
            <a:r>
              <a:rPr lang="en-US" sz="2050" dirty="0">
                <a:latin typeface="Carlito"/>
                <a:cs typeface="Carlito"/>
              </a:rPr>
              <a:t>Learn the who, what, where, when, how, and why of the current system</a:t>
            </a:r>
          </a:p>
          <a:p>
            <a:pPr marL="367030" indent="-354965">
              <a:lnSpc>
                <a:spcPct val="100000"/>
              </a:lnSpc>
              <a:spcBef>
                <a:spcPts val="25"/>
              </a:spcBef>
              <a:buFont typeface="Arial"/>
              <a:buChar char="•"/>
              <a:tabLst>
                <a:tab pos="367030" algn="l"/>
                <a:tab pos="367665" algn="l"/>
              </a:tabLst>
            </a:pPr>
            <a:r>
              <a:rPr lang="en-US" sz="2050" dirty="0">
                <a:latin typeface="Carlito"/>
                <a:cs typeface="Carlito"/>
              </a:rPr>
              <a:t>Output:</a:t>
            </a:r>
          </a:p>
          <a:p>
            <a:pPr marL="774700" marR="5715" lvl="1" indent="-289560">
              <a:lnSpc>
                <a:spcPct val="80200"/>
              </a:lnSpc>
              <a:spcBef>
                <a:spcPts val="509"/>
              </a:spcBef>
              <a:buFont typeface="Arial"/>
              <a:buChar char="–"/>
              <a:tabLst>
                <a:tab pos="781050" algn="l"/>
                <a:tab pos="781685" algn="l"/>
              </a:tabLst>
            </a:pPr>
            <a:r>
              <a:rPr lang="en-US" sz="2050" dirty="0">
                <a:latin typeface="Carlito"/>
                <a:cs typeface="Carlito"/>
              </a:rPr>
              <a:t>Analyst understands how users accomplish their work when interacting  with a computer; and begin to know how to make the new system more  useful and usable. The analyst should also know the business functions  and have complete information on the people, goals, data and  procedure involved</a:t>
            </a:r>
          </a:p>
        </p:txBody>
      </p:sp>
    </p:spTree>
    <p:extLst>
      <p:ext uri="{BB962C8B-B14F-4D97-AF65-F5344CB8AC3E}">
        <p14:creationId xmlns:p14="http://schemas.microsoft.com/office/powerpoint/2010/main" val="3060875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7A4A-93FF-4BF4-9D6A-195381849E63}"/>
              </a:ext>
            </a:extLst>
          </p:cNvPr>
          <p:cNvSpPr>
            <a:spLocks noGrp="1"/>
          </p:cNvSpPr>
          <p:nvPr>
            <p:ph type="title"/>
          </p:nvPr>
        </p:nvSpPr>
        <p:spPr/>
        <p:txBody>
          <a:bodyPr/>
          <a:lstStyle/>
          <a:p>
            <a:r>
              <a:rPr lang="en-US" sz="4400" spc="-10" dirty="0"/>
              <a:t>Analyzing System</a:t>
            </a:r>
            <a:r>
              <a:rPr lang="en-US" sz="4400" spc="-40" dirty="0"/>
              <a:t> </a:t>
            </a:r>
            <a:r>
              <a:rPr lang="en-US" sz="4400" spc="-10" dirty="0"/>
              <a:t>Needs</a:t>
            </a:r>
            <a:endParaRPr lang="en-US" dirty="0"/>
          </a:p>
        </p:txBody>
      </p:sp>
      <p:sp>
        <p:nvSpPr>
          <p:cNvPr id="3" name="Content Placeholder 2">
            <a:extLst>
              <a:ext uri="{FF2B5EF4-FFF2-40B4-BE49-F238E27FC236}">
                <a16:creationId xmlns:a16="http://schemas.microsoft.com/office/drawing/2014/main" id="{411B867D-3CD8-46EF-8BDD-8567C348B7A0}"/>
              </a:ext>
            </a:extLst>
          </p:cNvPr>
          <p:cNvSpPr>
            <a:spLocks noGrp="1"/>
          </p:cNvSpPr>
          <p:nvPr>
            <p:ph idx="1"/>
          </p:nvPr>
        </p:nvSpPr>
        <p:spPr/>
        <p:txBody>
          <a:bodyPr/>
          <a:lstStyle/>
          <a:p>
            <a:pPr marL="367030" indent="-354965">
              <a:lnSpc>
                <a:spcPct val="100000"/>
              </a:lnSpc>
              <a:spcBef>
                <a:spcPts val="730"/>
              </a:spcBef>
              <a:buFont typeface="Arial"/>
              <a:buChar char="•"/>
              <a:tabLst>
                <a:tab pos="367030" algn="l"/>
                <a:tab pos="367665" algn="l"/>
              </a:tabLst>
            </a:pPr>
            <a:r>
              <a:rPr lang="en-US" sz="2900" dirty="0">
                <a:latin typeface="Carlito"/>
                <a:cs typeface="Carlito"/>
              </a:rPr>
              <a:t>Activity:</a:t>
            </a:r>
          </a:p>
          <a:p>
            <a:pPr marL="781050" lvl="1" indent="-295910">
              <a:lnSpc>
                <a:spcPct val="100000"/>
              </a:lnSpc>
              <a:spcBef>
                <a:spcPts val="630"/>
              </a:spcBef>
              <a:buFont typeface="Arial"/>
              <a:buChar char="–"/>
              <a:tabLst>
                <a:tab pos="781685" algn="l"/>
              </a:tabLst>
            </a:pPr>
            <a:r>
              <a:rPr lang="en-US" sz="2900" dirty="0">
                <a:latin typeface="Carlito"/>
                <a:cs typeface="Carlito"/>
              </a:rPr>
              <a:t>Create data ﬂow diagrams</a:t>
            </a:r>
          </a:p>
          <a:p>
            <a:pPr marL="781050" lvl="1" indent="-295910">
              <a:lnSpc>
                <a:spcPct val="100000"/>
              </a:lnSpc>
              <a:spcBef>
                <a:spcPts val="665"/>
              </a:spcBef>
              <a:buFont typeface="Arial"/>
              <a:buChar char="–"/>
              <a:tabLst>
                <a:tab pos="781685" algn="l"/>
              </a:tabLst>
            </a:pPr>
            <a:r>
              <a:rPr lang="en-US" sz="2900" dirty="0">
                <a:latin typeface="Carlito"/>
                <a:cs typeface="Carlito"/>
              </a:rPr>
              <a:t>Complete the data dictionary</a:t>
            </a:r>
          </a:p>
          <a:p>
            <a:pPr marL="781050" lvl="1" indent="-295910">
              <a:lnSpc>
                <a:spcPct val="100000"/>
              </a:lnSpc>
              <a:spcBef>
                <a:spcPts val="760"/>
              </a:spcBef>
              <a:buFont typeface="Arial"/>
              <a:buChar char="–"/>
              <a:tabLst>
                <a:tab pos="781685" algn="l"/>
              </a:tabLst>
            </a:pPr>
            <a:r>
              <a:rPr lang="en-US" sz="2900" dirty="0">
                <a:latin typeface="Carlito"/>
                <a:cs typeface="Carlito"/>
              </a:rPr>
              <a:t>Analyze the structured decisions made</a:t>
            </a:r>
          </a:p>
          <a:p>
            <a:pPr marL="781050" lvl="1" indent="-295910">
              <a:lnSpc>
                <a:spcPct val="100000"/>
              </a:lnSpc>
              <a:spcBef>
                <a:spcPts val="660"/>
              </a:spcBef>
              <a:buFont typeface="Arial"/>
              <a:buChar char="–"/>
              <a:tabLst>
                <a:tab pos="781685" algn="l"/>
              </a:tabLst>
            </a:pPr>
            <a:r>
              <a:rPr lang="en-US" sz="2900" dirty="0">
                <a:latin typeface="Carlito"/>
                <a:cs typeface="Carlito"/>
              </a:rPr>
              <a:t>Prepare and present the system proposal</a:t>
            </a:r>
          </a:p>
          <a:p>
            <a:pPr marL="367030" indent="-354965">
              <a:lnSpc>
                <a:spcPct val="100000"/>
              </a:lnSpc>
              <a:spcBef>
                <a:spcPts val="665"/>
              </a:spcBef>
              <a:buFont typeface="Arial"/>
              <a:buChar char="•"/>
              <a:tabLst>
                <a:tab pos="367030" algn="l"/>
                <a:tab pos="367665" algn="l"/>
              </a:tabLst>
            </a:pPr>
            <a:r>
              <a:rPr lang="en-US" sz="2900" dirty="0">
                <a:latin typeface="Carlito"/>
                <a:cs typeface="Carlito"/>
              </a:rPr>
              <a:t>Output:</a:t>
            </a:r>
          </a:p>
          <a:p>
            <a:pPr marL="774700" marR="5080" lvl="1" indent="-289560">
              <a:lnSpc>
                <a:spcPts val="3440"/>
              </a:lnSpc>
              <a:spcBef>
                <a:spcPts val="910"/>
              </a:spcBef>
              <a:buFont typeface="Arial"/>
              <a:buChar char="–"/>
              <a:tabLst>
                <a:tab pos="781685" algn="l"/>
              </a:tabLst>
            </a:pPr>
            <a:r>
              <a:rPr lang="en-US" sz="2900" dirty="0">
                <a:latin typeface="Carlito"/>
                <a:cs typeface="Carlito"/>
              </a:rPr>
              <a:t>Recommendation on what, if anything, should be  done</a:t>
            </a:r>
          </a:p>
        </p:txBody>
      </p:sp>
    </p:spTree>
    <p:extLst>
      <p:ext uri="{BB962C8B-B14F-4D97-AF65-F5344CB8AC3E}">
        <p14:creationId xmlns:p14="http://schemas.microsoft.com/office/powerpoint/2010/main" val="1665542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C6572-00F6-4E00-B3E7-864793DF159A}"/>
              </a:ext>
            </a:extLst>
          </p:cNvPr>
          <p:cNvSpPr>
            <a:spLocks noGrp="1"/>
          </p:cNvSpPr>
          <p:nvPr>
            <p:ph type="title"/>
          </p:nvPr>
        </p:nvSpPr>
        <p:spPr/>
        <p:txBody>
          <a:bodyPr/>
          <a:lstStyle/>
          <a:p>
            <a:r>
              <a:rPr lang="en-US" sz="4400" spc="-10" dirty="0"/>
              <a:t>Designing the Recommended  </a:t>
            </a:r>
            <a:r>
              <a:rPr lang="en-US" sz="4400" spc="-5" dirty="0"/>
              <a:t>System</a:t>
            </a:r>
            <a:endParaRPr lang="en-US" dirty="0"/>
          </a:p>
        </p:txBody>
      </p:sp>
      <p:sp>
        <p:nvSpPr>
          <p:cNvPr id="3" name="Content Placeholder 2">
            <a:extLst>
              <a:ext uri="{FF2B5EF4-FFF2-40B4-BE49-F238E27FC236}">
                <a16:creationId xmlns:a16="http://schemas.microsoft.com/office/drawing/2014/main" id="{A2F81CE4-6187-4BDA-A3A8-48A74EBDB748}"/>
              </a:ext>
            </a:extLst>
          </p:cNvPr>
          <p:cNvSpPr>
            <a:spLocks noGrp="1"/>
          </p:cNvSpPr>
          <p:nvPr>
            <p:ph idx="1"/>
          </p:nvPr>
        </p:nvSpPr>
        <p:spPr/>
        <p:txBody>
          <a:bodyPr/>
          <a:lstStyle/>
          <a:p>
            <a:pPr marL="367030" indent="-354965">
              <a:lnSpc>
                <a:spcPct val="100000"/>
              </a:lnSpc>
              <a:spcBef>
                <a:spcPts val="434"/>
              </a:spcBef>
              <a:buFont typeface="Arial"/>
              <a:buChar char="•"/>
              <a:tabLst>
                <a:tab pos="367030" algn="l"/>
                <a:tab pos="367665" algn="l"/>
              </a:tabLst>
            </a:pPr>
            <a:r>
              <a:rPr lang="en-US" sz="3300" dirty="0">
                <a:latin typeface="Carlito"/>
                <a:cs typeface="Carlito"/>
              </a:rPr>
              <a:t>Activity:</a:t>
            </a:r>
          </a:p>
          <a:p>
            <a:pPr marL="781050" lvl="1" indent="-295910">
              <a:lnSpc>
                <a:spcPct val="100000"/>
              </a:lnSpc>
              <a:spcBef>
                <a:spcPts val="280"/>
              </a:spcBef>
              <a:buFont typeface="Arial"/>
              <a:buChar char="–"/>
              <a:tabLst>
                <a:tab pos="781685" algn="l"/>
              </a:tabLst>
            </a:pPr>
            <a:r>
              <a:rPr lang="en-US" sz="2900" dirty="0">
                <a:latin typeface="Carlito"/>
                <a:cs typeface="Carlito"/>
              </a:rPr>
              <a:t>Design procedures for data entry</a:t>
            </a:r>
          </a:p>
          <a:p>
            <a:pPr marL="781050" lvl="1" indent="-295910">
              <a:lnSpc>
                <a:spcPct val="100000"/>
              </a:lnSpc>
              <a:spcBef>
                <a:spcPts val="350"/>
              </a:spcBef>
              <a:buFont typeface="Arial"/>
              <a:buChar char="–"/>
              <a:tabLst>
                <a:tab pos="781685" algn="l"/>
              </a:tabLst>
            </a:pPr>
            <a:r>
              <a:rPr lang="en-US" sz="2900" dirty="0">
                <a:latin typeface="Carlito"/>
                <a:cs typeface="Carlito"/>
              </a:rPr>
              <a:t>Design the human-­‐computer interface</a:t>
            </a:r>
          </a:p>
          <a:p>
            <a:pPr marL="781050" lvl="1" indent="-295910">
              <a:lnSpc>
                <a:spcPct val="100000"/>
              </a:lnSpc>
              <a:spcBef>
                <a:spcPts val="350"/>
              </a:spcBef>
              <a:buFont typeface="Arial"/>
              <a:buChar char="–"/>
              <a:tabLst>
                <a:tab pos="781685" algn="l"/>
              </a:tabLst>
            </a:pPr>
            <a:r>
              <a:rPr lang="en-US" sz="2900" dirty="0">
                <a:latin typeface="Carlito"/>
                <a:cs typeface="Carlito"/>
              </a:rPr>
              <a:t>Design system controls</a:t>
            </a:r>
          </a:p>
          <a:p>
            <a:pPr marL="781050" lvl="1" indent="-295910">
              <a:lnSpc>
                <a:spcPct val="100000"/>
              </a:lnSpc>
              <a:spcBef>
                <a:spcPts val="350"/>
              </a:spcBef>
              <a:buFont typeface="Arial"/>
              <a:buChar char="–"/>
              <a:tabLst>
                <a:tab pos="781685" algn="l"/>
              </a:tabLst>
            </a:pPr>
            <a:r>
              <a:rPr lang="en-US" sz="2900" dirty="0">
                <a:latin typeface="Carlito"/>
                <a:cs typeface="Carlito"/>
              </a:rPr>
              <a:t>Design ﬁles and/or database</a:t>
            </a:r>
          </a:p>
          <a:p>
            <a:pPr marL="781050" lvl="1" indent="-295910">
              <a:lnSpc>
                <a:spcPct val="100000"/>
              </a:lnSpc>
              <a:spcBef>
                <a:spcPts val="350"/>
              </a:spcBef>
              <a:buFont typeface="Arial"/>
              <a:buChar char="–"/>
              <a:tabLst>
                <a:tab pos="781685" algn="l"/>
              </a:tabLst>
            </a:pPr>
            <a:r>
              <a:rPr lang="en-US" sz="2900" dirty="0">
                <a:latin typeface="Carlito"/>
                <a:cs typeface="Carlito"/>
              </a:rPr>
              <a:t>Design backup procedures</a:t>
            </a:r>
          </a:p>
          <a:p>
            <a:pPr marL="367030" indent="-354965">
              <a:lnSpc>
                <a:spcPct val="100000"/>
              </a:lnSpc>
              <a:spcBef>
                <a:spcPts val="425"/>
              </a:spcBef>
              <a:buFont typeface="Arial"/>
              <a:buChar char="•"/>
              <a:tabLst>
                <a:tab pos="367030" algn="l"/>
                <a:tab pos="367665" algn="l"/>
              </a:tabLst>
            </a:pPr>
            <a:r>
              <a:rPr lang="en-US" sz="3300" dirty="0">
                <a:latin typeface="Carlito"/>
                <a:cs typeface="Carlito"/>
              </a:rPr>
              <a:t>Output</a:t>
            </a:r>
          </a:p>
          <a:p>
            <a:pPr marL="781050" lvl="1" indent="-295910">
              <a:lnSpc>
                <a:spcPct val="100000"/>
              </a:lnSpc>
              <a:spcBef>
                <a:spcPts val="315"/>
              </a:spcBef>
              <a:buFont typeface="Arial"/>
              <a:buChar char="–"/>
              <a:tabLst>
                <a:tab pos="781685" algn="l"/>
              </a:tabLst>
            </a:pPr>
            <a:r>
              <a:rPr lang="en-US" sz="2900" dirty="0">
                <a:latin typeface="Carlito"/>
                <a:cs typeface="Carlito"/>
              </a:rPr>
              <a:t>Model of the actual system</a:t>
            </a:r>
          </a:p>
          <a:p>
            <a:endParaRPr lang="en-US" dirty="0"/>
          </a:p>
        </p:txBody>
      </p:sp>
    </p:spTree>
    <p:extLst>
      <p:ext uri="{BB962C8B-B14F-4D97-AF65-F5344CB8AC3E}">
        <p14:creationId xmlns:p14="http://schemas.microsoft.com/office/powerpoint/2010/main" val="559080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61A62-36B9-4C5B-B2E1-F5A3C42CA1C3}"/>
              </a:ext>
            </a:extLst>
          </p:cNvPr>
          <p:cNvSpPr>
            <a:spLocks noGrp="1"/>
          </p:cNvSpPr>
          <p:nvPr>
            <p:ph type="title"/>
          </p:nvPr>
        </p:nvSpPr>
        <p:spPr/>
        <p:txBody>
          <a:bodyPr/>
          <a:lstStyle/>
          <a:p>
            <a:r>
              <a:rPr lang="en-US" sz="4400" spc="-10" dirty="0"/>
              <a:t>Developing and </a:t>
            </a:r>
            <a:r>
              <a:rPr lang="en-US" sz="4400" spc="-15" dirty="0"/>
              <a:t>Documenting  </a:t>
            </a:r>
            <a:r>
              <a:rPr lang="en-US" sz="4400" spc="45" dirty="0"/>
              <a:t>Software</a:t>
            </a:r>
            <a:endParaRPr lang="en-US" dirty="0"/>
          </a:p>
        </p:txBody>
      </p:sp>
      <p:sp>
        <p:nvSpPr>
          <p:cNvPr id="3" name="Content Placeholder 2">
            <a:extLst>
              <a:ext uri="{FF2B5EF4-FFF2-40B4-BE49-F238E27FC236}">
                <a16:creationId xmlns:a16="http://schemas.microsoft.com/office/drawing/2014/main" id="{E7ABE0AF-FE28-42B8-92C6-35B56B8C980B}"/>
              </a:ext>
            </a:extLst>
          </p:cNvPr>
          <p:cNvSpPr>
            <a:spLocks noGrp="1"/>
          </p:cNvSpPr>
          <p:nvPr>
            <p:ph idx="1"/>
          </p:nvPr>
        </p:nvSpPr>
        <p:spPr/>
        <p:txBody>
          <a:bodyPr/>
          <a:lstStyle/>
          <a:p>
            <a:pPr marL="367030" indent="-354965">
              <a:lnSpc>
                <a:spcPct val="100000"/>
              </a:lnSpc>
              <a:spcBef>
                <a:spcPts val="390"/>
              </a:spcBef>
              <a:buFont typeface="Arial"/>
              <a:buChar char="•"/>
              <a:tabLst>
                <a:tab pos="367030" algn="l"/>
                <a:tab pos="367665" algn="l"/>
              </a:tabLst>
            </a:pPr>
            <a:r>
              <a:rPr lang="en-US" sz="2900" dirty="0">
                <a:latin typeface="Carlito"/>
                <a:cs typeface="Carlito"/>
              </a:rPr>
              <a:t>Activity:</a:t>
            </a:r>
          </a:p>
          <a:p>
            <a:pPr marL="774700" marR="121920" lvl="1" indent="-289560">
              <a:lnSpc>
                <a:spcPts val="2270"/>
              </a:lnSpc>
              <a:spcBef>
                <a:spcPts val="580"/>
              </a:spcBef>
              <a:buFont typeface="Arial"/>
              <a:buChar char="–"/>
              <a:tabLst>
                <a:tab pos="781050" algn="l"/>
                <a:tab pos="781685" algn="l"/>
              </a:tabLst>
            </a:pPr>
            <a:r>
              <a:rPr lang="en-US" sz="2150" dirty="0">
                <a:latin typeface="Carlito"/>
                <a:cs typeface="Carlito"/>
              </a:rPr>
              <a:t>System analyst works with programmers to develop any original  software</a:t>
            </a:r>
          </a:p>
          <a:p>
            <a:pPr marL="781050" lvl="1" indent="-295910">
              <a:lnSpc>
                <a:spcPct val="100000"/>
              </a:lnSpc>
              <a:spcBef>
                <a:spcPts val="305"/>
              </a:spcBef>
              <a:buFont typeface="Arial"/>
              <a:buChar char="–"/>
              <a:tabLst>
                <a:tab pos="781050" algn="l"/>
                <a:tab pos="781685" algn="l"/>
              </a:tabLst>
            </a:pPr>
            <a:r>
              <a:rPr lang="en-US" sz="2150" dirty="0">
                <a:latin typeface="Carlito"/>
                <a:cs typeface="Carlito"/>
              </a:rPr>
              <a:t>Works with users to develop eﬀective documentation</a:t>
            </a:r>
          </a:p>
          <a:p>
            <a:pPr marL="774700" marR="236854" lvl="1" indent="-289560">
              <a:lnSpc>
                <a:spcPts val="2380"/>
              </a:lnSpc>
              <a:spcBef>
                <a:spcPts val="565"/>
              </a:spcBef>
              <a:buFont typeface="Arial"/>
              <a:buChar char="–"/>
              <a:tabLst>
                <a:tab pos="781050" algn="l"/>
                <a:tab pos="781685" algn="l"/>
              </a:tabLst>
            </a:pPr>
            <a:r>
              <a:rPr lang="en-US" sz="2150" dirty="0">
                <a:latin typeface="Carlito"/>
                <a:cs typeface="Carlito"/>
              </a:rPr>
              <a:t>Programmers design, code, and remove syntactical errors from  computer programs</a:t>
            </a:r>
          </a:p>
          <a:p>
            <a:pPr marL="774700" marR="5080" lvl="1" indent="-289560">
              <a:lnSpc>
                <a:spcPts val="2380"/>
              </a:lnSpc>
              <a:spcBef>
                <a:spcPts val="414"/>
              </a:spcBef>
              <a:buFont typeface="Arial"/>
              <a:buChar char="–"/>
              <a:tabLst>
                <a:tab pos="781050" algn="l"/>
                <a:tab pos="781685" algn="l"/>
              </a:tabLst>
            </a:pPr>
            <a:r>
              <a:rPr lang="en-US" sz="2150" dirty="0">
                <a:latin typeface="Carlito"/>
                <a:cs typeface="Carlito"/>
              </a:rPr>
              <a:t>Document software with help ﬁles, procedure manuals, and Web  sites with Frequently Asked Questions</a:t>
            </a:r>
          </a:p>
          <a:p>
            <a:pPr marL="367030" indent="-354965">
              <a:lnSpc>
                <a:spcPct val="100000"/>
              </a:lnSpc>
              <a:spcBef>
                <a:spcPts val="350"/>
              </a:spcBef>
              <a:buFont typeface="Arial"/>
              <a:buChar char="•"/>
              <a:tabLst>
                <a:tab pos="367030" algn="l"/>
                <a:tab pos="367665" algn="l"/>
              </a:tabLst>
            </a:pPr>
            <a:r>
              <a:rPr lang="en-US" sz="2900" dirty="0">
                <a:latin typeface="Carlito"/>
                <a:cs typeface="Carlito"/>
              </a:rPr>
              <a:t>Output:</a:t>
            </a:r>
          </a:p>
          <a:p>
            <a:pPr marL="781050" lvl="1" indent="-295910">
              <a:lnSpc>
                <a:spcPct val="100000"/>
              </a:lnSpc>
              <a:spcBef>
                <a:spcPts val="270"/>
              </a:spcBef>
              <a:buFont typeface="Arial"/>
              <a:buChar char="–"/>
              <a:tabLst>
                <a:tab pos="781050" algn="l"/>
                <a:tab pos="781685" algn="l"/>
              </a:tabLst>
            </a:pPr>
            <a:r>
              <a:rPr lang="en-US" sz="2150" dirty="0">
                <a:latin typeface="Carlito"/>
                <a:cs typeface="Carlito"/>
              </a:rPr>
              <a:t>Computer programs</a:t>
            </a:r>
          </a:p>
          <a:p>
            <a:pPr marL="781050" lvl="1" indent="-295910">
              <a:lnSpc>
                <a:spcPct val="100000"/>
              </a:lnSpc>
              <a:spcBef>
                <a:spcPts val="215"/>
              </a:spcBef>
              <a:buFont typeface="Arial"/>
              <a:buChar char="–"/>
              <a:tabLst>
                <a:tab pos="781050" algn="l"/>
                <a:tab pos="781685" algn="l"/>
              </a:tabLst>
            </a:pPr>
            <a:r>
              <a:rPr lang="en-US" sz="2150" dirty="0">
                <a:latin typeface="Carlito"/>
                <a:cs typeface="Carlito"/>
              </a:rPr>
              <a:t>System documentation</a:t>
            </a:r>
          </a:p>
          <a:p>
            <a:endParaRPr lang="en-US" dirty="0"/>
          </a:p>
        </p:txBody>
      </p:sp>
    </p:spTree>
    <p:extLst>
      <p:ext uri="{BB962C8B-B14F-4D97-AF65-F5344CB8AC3E}">
        <p14:creationId xmlns:p14="http://schemas.microsoft.com/office/powerpoint/2010/main" val="1939189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6B99-E741-409E-9D9F-C940BD2C2ACF}"/>
              </a:ext>
            </a:extLst>
          </p:cNvPr>
          <p:cNvSpPr>
            <a:spLocks noGrp="1"/>
          </p:cNvSpPr>
          <p:nvPr>
            <p:ph type="title"/>
          </p:nvPr>
        </p:nvSpPr>
        <p:spPr/>
        <p:txBody>
          <a:bodyPr/>
          <a:lstStyle/>
          <a:p>
            <a:pPr algn="ctr"/>
            <a:r>
              <a:rPr lang="en-US" dirty="0">
                <a:cs typeface="Calibri Light"/>
              </a:rPr>
              <a:t>A System Analyst May Involve in any or all of the following System</a:t>
            </a:r>
            <a:endParaRPr lang="en-US" dirty="0"/>
          </a:p>
        </p:txBody>
      </p:sp>
      <p:pic>
        <p:nvPicPr>
          <p:cNvPr id="3" name="Picture 2">
            <a:extLst>
              <a:ext uri="{FF2B5EF4-FFF2-40B4-BE49-F238E27FC236}">
                <a16:creationId xmlns:a16="http://schemas.microsoft.com/office/drawing/2014/main" id="{B3AACD61-5C11-4A43-89DB-4B40F89B9EFC}"/>
              </a:ext>
            </a:extLst>
          </p:cNvPr>
          <p:cNvPicPr>
            <a:picLocks noChangeAspect="1"/>
          </p:cNvPicPr>
          <p:nvPr/>
        </p:nvPicPr>
        <p:blipFill>
          <a:blip r:embed="rId2"/>
          <a:stretch>
            <a:fillRect/>
          </a:stretch>
        </p:blipFill>
        <p:spPr>
          <a:xfrm>
            <a:off x="1013491" y="1690688"/>
            <a:ext cx="6052418" cy="4567392"/>
          </a:xfrm>
          <a:prstGeom prst="rect">
            <a:avLst/>
          </a:prstGeom>
        </p:spPr>
      </p:pic>
      <p:sp>
        <p:nvSpPr>
          <p:cNvPr id="4" name="Rectangle 3">
            <a:extLst>
              <a:ext uri="{FF2B5EF4-FFF2-40B4-BE49-F238E27FC236}">
                <a16:creationId xmlns:a16="http://schemas.microsoft.com/office/drawing/2014/main" id="{5EE8B652-2C14-474E-9192-2570798A4998}"/>
              </a:ext>
            </a:extLst>
          </p:cNvPr>
          <p:cNvSpPr/>
          <p:nvPr/>
        </p:nvSpPr>
        <p:spPr>
          <a:xfrm>
            <a:off x="6253316" y="1991032"/>
            <a:ext cx="3539613"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Strategic Level</a:t>
            </a:r>
          </a:p>
        </p:txBody>
      </p:sp>
      <p:sp>
        <p:nvSpPr>
          <p:cNvPr id="6" name="Rectangle 5">
            <a:extLst>
              <a:ext uri="{FF2B5EF4-FFF2-40B4-BE49-F238E27FC236}">
                <a16:creationId xmlns:a16="http://schemas.microsoft.com/office/drawing/2014/main" id="{BF9C3DB2-F9BF-40B4-951E-2BF47E745239}"/>
              </a:ext>
            </a:extLst>
          </p:cNvPr>
          <p:cNvSpPr/>
          <p:nvPr/>
        </p:nvSpPr>
        <p:spPr>
          <a:xfrm>
            <a:off x="6253314" y="2945121"/>
            <a:ext cx="3539613"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Higher Level</a:t>
            </a:r>
          </a:p>
        </p:txBody>
      </p:sp>
      <p:sp>
        <p:nvSpPr>
          <p:cNvPr id="8" name="Rectangle 7">
            <a:extLst>
              <a:ext uri="{FF2B5EF4-FFF2-40B4-BE49-F238E27FC236}">
                <a16:creationId xmlns:a16="http://schemas.microsoft.com/office/drawing/2014/main" id="{4F03A0AD-81A1-47FB-BE68-1C314ED7FF50}"/>
              </a:ext>
            </a:extLst>
          </p:cNvPr>
          <p:cNvSpPr/>
          <p:nvPr/>
        </p:nvSpPr>
        <p:spPr>
          <a:xfrm>
            <a:off x="6253314" y="3927634"/>
            <a:ext cx="3539613"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Knowledge Level</a:t>
            </a:r>
          </a:p>
        </p:txBody>
      </p:sp>
      <p:sp>
        <p:nvSpPr>
          <p:cNvPr id="10" name="Rectangle 9">
            <a:extLst>
              <a:ext uri="{FF2B5EF4-FFF2-40B4-BE49-F238E27FC236}">
                <a16:creationId xmlns:a16="http://schemas.microsoft.com/office/drawing/2014/main" id="{BB411B4B-8BE5-4954-9BCB-F7AD8F9232ED}"/>
              </a:ext>
            </a:extLst>
          </p:cNvPr>
          <p:cNvSpPr/>
          <p:nvPr/>
        </p:nvSpPr>
        <p:spPr>
          <a:xfrm>
            <a:off x="6253314" y="4920537"/>
            <a:ext cx="3539613"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Operation Level</a:t>
            </a:r>
          </a:p>
        </p:txBody>
      </p:sp>
      <p:cxnSp>
        <p:nvCxnSpPr>
          <p:cNvPr id="12" name="Straight Arrow Connector 11">
            <a:extLst>
              <a:ext uri="{FF2B5EF4-FFF2-40B4-BE49-F238E27FC236}">
                <a16:creationId xmlns:a16="http://schemas.microsoft.com/office/drawing/2014/main" id="{073761CD-7B4D-4A1F-A56C-4101C97B0414}"/>
              </a:ext>
            </a:extLst>
          </p:cNvPr>
          <p:cNvCxnSpPr>
            <a:cxnSpLocks/>
          </p:cNvCxnSpPr>
          <p:nvPr/>
        </p:nvCxnSpPr>
        <p:spPr>
          <a:xfrm>
            <a:off x="3790335" y="2448232"/>
            <a:ext cx="24629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3707290-AD47-4644-A775-E487DA93BAA2}"/>
              </a:ext>
            </a:extLst>
          </p:cNvPr>
          <p:cNvCxnSpPr>
            <a:cxnSpLocks/>
          </p:cNvCxnSpPr>
          <p:nvPr/>
        </p:nvCxnSpPr>
        <p:spPr>
          <a:xfrm>
            <a:off x="4572000" y="3444107"/>
            <a:ext cx="16813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0F27EB4-D442-4684-8A3A-E37BE9BA0B15}"/>
              </a:ext>
            </a:extLst>
          </p:cNvPr>
          <p:cNvCxnSpPr>
            <a:cxnSpLocks/>
          </p:cNvCxnSpPr>
          <p:nvPr/>
        </p:nvCxnSpPr>
        <p:spPr>
          <a:xfrm>
            <a:off x="5198805" y="4384834"/>
            <a:ext cx="10545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EEB6A9A-9A8A-4A7F-AC8E-9DF8B3923680}"/>
              </a:ext>
            </a:extLst>
          </p:cNvPr>
          <p:cNvCxnSpPr>
            <a:cxnSpLocks/>
          </p:cNvCxnSpPr>
          <p:nvPr/>
        </p:nvCxnSpPr>
        <p:spPr>
          <a:xfrm>
            <a:off x="5660919" y="5372468"/>
            <a:ext cx="592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397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1F5E-24A9-48B3-A824-656444C661C4}"/>
              </a:ext>
            </a:extLst>
          </p:cNvPr>
          <p:cNvSpPr>
            <a:spLocks noGrp="1"/>
          </p:cNvSpPr>
          <p:nvPr>
            <p:ph type="title"/>
          </p:nvPr>
        </p:nvSpPr>
        <p:spPr/>
        <p:txBody>
          <a:bodyPr/>
          <a:lstStyle/>
          <a:p>
            <a:r>
              <a:rPr lang="en-US" sz="4400" spc="-15" dirty="0"/>
              <a:t>Testing </a:t>
            </a:r>
            <a:r>
              <a:rPr lang="en-US" sz="4400" spc="-10" dirty="0"/>
              <a:t>and Maintaining the  </a:t>
            </a:r>
            <a:r>
              <a:rPr lang="en-US" sz="4400" spc="-5" dirty="0"/>
              <a:t>System</a:t>
            </a:r>
            <a:endParaRPr lang="en-US" dirty="0"/>
          </a:p>
        </p:txBody>
      </p:sp>
      <p:sp>
        <p:nvSpPr>
          <p:cNvPr id="3" name="Content Placeholder 2">
            <a:extLst>
              <a:ext uri="{FF2B5EF4-FFF2-40B4-BE49-F238E27FC236}">
                <a16:creationId xmlns:a16="http://schemas.microsoft.com/office/drawing/2014/main" id="{7FCA04B6-23AB-49B2-AFB8-C5A352E4E094}"/>
              </a:ext>
            </a:extLst>
          </p:cNvPr>
          <p:cNvSpPr>
            <a:spLocks noGrp="1"/>
          </p:cNvSpPr>
          <p:nvPr>
            <p:ph idx="1"/>
          </p:nvPr>
        </p:nvSpPr>
        <p:spPr/>
        <p:txBody>
          <a:bodyPr/>
          <a:lstStyle/>
          <a:p>
            <a:pPr marL="367030" indent="-354965">
              <a:lnSpc>
                <a:spcPct val="100000"/>
              </a:lnSpc>
              <a:spcBef>
                <a:spcPts val="434"/>
              </a:spcBef>
              <a:buFont typeface="Arial"/>
              <a:buChar char="•"/>
              <a:tabLst>
                <a:tab pos="367030" algn="l"/>
                <a:tab pos="367665" algn="l"/>
              </a:tabLst>
            </a:pPr>
            <a:r>
              <a:rPr lang="en-US" sz="3600" dirty="0">
                <a:latin typeface="Carlito"/>
                <a:cs typeface="Carlito"/>
              </a:rPr>
              <a:t>Activity:</a:t>
            </a:r>
          </a:p>
          <a:p>
            <a:pPr marL="781050" lvl="1" indent="-295910">
              <a:lnSpc>
                <a:spcPct val="100000"/>
              </a:lnSpc>
              <a:spcBef>
                <a:spcPts val="254"/>
              </a:spcBef>
              <a:buFont typeface="Arial"/>
              <a:buChar char="–"/>
              <a:tabLst>
                <a:tab pos="781685" algn="l"/>
              </a:tabLst>
            </a:pPr>
            <a:r>
              <a:rPr lang="en-US" sz="2900" dirty="0">
                <a:latin typeface="Carlito"/>
                <a:cs typeface="Carlito"/>
              </a:rPr>
              <a:t>Test the information system</a:t>
            </a:r>
          </a:p>
          <a:p>
            <a:pPr marL="781050" lvl="1" indent="-295910">
              <a:lnSpc>
                <a:spcPct val="100000"/>
              </a:lnSpc>
              <a:spcBef>
                <a:spcPts val="350"/>
              </a:spcBef>
              <a:buFont typeface="Arial"/>
              <a:buChar char="–"/>
              <a:tabLst>
                <a:tab pos="781685" algn="l"/>
              </a:tabLst>
            </a:pPr>
            <a:r>
              <a:rPr lang="en-US" sz="2900" dirty="0">
                <a:latin typeface="Carlito"/>
                <a:cs typeface="Carlito"/>
              </a:rPr>
              <a:t>System maintenance</a:t>
            </a:r>
          </a:p>
          <a:p>
            <a:pPr marL="781050" lvl="1" indent="-295910">
              <a:lnSpc>
                <a:spcPct val="100000"/>
              </a:lnSpc>
              <a:spcBef>
                <a:spcPts val="350"/>
              </a:spcBef>
              <a:buFont typeface="Arial"/>
              <a:buChar char="–"/>
              <a:tabLst>
                <a:tab pos="781685" algn="l"/>
              </a:tabLst>
            </a:pPr>
            <a:r>
              <a:rPr lang="en-US" sz="2900" dirty="0">
                <a:latin typeface="Carlito"/>
                <a:cs typeface="Carlito"/>
              </a:rPr>
              <a:t>Maintenance documentation</a:t>
            </a:r>
          </a:p>
          <a:p>
            <a:pPr marL="367030" indent="-354965">
              <a:lnSpc>
                <a:spcPct val="100000"/>
              </a:lnSpc>
              <a:spcBef>
                <a:spcPts val="475"/>
              </a:spcBef>
              <a:buFont typeface="Arial"/>
              <a:buChar char="•"/>
              <a:tabLst>
                <a:tab pos="367030" algn="l"/>
                <a:tab pos="367665" algn="l"/>
              </a:tabLst>
            </a:pPr>
            <a:r>
              <a:rPr lang="en-US" sz="3600" dirty="0">
                <a:latin typeface="Carlito"/>
                <a:cs typeface="Carlito"/>
              </a:rPr>
              <a:t>Output:</a:t>
            </a:r>
          </a:p>
          <a:p>
            <a:pPr marL="781050" lvl="1" indent="-295910">
              <a:lnSpc>
                <a:spcPct val="100000"/>
              </a:lnSpc>
              <a:spcBef>
                <a:spcPts val="315"/>
              </a:spcBef>
              <a:buFont typeface="Arial"/>
              <a:buChar char="–"/>
              <a:tabLst>
                <a:tab pos="781685" algn="l"/>
              </a:tabLst>
            </a:pPr>
            <a:r>
              <a:rPr lang="en-US" sz="2900" dirty="0">
                <a:latin typeface="Carlito"/>
                <a:cs typeface="Carlito"/>
              </a:rPr>
              <a:t>Problems, if any</a:t>
            </a:r>
          </a:p>
          <a:p>
            <a:pPr marL="781050" lvl="1" indent="-295910">
              <a:lnSpc>
                <a:spcPct val="100000"/>
              </a:lnSpc>
              <a:spcBef>
                <a:spcPts val="350"/>
              </a:spcBef>
              <a:buFont typeface="Arial"/>
              <a:buChar char="–"/>
              <a:tabLst>
                <a:tab pos="781685" algn="l"/>
              </a:tabLst>
            </a:pPr>
            <a:r>
              <a:rPr lang="en-US" sz="2900" dirty="0">
                <a:latin typeface="Carlito"/>
                <a:cs typeface="Carlito"/>
              </a:rPr>
              <a:t>Updated programs</a:t>
            </a:r>
          </a:p>
          <a:p>
            <a:pPr marL="781050" lvl="1" indent="-295910">
              <a:lnSpc>
                <a:spcPct val="100000"/>
              </a:lnSpc>
              <a:spcBef>
                <a:spcPts val="350"/>
              </a:spcBef>
              <a:buFont typeface="Arial"/>
              <a:buChar char="–"/>
              <a:tabLst>
                <a:tab pos="781685" algn="l"/>
              </a:tabLst>
            </a:pPr>
            <a:r>
              <a:rPr lang="en-US" sz="2900" dirty="0">
                <a:latin typeface="Carlito"/>
                <a:cs typeface="Carlito"/>
              </a:rPr>
              <a:t>Documentation</a:t>
            </a:r>
          </a:p>
          <a:p>
            <a:pPr marL="0" indent="0">
              <a:buNone/>
            </a:pPr>
            <a:endParaRPr lang="en-US" dirty="0"/>
          </a:p>
        </p:txBody>
      </p:sp>
    </p:spTree>
    <p:extLst>
      <p:ext uri="{BB962C8B-B14F-4D97-AF65-F5344CB8AC3E}">
        <p14:creationId xmlns:p14="http://schemas.microsoft.com/office/powerpoint/2010/main" val="1340349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A9108-FA2C-4501-8EB8-AB0E33A50765}"/>
              </a:ext>
            </a:extLst>
          </p:cNvPr>
          <p:cNvSpPr>
            <a:spLocks noGrp="1"/>
          </p:cNvSpPr>
          <p:nvPr>
            <p:ph type="title"/>
          </p:nvPr>
        </p:nvSpPr>
        <p:spPr/>
        <p:txBody>
          <a:bodyPr/>
          <a:lstStyle/>
          <a:p>
            <a:r>
              <a:rPr lang="en-US" spc="10" dirty="0"/>
              <a:t>Implementing </a:t>
            </a:r>
            <a:r>
              <a:rPr lang="en-US" spc="15" dirty="0"/>
              <a:t>and </a:t>
            </a:r>
            <a:r>
              <a:rPr lang="en-US" spc="5" dirty="0"/>
              <a:t>Evaluating </a:t>
            </a:r>
            <a:r>
              <a:rPr lang="en-US" spc="10" dirty="0"/>
              <a:t>the  </a:t>
            </a:r>
            <a:r>
              <a:rPr lang="en-US" spc="15" dirty="0"/>
              <a:t>System</a:t>
            </a:r>
            <a:endParaRPr lang="en-US" dirty="0"/>
          </a:p>
        </p:txBody>
      </p:sp>
      <p:sp>
        <p:nvSpPr>
          <p:cNvPr id="3" name="Content Placeholder 2">
            <a:extLst>
              <a:ext uri="{FF2B5EF4-FFF2-40B4-BE49-F238E27FC236}">
                <a16:creationId xmlns:a16="http://schemas.microsoft.com/office/drawing/2014/main" id="{9436B414-25AE-49B2-B644-024BFA4E6112}"/>
              </a:ext>
            </a:extLst>
          </p:cNvPr>
          <p:cNvSpPr>
            <a:spLocks noGrp="1"/>
          </p:cNvSpPr>
          <p:nvPr>
            <p:ph idx="1"/>
          </p:nvPr>
        </p:nvSpPr>
        <p:spPr/>
        <p:txBody>
          <a:bodyPr/>
          <a:lstStyle/>
          <a:p>
            <a:pPr marL="367030" indent="-354965">
              <a:lnSpc>
                <a:spcPct val="100000"/>
              </a:lnSpc>
              <a:spcBef>
                <a:spcPts val="434"/>
              </a:spcBef>
              <a:buFont typeface="Arial"/>
              <a:buChar char="•"/>
              <a:tabLst>
                <a:tab pos="367030" algn="l"/>
                <a:tab pos="367665" algn="l"/>
              </a:tabLst>
            </a:pPr>
            <a:r>
              <a:rPr lang="en-US" sz="3600" dirty="0">
                <a:latin typeface="Carlito"/>
                <a:cs typeface="Carlito"/>
              </a:rPr>
              <a:t>Activity:</a:t>
            </a:r>
          </a:p>
          <a:p>
            <a:pPr marL="781050" lvl="1" indent="-295910">
              <a:lnSpc>
                <a:spcPct val="100000"/>
              </a:lnSpc>
              <a:spcBef>
                <a:spcPts val="254"/>
              </a:spcBef>
              <a:buFont typeface="Arial"/>
              <a:buChar char="–"/>
              <a:tabLst>
                <a:tab pos="781685" algn="l"/>
              </a:tabLst>
            </a:pPr>
            <a:r>
              <a:rPr lang="en-US" sz="2900" dirty="0">
                <a:latin typeface="Carlito"/>
                <a:cs typeface="Carlito"/>
              </a:rPr>
              <a:t>Train users</a:t>
            </a:r>
          </a:p>
          <a:p>
            <a:pPr marL="774700" marR="5080" lvl="1" indent="-289560">
              <a:lnSpc>
                <a:spcPts val="3130"/>
              </a:lnSpc>
              <a:spcBef>
                <a:spcPts val="745"/>
              </a:spcBef>
              <a:buFont typeface="Arial"/>
              <a:buChar char="–"/>
              <a:tabLst>
                <a:tab pos="781685" algn="l"/>
              </a:tabLst>
            </a:pPr>
            <a:r>
              <a:rPr lang="en-US" sz="2900" dirty="0">
                <a:latin typeface="Carlito"/>
                <a:cs typeface="Carlito"/>
              </a:rPr>
              <a:t>Analyst plans smooth conversion from old system  to new system</a:t>
            </a:r>
          </a:p>
          <a:p>
            <a:pPr marL="781050" lvl="1" indent="-295910">
              <a:lnSpc>
                <a:spcPct val="100000"/>
              </a:lnSpc>
              <a:spcBef>
                <a:spcPts val="280"/>
              </a:spcBef>
              <a:buFont typeface="Arial"/>
              <a:buChar char="–"/>
              <a:tabLst>
                <a:tab pos="781685" algn="l"/>
              </a:tabLst>
            </a:pPr>
            <a:r>
              <a:rPr lang="en-US" sz="2900" dirty="0">
                <a:latin typeface="Carlito"/>
                <a:cs typeface="Carlito"/>
              </a:rPr>
              <a:t>Review and evaluate system</a:t>
            </a:r>
          </a:p>
          <a:p>
            <a:pPr marL="367030" indent="-354965">
              <a:lnSpc>
                <a:spcPct val="100000"/>
              </a:lnSpc>
              <a:spcBef>
                <a:spcPts val="475"/>
              </a:spcBef>
              <a:buFont typeface="Arial"/>
              <a:buChar char="•"/>
              <a:tabLst>
                <a:tab pos="367030" algn="l"/>
                <a:tab pos="367665" algn="l"/>
              </a:tabLst>
            </a:pPr>
            <a:r>
              <a:rPr lang="en-US" sz="3600" dirty="0">
                <a:latin typeface="Carlito"/>
                <a:cs typeface="Carlito"/>
              </a:rPr>
              <a:t>Output:</a:t>
            </a:r>
          </a:p>
          <a:p>
            <a:pPr marL="781050" lvl="1" indent="-295910">
              <a:lnSpc>
                <a:spcPct val="100000"/>
              </a:lnSpc>
              <a:spcBef>
                <a:spcPts val="420"/>
              </a:spcBef>
              <a:buFont typeface="Arial"/>
              <a:buChar char="–"/>
              <a:tabLst>
                <a:tab pos="781685" algn="l"/>
              </a:tabLst>
            </a:pPr>
            <a:r>
              <a:rPr lang="en-US" sz="2900" dirty="0">
                <a:latin typeface="Carlito"/>
                <a:cs typeface="Carlito"/>
              </a:rPr>
              <a:t>Trained personnel</a:t>
            </a:r>
          </a:p>
          <a:p>
            <a:pPr marL="781050" lvl="1" indent="-295910">
              <a:lnSpc>
                <a:spcPct val="100000"/>
              </a:lnSpc>
              <a:spcBef>
                <a:spcPts val="350"/>
              </a:spcBef>
              <a:buFont typeface="Arial"/>
              <a:buChar char="–"/>
              <a:tabLst>
                <a:tab pos="781685" algn="l"/>
              </a:tabLst>
            </a:pPr>
            <a:r>
              <a:rPr lang="en-US" sz="2900" dirty="0">
                <a:latin typeface="Carlito"/>
                <a:cs typeface="Carlito"/>
              </a:rPr>
              <a:t>Installed system</a:t>
            </a:r>
          </a:p>
          <a:p>
            <a:endParaRPr lang="en-US" dirty="0"/>
          </a:p>
        </p:txBody>
      </p:sp>
    </p:spTree>
    <p:extLst>
      <p:ext uri="{BB962C8B-B14F-4D97-AF65-F5344CB8AC3E}">
        <p14:creationId xmlns:p14="http://schemas.microsoft.com/office/powerpoint/2010/main" val="1591619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000D-A077-4EFF-9C23-6BAB866AD21C}"/>
              </a:ext>
            </a:extLst>
          </p:cNvPr>
          <p:cNvSpPr>
            <a:spLocks noGrp="1"/>
          </p:cNvSpPr>
          <p:nvPr>
            <p:ph type="title"/>
          </p:nvPr>
        </p:nvSpPr>
        <p:spPr>
          <a:xfrm>
            <a:off x="838200" y="5467424"/>
            <a:ext cx="10515600" cy="1325563"/>
          </a:xfrm>
        </p:spPr>
        <p:txBody>
          <a:bodyPr>
            <a:noAutofit/>
          </a:bodyPr>
          <a:lstStyle/>
          <a:p>
            <a:pPr algn="ctr"/>
            <a:r>
              <a:rPr lang="en-US" sz="2000" spc="10" dirty="0"/>
              <a:t>Figure </a:t>
            </a:r>
            <a:r>
              <a:rPr lang="en-US" sz="2000" spc="5" dirty="0"/>
              <a:t>1.4 </a:t>
            </a:r>
            <a:r>
              <a:rPr lang="en-US" sz="2000" spc="15" dirty="0"/>
              <a:t>Some </a:t>
            </a:r>
            <a:r>
              <a:rPr lang="en-US" sz="2000" spc="10" dirty="0"/>
              <a:t>researchers </a:t>
            </a:r>
            <a:r>
              <a:rPr lang="en-US" sz="2000" spc="5" dirty="0"/>
              <a:t>estimate </a:t>
            </a:r>
            <a:r>
              <a:rPr lang="en-US" sz="2000" spc="10" dirty="0"/>
              <a:t>that the amount of  </a:t>
            </a:r>
            <a:r>
              <a:rPr lang="en-US" sz="2000" spc="5" dirty="0"/>
              <a:t>time spent </a:t>
            </a:r>
            <a:r>
              <a:rPr lang="en-US" sz="2000" spc="10" dirty="0"/>
              <a:t>on systems </a:t>
            </a:r>
            <a:r>
              <a:rPr lang="en-US" sz="2000" spc="5" dirty="0"/>
              <a:t>maintenance </a:t>
            </a:r>
            <a:r>
              <a:rPr lang="en-US" sz="2000" spc="10" dirty="0"/>
              <a:t>may be </a:t>
            </a:r>
            <a:r>
              <a:rPr lang="en-US" sz="2000" spc="5" dirty="0"/>
              <a:t>as </a:t>
            </a:r>
            <a:r>
              <a:rPr lang="en-US" sz="2000" spc="10" dirty="0"/>
              <a:t>much </a:t>
            </a:r>
            <a:r>
              <a:rPr lang="en-US" sz="2000" spc="5" dirty="0"/>
              <a:t>as </a:t>
            </a:r>
            <a:r>
              <a:rPr lang="en-US" sz="2000" spc="10" dirty="0"/>
              <a:t>60  percent of </a:t>
            </a:r>
            <a:r>
              <a:rPr lang="en-US" sz="2000" spc="5" dirty="0"/>
              <a:t>the </a:t>
            </a:r>
            <a:r>
              <a:rPr lang="en-US" sz="2000" spc="10" dirty="0"/>
              <a:t>total </a:t>
            </a:r>
            <a:r>
              <a:rPr lang="en-US" sz="2000" spc="5" dirty="0"/>
              <a:t>time </a:t>
            </a:r>
            <a:r>
              <a:rPr lang="en-US" sz="2000" spc="10" dirty="0"/>
              <a:t>spent on systems</a:t>
            </a:r>
            <a:r>
              <a:rPr lang="en-US" sz="2000" spc="-35" dirty="0"/>
              <a:t> </a:t>
            </a:r>
            <a:r>
              <a:rPr lang="en-US" sz="2000" spc="10" dirty="0"/>
              <a:t>projects</a:t>
            </a:r>
            <a:endParaRPr lang="en-US" sz="2000" dirty="0"/>
          </a:p>
        </p:txBody>
      </p:sp>
      <p:sp>
        <p:nvSpPr>
          <p:cNvPr id="5" name="object 2">
            <a:extLst>
              <a:ext uri="{FF2B5EF4-FFF2-40B4-BE49-F238E27FC236}">
                <a16:creationId xmlns:a16="http://schemas.microsoft.com/office/drawing/2014/main" id="{CB8490E5-7768-402C-88A1-F7BD1FB6625E}"/>
              </a:ext>
            </a:extLst>
          </p:cNvPr>
          <p:cNvSpPr/>
          <p:nvPr/>
        </p:nvSpPr>
        <p:spPr>
          <a:xfrm>
            <a:off x="2861946" y="515389"/>
            <a:ext cx="6468108" cy="506318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98140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5EB54-B0CA-4865-9032-264FCDAE4FC8}"/>
              </a:ext>
            </a:extLst>
          </p:cNvPr>
          <p:cNvSpPr>
            <a:spLocks noGrp="1"/>
          </p:cNvSpPr>
          <p:nvPr>
            <p:ph type="title"/>
          </p:nvPr>
        </p:nvSpPr>
        <p:spPr/>
        <p:txBody>
          <a:bodyPr/>
          <a:lstStyle/>
          <a:p>
            <a:r>
              <a:rPr lang="en-US" sz="4400" spc="-10" dirty="0"/>
              <a:t>The Impact </a:t>
            </a:r>
            <a:r>
              <a:rPr lang="en-US" sz="4400" spc="-5" dirty="0"/>
              <a:t>of</a:t>
            </a:r>
            <a:r>
              <a:rPr lang="en-US" sz="4400" spc="-40" dirty="0"/>
              <a:t> </a:t>
            </a:r>
            <a:r>
              <a:rPr lang="en-US" sz="4400" spc="-10" dirty="0"/>
              <a:t>Maintenance</a:t>
            </a:r>
            <a:endParaRPr lang="en-US" dirty="0"/>
          </a:p>
        </p:txBody>
      </p:sp>
      <p:sp>
        <p:nvSpPr>
          <p:cNvPr id="3" name="Content Placeholder 2">
            <a:extLst>
              <a:ext uri="{FF2B5EF4-FFF2-40B4-BE49-F238E27FC236}">
                <a16:creationId xmlns:a16="http://schemas.microsoft.com/office/drawing/2014/main" id="{B7EE3012-6A69-49A1-8749-76D6348EAA74}"/>
              </a:ext>
            </a:extLst>
          </p:cNvPr>
          <p:cNvSpPr>
            <a:spLocks noGrp="1"/>
          </p:cNvSpPr>
          <p:nvPr>
            <p:ph idx="1"/>
          </p:nvPr>
        </p:nvSpPr>
        <p:spPr/>
        <p:txBody>
          <a:bodyPr/>
          <a:lstStyle/>
          <a:p>
            <a:pPr marL="367030" indent="-354965">
              <a:lnSpc>
                <a:spcPct val="100000"/>
              </a:lnSpc>
              <a:spcBef>
                <a:spcPts val="409"/>
              </a:spcBef>
              <a:buFont typeface="Arial"/>
              <a:buChar char="•"/>
              <a:tabLst>
                <a:tab pos="367030" algn="l"/>
                <a:tab pos="367665" algn="l"/>
              </a:tabLst>
            </a:pPr>
            <a:r>
              <a:rPr lang="en-US" sz="3200" dirty="0">
                <a:latin typeface="Carlito"/>
                <a:cs typeface="Carlito"/>
              </a:rPr>
              <a:t>Maintenance is performed for two reasons</a:t>
            </a:r>
          </a:p>
          <a:p>
            <a:pPr marL="781050" lvl="1" indent="-295910">
              <a:lnSpc>
                <a:spcPct val="100000"/>
              </a:lnSpc>
              <a:spcBef>
                <a:spcPts val="270"/>
              </a:spcBef>
              <a:buFont typeface="Arial"/>
              <a:buChar char="–"/>
              <a:tabLst>
                <a:tab pos="781685" algn="l"/>
              </a:tabLst>
            </a:pPr>
            <a:r>
              <a:rPr lang="en-US" sz="2450" dirty="0">
                <a:latin typeface="Carlito"/>
                <a:cs typeface="Carlito"/>
              </a:rPr>
              <a:t>Removing software errors, and</a:t>
            </a:r>
          </a:p>
          <a:p>
            <a:pPr marL="781050" lvl="1" indent="-295910">
              <a:lnSpc>
                <a:spcPct val="100000"/>
              </a:lnSpc>
              <a:spcBef>
                <a:spcPts val="370"/>
              </a:spcBef>
              <a:buFont typeface="Arial"/>
              <a:buChar char="–"/>
              <a:tabLst>
                <a:tab pos="781685" algn="l"/>
              </a:tabLst>
            </a:pPr>
            <a:r>
              <a:rPr lang="en-US" sz="2450" dirty="0">
                <a:latin typeface="Carlito"/>
                <a:cs typeface="Carlito"/>
              </a:rPr>
              <a:t>Enhancing existing software</a:t>
            </a:r>
          </a:p>
          <a:p>
            <a:pPr marL="367030" marR="5080" indent="-354965">
              <a:lnSpc>
                <a:spcPct val="90400"/>
              </a:lnSpc>
              <a:spcBef>
                <a:spcPts val="715"/>
              </a:spcBef>
              <a:buFont typeface="Arial"/>
              <a:buChar char="•"/>
              <a:tabLst>
                <a:tab pos="367030" algn="l"/>
                <a:tab pos="367665" algn="l"/>
              </a:tabLst>
            </a:pPr>
            <a:r>
              <a:rPr lang="en-US" sz="3200" dirty="0">
                <a:latin typeface="Carlito"/>
                <a:cs typeface="Carlito"/>
              </a:rPr>
              <a:t>Over time the cost of continued maintenance  will be greater than that of creating an entirely  new system. At that point it becomes more  feasible to perform a new systems study</a:t>
            </a:r>
          </a:p>
          <a:p>
            <a:endParaRPr lang="en-US" dirty="0"/>
          </a:p>
        </p:txBody>
      </p:sp>
    </p:spTree>
    <p:extLst>
      <p:ext uri="{BB962C8B-B14F-4D97-AF65-F5344CB8AC3E}">
        <p14:creationId xmlns:p14="http://schemas.microsoft.com/office/powerpoint/2010/main" val="2288562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2BC3-2173-4D6C-86DB-126741331D0E}"/>
              </a:ext>
            </a:extLst>
          </p:cNvPr>
          <p:cNvSpPr>
            <a:spLocks noGrp="1"/>
          </p:cNvSpPr>
          <p:nvPr>
            <p:ph type="title"/>
          </p:nvPr>
        </p:nvSpPr>
        <p:spPr/>
        <p:txBody>
          <a:bodyPr>
            <a:normAutofit/>
          </a:bodyPr>
          <a:lstStyle/>
          <a:p>
            <a:r>
              <a:rPr lang="en-US" sz="4000" spc="-10" dirty="0"/>
              <a:t>Resource consumption over  </a:t>
            </a:r>
            <a:r>
              <a:rPr lang="en-US" sz="4000" spc="-5" dirty="0"/>
              <a:t>the </a:t>
            </a:r>
            <a:r>
              <a:rPr lang="en-US" sz="4000" spc="-10" dirty="0"/>
              <a:t>system</a:t>
            </a:r>
            <a:r>
              <a:rPr lang="en-US" sz="4000" spc="-15" dirty="0"/>
              <a:t> </a:t>
            </a:r>
            <a:r>
              <a:rPr lang="en-US" sz="4000" spc="-5" dirty="0"/>
              <a:t>life</a:t>
            </a:r>
            <a:endParaRPr lang="en-US" sz="4000" dirty="0"/>
          </a:p>
        </p:txBody>
      </p:sp>
      <p:sp>
        <p:nvSpPr>
          <p:cNvPr id="5" name="object 4">
            <a:extLst>
              <a:ext uri="{FF2B5EF4-FFF2-40B4-BE49-F238E27FC236}">
                <a16:creationId xmlns:a16="http://schemas.microsoft.com/office/drawing/2014/main" id="{CFF9FA03-0602-4349-85B2-C1E7EF40A6DF}"/>
              </a:ext>
            </a:extLst>
          </p:cNvPr>
          <p:cNvSpPr/>
          <p:nvPr/>
        </p:nvSpPr>
        <p:spPr>
          <a:xfrm>
            <a:off x="924719" y="1480593"/>
            <a:ext cx="10342561" cy="501228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78369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17216-1258-4D22-9D6C-8CC73340AA91}"/>
              </a:ext>
            </a:extLst>
          </p:cNvPr>
          <p:cNvSpPr>
            <a:spLocks noGrp="1"/>
          </p:cNvSpPr>
          <p:nvPr>
            <p:ph type="title"/>
          </p:nvPr>
        </p:nvSpPr>
        <p:spPr/>
        <p:txBody>
          <a:bodyPr>
            <a:normAutofit/>
          </a:bodyPr>
          <a:lstStyle/>
          <a:p>
            <a:r>
              <a:rPr lang="en-US" sz="4000" spc="-10" dirty="0">
                <a:latin typeface="Verdana"/>
                <a:cs typeface="Verdana"/>
              </a:rPr>
              <a:t>IS </a:t>
            </a:r>
            <a:r>
              <a:rPr lang="en-US" sz="4000" spc="-15" dirty="0">
                <a:latin typeface="Verdana"/>
                <a:cs typeface="Verdana"/>
              </a:rPr>
              <a:t>Development  </a:t>
            </a:r>
            <a:r>
              <a:rPr lang="en-US" sz="4000" spc="-10" dirty="0">
                <a:latin typeface="Verdana"/>
                <a:cs typeface="Verdana"/>
              </a:rPr>
              <a:t>Methodologies</a:t>
            </a:r>
            <a:endParaRPr lang="en-US" sz="4000" dirty="0"/>
          </a:p>
        </p:txBody>
      </p:sp>
      <p:sp>
        <p:nvSpPr>
          <p:cNvPr id="3" name="Content Placeholder 2">
            <a:extLst>
              <a:ext uri="{FF2B5EF4-FFF2-40B4-BE49-F238E27FC236}">
                <a16:creationId xmlns:a16="http://schemas.microsoft.com/office/drawing/2014/main" id="{EE6A730C-7CB2-4AC9-9719-8870698B2DB5}"/>
              </a:ext>
            </a:extLst>
          </p:cNvPr>
          <p:cNvSpPr>
            <a:spLocks noGrp="1"/>
          </p:cNvSpPr>
          <p:nvPr>
            <p:ph idx="1"/>
          </p:nvPr>
        </p:nvSpPr>
        <p:spPr>
          <a:xfrm>
            <a:off x="1343168" y="2242024"/>
            <a:ext cx="8960893" cy="1818327"/>
          </a:xfrm>
        </p:spPr>
        <p:txBody>
          <a:bodyPr/>
          <a:lstStyle/>
          <a:p>
            <a:pPr marL="0" indent="0" algn="ctr">
              <a:buNone/>
            </a:pPr>
            <a:r>
              <a:rPr lang="en-US" sz="2800" dirty="0">
                <a:latin typeface="Verdana"/>
                <a:cs typeface="Verdana"/>
              </a:rPr>
              <a:t>“Comprehensive guidelines  to follow for completing  every activity in the  systems development life  cycle, including specific  models, tools and  techniques”</a:t>
            </a:r>
          </a:p>
        </p:txBody>
      </p:sp>
    </p:spTree>
    <p:extLst>
      <p:ext uri="{BB962C8B-B14F-4D97-AF65-F5344CB8AC3E}">
        <p14:creationId xmlns:p14="http://schemas.microsoft.com/office/powerpoint/2010/main" val="3377174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22A9-F70C-44E0-BB54-7C121A23EA98}"/>
              </a:ext>
            </a:extLst>
          </p:cNvPr>
          <p:cNvSpPr>
            <a:spLocks noGrp="1"/>
          </p:cNvSpPr>
          <p:nvPr>
            <p:ph type="title"/>
          </p:nvPr>
        </p:nvSpPr>
        <p:spPr/>
        <p:txBody>
          <a:bodyPr/>
          <a:lstStyle/>
          <a:p>
            <a:r>
              <a:rPr lang="en-US" dirty="0"/>
              <a:t>Using CASE Tools</a:t>
            </a:r>
          </a:p>
        </p:txBody>
      </p:sp>
      <p:sp>
        <p:nvSpPr>
          <p:cNvPr id="3" name="Content Placeholder 2">
            <a:extLst>
              <a:ext uri="{FF2B5EF4-FFF2-40B4-BE49-F238E27FC236}">
                <a16:creationId xmlns:a16="http://schemas.microsoft.com/office/drawing/2014/main" id="{5C60AD71-5499-4442-BDFA-25751D8395CC}"/>
              </a:ext>
            </a:extLst>
          </p:cNvPr>
          <p:cNvSpPr>
            <a:spLocks noGrp="1"/>
          </p:cNvSpPr>
          <p:nvPr>
            <p:ph idx="1"/>
          </p:nvPr>
        </p:nvSpPr>
        <p:spPr/>
        <p:txBody>
          <a:bodyPr>
            <a:normAutofit/>
          </a:bodyPr>
          <a:lstStyle/>
          <a:p>
            <a:r>
              <a:rPr lang="en-US" b="0" i="0" dirty="0">
                <a:solidFill>
                  <a:srgbClr val="231F20"/>
                </a:solidFill>
                <a:effectLst/>
                <a:latin typeface="Times-Roman"/>
              </a:rPr>
              <a:t>Computer Aided Software Engineering (CASE) tools, that have been created explicitly to improve their routine work through the use of automated support. </a:t>
            </a:r>
          </a:p>
          <a:p>
            <a:r>
              <a:rPr lang="en-US" b="0" i="0" dirty="0">
                <a:solidFill>
                  <a:srgbClr val="231F20"/>
                </a:solidFill>
                <a:effectLst/>
                <a:latin typeface="Times-Roman"/>
              </a:rPr>
              <a:t>Code generation has several advantages: </a:t>
            </a:r>
          </a:p>
          <a:p>
            <a:pPr lvl="1"/>
            <a:r>
              <a:rPr lang="en-US" sz="2000" b="0" i="0" dirty="0">
                <a:solidFill>
                  <a:srgbClr val="231F20"/>
                </a:solidFill>
                <a:effectLst/>
                <a:latin typeface="Times-Roman"/>
              </a:rPr>
              <a:t>(1) the system can be produced more quickly than by writing computer programs; </a:t>
            </a:r>
          </a:p>
          <a:p>
            <a:pPr lvl="1"/>
            <a:r>
              <a:rPr lang="en-US" sz="2000" b="0" i="0" dirty="0">
                <a:solidFill>
                  <a:srgbClr val="231F20"/>
                </a:solidFill>
                <a:effectLst/>
                <a:latin typeface="Times-Roman"/>
              </a:rPr>
              <a:t>(2) the amount of time spent on maintenance decreases with code generation; </a:t>
            </a:r>
          </a:p>
          <a:p>
            <a:pPr lvl="1"/>
            <a:r>
              <a:rPr lang="en-US" sz="2000" b="0" i="0" dirty="0">
                <a:solidFill>
                  <a:srgbClr val="231F20"/>
                </a:solidFill>
                <a:effectLst/>
                <a:latin typeface="Times-Roman"/>
              </a:rPr>
              <a:t>(3) code can be generated in more than one computer language, so it is easier to migrate systems from one platform to another; </a:t>
            </a:r>
          </a:p>
          <a:p>
            <a:pPr lvl="1"/>
            <a:r>
              <a:rPr lang="en-US" sz="2000" b="0" i="0" dirty="0">
                <a:solidFill>
                  <a:srgbClr val="231F20"/>
                </a:solidFill>
                <a:effectLst/>
                <a:latin typeface="Times-Roman"/>
              </a:rPr>
              <a:t>(4) code generation provides a cost-effective way of tailoring systems purchased from third-party vendors to the needs of the organization; and </a:t>
            </a:r>
          </a:p>
          <a:p>
            <a:pPr lvl="1"/>
            <a:r>
              <a:rPr lang="en-US" sz="2000" b="0" i="0" dirty="0">
                <a:solidFill>
                  <a:srgbClr val="231F20"/>
                </a:solidFill>
                <a:effectLst/>
                <a:latin typeface="Times-Roman"/>
              </a:rPr>
              <a:t>(5) generated code is free of computer program errors.</a:t>
            </a:r>
            <a:r>
              <a:rPr lang="en-US" sz="3600" dirty="0"/>
              <a:t> </a:t>
            </a:r>
          </a:p>
        </p:txBody>
      </p:sp>
    </p:spTree>
    <p:extLst>
      <p:ext uri="{BB962C8B-B14F-4D97-AF65-F5344CB8AC3E}">
        <p14:creationId xmlns:p14="http://schemas.microsoft.com/office/powerpoint/2010/main" val="1579596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0638-0C4D-4F14-9004-58A419C35A5D}"/>
              </a:ext>
            </a:extLst>
          </p:cNvPr>
          <p:cNvSpPr>
            <a:spLocks noGrp="1"/>
          </p:cNvSpPr>
          <p:nvPr>
            <p:ph type="title"/>
          </p:nvPr>
        </p:nvSpPr>
        <p:spPr/>
        <p:txBody>
          <a:bodyPr/>
          <a:lstStyle/>
          <a:p>
            <a:r>
              <a:rPr lang="en-US" dirty="0"/>
              <a:t>Next</a:t>
            </a:r>
          </a:p>
        </p:txBody>
      </p:sp>
      <p:sp>
        <p:nvSpPr>
          <p:cNvPr id="3" name="Content Placeholder 2">
            <a:extLst>
              <a:ext uri="{FF2B5EF4-FFF2-40B4-BE49-F238E27FC236}">
                <a16:creationId xmlns:a16="http://schemas.microsoft.com/office/drawing/2014/main" id="{49938E94-5B10-420D-BF09-7371B62FF30E}"/>
              </a:ext>
            </a:extLst>
          </p:cNvPr>
          <p:cNvSpPr>
            <a:spLocks noGrp="1"/>
          </p:cNvSpPr>
          <p:nvPr>
            <p:ph idx="1"/>
          </p:nvPr>
        </p:nvSpPr>
        <p:spPr/>
        <p:txBody>
          <a:bodyPr/>
          <a:lstStyle/>
          <a:p>
            <a:r>
              <a:rPr lang="en-US" dirty="0"/>
              <a:t>Object-Oriented Systems Analysis and Design</a:t>
            </a:r>
          </a:p>
          <a:p>
            <a:r>
              <a:rPr lang="en-US"/>
              <a:t>Agile Method</a:t>
            </a:r>
          </a:p>
          <a:p>
            <a:pPr marL="0" indent="0">
              <a:buNone/>
            </a:pPr>
            <a:endParaRPr lang="en-US"/>
          </a:p>
        </p:txBody>
      </p:sp>
    </p:spTree>
    <p:extLst>
      <p:ext uri="{BB962C8B-B14F-4D97-AF65-F5344CB8AC3E}">
        <p14:creationId xmlns:p14="http://schemas.microsoft.com/office/powerpoint/2010/main" val="2258438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21535-4D59-4AF8-837F-828078C41B30}"/>
              </a:ext>
            </a:extLst>
          </p:cNvPr>
          <p:cNvSpPr>
            <a:spLocks noGrp="1"/>
          </p:cNvSpPr>
          <p:nvPr>
            <p:ph type="title"/>
          </p:nvPr>
        </p:nvSpPr>
        <p:spPr/>
        <p:txBody>
          <a:bodyPr/>
          <a:lstStyle/>
          <a:p>
            <a:r>
              <a:rPr lang="en-US" dirty="0"/>
              <a:t>Operational Level</a:t>
            </a:r>
          </a:p>
        </p:txBody>
      </p:sp>
      <p:sp>
        <p:nvSpPr>
          <p:cNvPr id="3" name="Content Placeholder 2">
            <a:extLst>
              <a:ext uri="{FF2B5EF4-FFF2-40B4-BE49-F238E27FC236}">
                <a16:creationId xmlns:a16="http://schemas.microsoft.com/office/drawing/2014/main" id="{C521DA1B-4122-4D3F-824A-43CE237246F3}"/>
              </a:ext>
            </a:extLst>
          </p:cNvPr>
          <p:cNvSpPr>
            <a:spLocks noGrp="1"/>
          </p:cNvSpPr>
          <p:nvPr>
            <p:ph idx="1"/>
          </p:nvPr>
        </p:nvSpPr>
        <p:spPr/>
        <p:txBody>
          <a:bodyPr>
            <a:normAutofit/>
          </a:bodyPr>
          <a:lstStyle/>
          <a:p>
            <a:r>
              <a:rPr lang="en-US" sz="3200" b="0" i="0" dirty="0">
                <a:solidFill>
                  <a:srgbClr val="000000"/>
                </a:solidFill>
                <a:effectLst/>
                <a:latin typeface="Calibri" panose="020F0502020204030204" pitchFamily="34" charset="0"/>
              </a:rPr>
              <a:t>Transaction Processing  System  (TPS)  </a:t>
            </a:r>
            <a:endParaRPr lang="en-US" sz="3200" dirty="0">
              <a:solidFill>
                <a:srgbClr val="000000"/>
              </a:solidFill>
              <a:latin typeface="Calibri" panose="020F0502020204030204" pitchFamily="34" charset="0"/>
            </a:endParaRPr>
          </a:p>
          <a:p>
            <a:pPr lvl="1"/>
            <a:r>
              <a:rPr lang="en-US" sz="2800" b="0" i="0" dirty="0">
                <a:solidFill>
                  <a:srgbClr val="000000"/>
                </a:solidFill>
                <a:effectLst/>
                <a:latin typeface="Calibri" panose="020F0502020204030204" pitchFamily="34" charset="0"/>
              </a:rPr>
              <a:t>Process  large  amounts  of  data  for  routine  business  </a:t>
            </a:r>
            <a:br>
              <a:rPr lang="en-US" sz="2800" b="0" i="0" dirty="0">
                <a:solidFill>
                  <a:srgbClr val="000000"/>
                </a:solidFill>
                <a:effectLst/>
                <a:latin typeface="Calibri" panose="020F0502020204030204" pitchFamily="34" charset="0"/>
              </a:rPr>
            </a:br>
            <a:r>
              <a:rPr lang="en-US" sz="2800" b="0" i="0" dirty="0">
                <a:solidFill>
                  <a:srgbClr val="000000"/>
                </a:solidFill>
                <a:effectLst/>
                <a:latin typeface="Calibri" panose="020F0502020204030204" pitchFamily="34" charset="0"/>
              </a:rPr>
              <a:t>transactions  </a:t>
            </a:r>
            <a:endParaRPr lang="en-US" sz="2800" dirty="0">
              <a:solidFill>
                <a:srgbClr val="000000"/>
              </a:solidFill>
              <a:latin typeface="Calibri" panose="020F0502020204030204" pitchFamily="34" charset="0"/>
            </a:endParaRPr>
          </a:p>
          <a:p>
            <a:pPr lvl="1"/>
            <a:r>
              <a:rPr lang="en-US" sz="2800" b="0" i="0" dirty="0">
                <a:solidFill>
                  <a:srgbClr val="000000"/>
                </a:solidFill>
                <a:effectLst/>
                <a:latin typeface="Calibri" panose="020F0502020204030204" pitchFamily="34" charset="0"/>
              </a:rPr>
              <a:t>Boundary-­‐spanning  </a:t>
            </a:r>
            <a:endParaRPr lang="en-US" sz="2800" dirty="0">
              <a:solidFill>
                <a:srgbClr val="000000"/>
              </a:solidFill>
              <a:latin typeface="Calibri" panose="020F0502020204030204" pitchFamily="34" charset="0"/>
            </a:endParaRPr>
          </a:p>
          <a:p>
            <a:pPr lvl="1"/>
            <a:r>
              <a:rPr lang="en-US" sz="2800" b="0" i="0" dirty="0">
                <a:solidFill>
                  <a:srgbClr val="000000"/>
                </a:solidFill>
                <a:effectLst/>
                <a:latin typeface="Calibri" panose="020F0502020204030204" pitchFamily="34" charset="0"/>
              </a:rPr>
              <a:t>Support  the  day-­‐to-­‐day  operations  of  the  company  </a:t>
            </a:r>
            <a:endParaRPr lang="en-US" sz="2800" dirty="0">
              <a:solidFill>
                <a:srgbClr val="000000"/>
              </a:solidFill>
              <a:latin typeface="Calibri" panose="020F0502020204030204" pitchFamily="34" charset="0"/>
            </a:endParaRPr>
          </a:p>
          <a:p>
            <a:pPr lvl="1"/>
            <a:r>
              <a:rPr lang="en-US" sz="2800" b="0" i="0" dirty="0">
                <a:solidFill>
                  <a:srgbClr val="000000"/>
                </a:solidFill>
                <a:effectLst/>
                <a:latin typeface="Calibri" panose="020F0502020204030204" pitchFamily="34" charset="0"/>
              </a:rPr>
              <a:t>Examples:  Payroll  Processing,  Inventory  Management  </a:t>
            </a:r>
            <a:r>
              <a:rPr lang="en-US" sz="4000" dirty="0"/>
              <a:t> </a:t>
            </a:r>
          </a:p>
        </p:txBody>
      </p:sp>
    </p:spTree>
    <p:extLst>
      <p:ext uri="{BB962C8B-B14F-4D97-AF65-F5344CB8AC3E}">
        <p14:creationId xmlns:p14="http://schemas.microsoft.com/office/powerpoint/2010/main" val="191835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3B337D-9F14-4676-A661-7F9D3FE617AD}"/>
              </a:ext>
            </a:extLst>
          </p:cNvPr>
          <p:cNvPicPr>
            <a:picLocks noChangeAspect="1"/>
          </p:cNvPicPr>
          <p:nvPr/>
        </p:nvPicPr>
        <p:blipFill>
          <a:blip r:embed="rId2"/>
          <a:stretch>
            <a:fillRect/>
          </a:stretch>
        </p:blipFill>
        <p:spPr>
          <a:xfrm>
            <a:off x="3864079" y="76117"/>
            <a:ext cx="7549638" cy="6705766"/>
          </a:xfrm>
          <a:prstGeom prst="rect">
            <a:avLst/>
          </a:prstGeom>
        </p:spPr>
      </p:pic>
      <p:sp>
        <p:nvSpPr>
          <p:cNvPr id="6" name="TextBox 5">
            <a:extLst>
              <a:ext uri="{FF2B5EF4-FFF2-40B4-BE49-F238E27FC236}">
                <a16:creationId xmlns:a16="http://schemas.microsoft.com/office/drawing/2014/main" id="{70FB8F8F-2BDE-47E5-B629-5C4BD6C4939A}"/>
              </a:ext>
            </a:extLst>
          </p:cNvPr>
          <p:cNvSpPr txBox="1"/>
          <p:nvPr/>
        </p:nvSpPr>
        <p:spPr>
          <a:xfrm>
            <a:off x="630495" y="2569806"/>
            <a:ext cx="3233584" cy="2031325"/>
          </a:xfrm>
          <a:prstGeom prst="rect">
            <a:avLst/>
          </a:prstGeom>
          <a:noFill/>
        </p:spPr>
        <p:txBody>
          <a:bodyPr wrap="square">
            <a:spAutoFit/>
          </a:bodyPr>
          <a:lstStyle/>
          <a:p>
            <a:r>
              <a:rPr lang="en-US" b="0" i="0" dirty="0">
                <a:solidFill>
                  <a:srgbClr val="000000"/>
                </a:solidFill>
                <a:effectLst/>
                <a:latin typeface="Calibri" panose="020F0502020204030204" pitchFamily="34" charset="0"/>
              </a:rPr>
              <a:t>A  TPS  for  payroll  processing  </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captures  employee  payment  </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transaction  data  (such  as  a  </a:t>
            </a:r>
            <a:br>
              <a:rPr lang="en-US" b="0" i="0" dirty="0">
                <a:solidFill>
                  <a:srgbClr val="000000"/>
                </a:solidFill>
                <a:effectLst/>
                <a:latin typeface="Calibri" panose="020F0502020204030204" pitchFamily="34" charset="0"/>
              </a:rPr>
            </a:br>
            <a:r>
              <a:rPr lang="en-US" dirty="0">
                <a:solidFill>
                  <a:srgbClr val="000000"/>
                </a:solidFill>
                <a:latin typeface="Calibri" panose="020F0502020204030204" pitchFamily="34" charset="0"/>
              </a:rPr>
              <a:t>ti</a:t>
            </a:r>
            <a:r>
              <a:rPr lang="en-US" b="0" i="0" dirty="0">
                <a:solidFill>
                  <a:srgbClr val="000000"/>
                </a:solidFill>
                <a:effectLst/>
                <a:latin typeface="Calibri" panose="020F0502020204030204" pitchFamily="34" charset="0"/>
              </a:rPr>
              <a:t>me  card).  System  outputs  </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include  online  and  hard-­‐copy  </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reports  for  management  and  </a:t>
            </a: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employee  paychecks.  </a:t>
            </a:r>
            <a:r>
              <a:rPr lang="en-US" dirty="0"/>
              <a:t> </a:t>
            </a:r>
          </a:p>
        </p:txBody>
      </p:sp>
    </p:spTree>
    <p:extLst>
      <p:ext uri="{BB962C8B-B14F-4D97-AF65-F5344CB8AC3E}">
        <p14:creationId xmlns:p14="http://schemas.microsoft.com/office/powerpoint/2010/main" val="440894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98B5E-9CFC-49BF-9C8A-CEF4357EAD95}"/>
              </a:ext>
            </a:extLst>
          </p:cNvPr>
          <p:cNvSpPr>
            <a:spLocks noGrp="1"/>
          </p:cNvSpPr>
          <p:nvPr>
            <p:ph type="title"/>
          </p:nvPr>
        </p:nvSpPr>
        <p:spPr/>
        <p:txBody>
          <a:bodyPr>
            <a:normAutofit/>
          </a:bodyPr>
          <a:lstStyle/>
          <a:p>
            <a:r>
              <a:rPr lang="en-US" dirty="0"/>
              <a:t>Knowledge Level</a:t>
            </a:r>
          </a:p>
        </p:txBody>
      </p:sp>
      <p:sp>
        <p:nvSpPr>
          <p:cNvPr id="3" name="Content Placeholder 2">
            <a:extLst>
              <a:ext uri="{FF2B5EF4-FFF2-40B4-BE49-F238E27FC236}">
                <a16:creationId xmlns:a16="http://schemas.microsoft.com/office/drawing/2014/main" id="{54EDA699-8642-4243-9405-5E6FFAB9A8AB}"/>
              </a:ext>
            </a:extLst>
          </p:cNvPr>
          <p:cNvSpPr>
            <a:spLocks noGrp="1"/>
          </p:cNvSpPr>
          <p:nvPr>
            <p:ph idx="1"/>
          </p:nvPr>
        </p:nvSpPr>
        <p:spPr/>
        <p:txBody>
          <a:bodyPr/>
          <a:lstStyle/>
          <a:p>
            <a:pPr marL="367030" indent="-354965">
              <a:lnSpc>
                <a:spcPct val="100000"/>
              </a:lnSpc>
              <a:spcBef>
                <a:spcPts val="710"/>
              </a:spcBef>
              <a:buFont typeface="Arial"/>
              <a:buChar char="•"/>
              <a:tabLst>
                <a:tab pos="367030" algn="l"/>
                <a:tab pos="367665" algn="l"/>
              </a:tabLst>
            </a:pPr>
            <a:r>
              <a:rPr lang="en-US" sz="2800" dirty="0">
                <a:latin typeface="Carlito"/>
                <a:cs typeface="Carlito"/>
              </a:rPr>
              <a:t>Oﬃce Automation System (OAS)</a:t>
            </a:r>
          </a:p>
          <a:p>
            <a:pPr marL="774700" marR="88900" lvl="1" indent="-289560">
              <a:lnSpc>
                <a:spcPct val="101800"/>
              </a:lnSpc>
              <a:spcBef>
                <a:spcPts val="430"/>
              </a:spcBef>
              <a:buFont typeface="Arial"/>
              <a:buChar char="–"/>
              <a:tabLst>
                <a:tab pos="781050" algn="l"/>
                <a:tab pos="781685" algn="l"/>
              </a:tabLst>
            </a:pPr>
            <a:r>
              <a:rPr lang="en-US" sz="2050" dirty="0">
                <a:latin typeface="Carlito"/>
                <a:cs typeface="Carlito"/>
              </a:rPr>
              <a:t>Supports data workers who share information, but do not usually  create new knowledge</a:t>
            </a:r>
          </a:p>
          <a:p>
            <a:pPr marL="774700" marR="158750" lvl="1" indent="-289560">
              <a:lnSpc>
                <a:spcPct val="101400"/>
              </a:lnSpc>
              <a:spcBef>
                <a:spcPts val="484"/>
              </a:spcBef>
              <a:buFont typeface="Arial"/>
              <a:buChar char="–"/>
              <a:tabLst>
                <a:tab pos="781050" algn="l"/>
                <a:tab pos="781685" algn="l"/>
              </a:tabLst>
            </a:pPr>
            <a:r>
              <a:rPr lang="en-US" sz="2050" dirty="0">
                <a:latin typeface="Carlito"/>
                <a:cs typeface="Carlito"/>
              </a:rPr>
              <a:t>Examples: Word processing, Spreadsheets, Desktop publishing,  Electronic scheduling, Communication through voice mail, Email,  Video conferencing</a:t>
            </a:r>
          </a:p>
          <a:p>
            <a:pPr marL="367030" indent="-354965">
              <a:lnSpc>
                <a:spcPct val="100000"/>
              </a:lnSpc>
              <a:spcBef>
                <a:spcPts val="670"/>
              </a:spcBef>
              <a:buFont typeface="Arial"/>
              <a:buChar char="•"/>
              <a:tabLst>
                <a:tab pos="367030" algn="l"/>
                <a:tab pos="367665" algn="l"/>
              </a:tabLst>
            </a:pPr>
            <a:r>
              <a:rPr lang="en-US" sz="2800" dirty="0">
                <a:latin typeface="Carlito"/>
                <a:cs typeface="Carlito"/>
              </a:rPr>
              <a:t>Knowledge Work System (KWS)</a:t>
            </a:r>
          </a:p>
          <a:p>
            <a:pPr marL="774700" marR="232410" lvl="1" indent="-289560">
              <a:lnSpc>
                <a:spcPct val="101800"/>
              </a:lnSpc>
              <a:spcBef>
                <a:spcPts val="380"/>
              </a:spcBef>
              <a:buFont typeface="Arial"/>
              <a:buChar char="–"/>
              <a:tabLst>
                <a:tab pos="781050" algn="l"/>
                <a:tab pos="781685" algn="l"/>
              </a:tabLst>
            </a:pPr>
            <a:r>
              <a:rPr lang="en-US" sz="2050" dirty="0">
                <a:latin typeface="Carlito"/>
                <a:cs typeface="Carlito"/>
              </a:rPr>
              <a:t>Supports professional workers such as scientists, engineers, and  doctors</a:t>
            </a:r>
          </a:p>
          <a:p>
            <a:pPr marL="774700" marR="5080" lvl="1" indent="-289560">
              <a:lnSpc>
                <a:spcPct val="101800"/>
              </a:lnSpc>
              <a:spcBef>
                <a:spcPts val="480"/>
              </a:spcBef>
              <a:buFont typeface="Arial"/>
              <a:buChar char="–"/>
              <a:tabLst>
                <a:tab pos="781050" algn="l"/>
                <a:tab pos="781685" algn="l"/>
              </a:tabLst>
            </a:pPr>
            <a:r>
              <a:rPr lang="en-US" sz="2050" dirty="0">
                <a:latin typeface="Carlito"/>
                <a:cs typeface="Carlito"/>
              </a:rPr>
              <a:t>Examples: computer-­‐aided  design systems, virtual reality systems,  investment workstations</a:t>
            </a:r>
          </a:p>
        </p:txBody>
      </p:sp>
    </p:spTree>
    <p:extLst>
      <p:ext uri="{BB962C8B-B14F-4D97-AF65-F5344CB8AC3E}">
        <p14:creationId xmlns:p14="http://schemas.microsoft.com/office/powerpoint/2010/main" val="3898899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39ED-ACA9-4842-9987-BBB2AB8F94DA}"/>
              </a:ext>
            </a:extLst>
          </p:cNvPr>
          <p:cNvSpPr>
            <a:spLocks noGrp="1"/>
          </p:cNvSpPr>
          <p:nvPr>
            <p:ph type="title"/>
          </p:nvPr>
        </p:nvSpPr>
        <p:spPr/>
        <p:txBody>
          <a:bodyPr/>
          <a:lstStyle/>
          <a:p>
            <a:r>
              <a:rPr lang="en-US" sz="4400" spc="-5" dirty="0"/>
              <a:t>Higher</a:t>
            </a:r>
            <a:r>
              <a:rPr lang="en-US" sz="4400" spc="-75" dirty="0"/>
              <a:t> </a:t>
            </a:r>
            <a:r>
              <a:rPr lang="en-US" sz="4400" spc="-10" dirty="0"/>
              <a:t>Level</a:t>
            </a:r>
            <a:endParaRPr lang="en-US" dirty="0"/>
          </a:p>
        </p:txBody>
      </p:sp>
      <p:sp>
        <p:nvSpPr>
          <p:cNvPr id="3" name="Content Placeholder 2">
            <a:extLst>
              <a:ext uri="{FF2B5EF4-FFF2-40B4-BE49-F238E27FC236}">
                <a16:creationId xmlns:a16="http://schemas.microsoft.com/office/drawing/2014/main" id="{6DA3ECE6-BEB4-4C03-A04E-13B26BF47C9A}"/>
              </a:ext>
            </a:extLst>
          </p:cNvPr>
          <p:cNvSpPr>
            <a:spLocks noGrp="1"/>
          </p:cNvSpPr>
          <p:nvPr>
            <p:ph idx="1"/>
          </p:nvPr>
        </p:nvSpPr>
        <p:spPr/>
        <p:txBody>
          <a:bodyPr/>
          <a:lstStyle/>
          <a:p>
            <a:pPr marL="367030" indent="-354965">
              <a:lnSpc>
                <a:spcPct val="100000"/>
              </a:lnSpc>
              <a:spcBef>
                <a:spcPts val="125"/>
              </a:spcBef>
              <a:buFont typeface="Arial"/>
              <a:buChar char="•"/>
              <a:tabLst>
                <a:tab pos="367030" algn="l"/>
                <a:tab pos="367665" algn="l"/>
              </a:tabLst>
            </a:pPr>
            <a:r>
              <a:rPr lang="en-US" sz="2250" dirty="0">
                <a:latin typeface="Carlito"/>
                <a:cs typeface="Carlito"/>
              </a:rPr>
              <a:t>Management Information System (MIS)</a:t>
            </a:r>
          </a:p>
          <a:p>
            <a:pPr marL="774700" marR="178435" lvl="1" indent="-289560">
              <a:lnSpc>
                <a:spcPts val="1989"/>
              </a:lnSpc>
              <a:spcBef>
                <a:spcPts val="465"/>
              </a:spcBef>
              <a:buFont typeface="Arial"/>
              <a:buChar char="–"/>
              <a:tabLst>
                <a:tab pos="781050" algn="l"/>
                <a:tab pos="781685" algn="l"/>
              </a:tabLst>
            </a:pPr>
            <a:r>
              <a:rPr lang="en-US" sz="2050" dirty="0">
                <a:latin typeface="Carlito"/>
                <a:cs typeface="Carlito"/>
              </a:rPr>
              <a:t>Support a broad spectrum of organizational tasks including decision  analysis and decision making</a:t>
            </a:r>
          </a:p>
          <a:p>
            <a:pPr marL="781050" lvl="1" indent="-295910">
              <a:lnSpc>
                <a:spcPct val="100000"/>
              </a:lnSpc>
              <a:spcBef>
                <a:spcPts val="10"/>
              </a:spcBef>
              <a:buFont typeface="Arial"/>
              <a:buChar char="–"/>
              <a:tabLst>
                <a:tab pos="781050" algn="l"/>
                <a:tab pos="781685" algn="l"/>
              </a:tabLst>
            </a:pPr>
            <a:r>
              <a:rPr lang="en-US" sz="2050" dirty="0">
                <a:latin typeface="Carlito"/>
                <a:cs typeface="Carlito"/>
              </a:rPr>
              <a:t>Examples: proﬁt margin by sales region, expenses vs. budgets</a:t>
            </a:r>
          </a:p>
          <a:p>
            <a:pPr marL="367030" indent="-354965">
              <a:lnSpc>
                <a:spcPts val="2795"/>
              </a:lnSpc>
              <a:spcBef>
                <a:spcPts val="50"/>
              </a:spcBef>
              <a:buFont typeface="Arial"/>
              <a:buChar char="•"/>
              <a:tabLst>
                <a:tab pos="367030" algn="l"/>
                <a:tab pos="367665" algn="l"/>
              </a:tabLst>
            </a:pPr>
            <a:r>
              <a:rPr lang="en-US" sz="2350" dirty="0">
                <a:latin typeface="Carlito"/>
                <a:cs typeface="Carlito"/>
              </a:rPr>
              <a:t>Decision Support System (DSS)</a:t>
            </a:r>
          </a:p>
          <a:p>
            <a:pPr marL="781050" lvl="1" indent="-295910">
              <a:lnSpc>
                <a:spcPts val="2435"/>
              </a:lnSpc>
              <a:buFont typeface="Arial"/>
              <a:buChar char="–"/>
              <a:tabLst>
                <a:tab pos="781050" algn="l"/>
                <a:tab pos="781685" algn="l"/>
              </a:tabLst>
            </a:pPr>
            <a:r>
              <a:rPr lang="en-US" sz="2050" dirty="0">
                <a:latin typeface="Carlito"/>
                <a:cs typeface="Carlito"/>
              </a:rPr>
              <a:t>Aids decision makers in the making of decisions</a:t>
            </a:r>
          </a:p>
          <a:p>
            <a:pPr marL="774700" marR="393700" lvl="1" indent="-289560">
              <a:lnSpc>
                <a:spcPts val="1989"/>
              </a:lnSpc>
              <a:spcBef>
                <a:spcPts val="480"/>
              </a:spcBef>
              <a:buFont typeface="Arial"/>
              <a:buChar char="–"/>
              <a:tabLst>
                <a:tab pos="781050" algn="l"/>
                <a:tab pos="781685" algn="l"/>
              </a:tabLst>
            </a:pPr>
            <a:r>
              <a:rPr lang="en-US" sz="2050" dirty="0">
                <a:latin typeface="Carlito"/>
                <a:cs typeface="Carlito"/>
              </a:rPr>
              <a:t>Examples: ﬁnancial planning with what-­‐if analysis, budgeting with  modeling</a:t>
            </a:r>
          </a:p>
          <a:p>
            <a:pPr marL="367030" indent="-354965">
              <a:lnSpc>
                <a:spcPts val="2795"/>
              </a:lnSpc>
              <a:spcBef>
                <a:spcPts val="140"/>
              </a:spcBef>
              <a:buFont typeface="Arial"/>
              <a:buChar char="•"/>
              <a:tabLst>
                <a:tab pos="367030" algn="l"/>
                <a:tab pos="367665" algn="l"/>
              </a:tabLst>
            </a:pPr>
            <a:r>
              <a:rPr lang="en-US" sz="2350" dirty="0">
                <a:latin typeface="Carlito"/>
                <a:cs typeface="Carlito"/>
              </a:rPr>
              <a:t>Expert System (ES)</a:t>
            </a:r>
          </a:p>
          <a:p>
            <a:pPr marL="774700" marR="5080" lvl="1" indent="-289560">
              <a:lnSpc>
                <a:spcPts val="1989"/>
              </a:lnSpc>
              <a:spcBef>
                <a:spcPts val="434"/>
              </a:spcBef>
              <a:buFont typeface="Arial"/>
              <a:buChar char="–"/>
              <a:tabLst>
                <a:tab pos="781050" algn="l"/>
                <a:tab pos="781685" algn="l"/>
              </a:tabLst>
            </a:pPr>
            <a:r>
              <a:rPr lang="en-US" sz="2050" dirty="0">
                <a:latin typeface="Carlito"/>
                <a:cs typeface="Carlito"/>
              </a:rPr>
              <a:t>Captures and uses the knowledge of an expert for solving a particular  problem which leads to a conclusion or recommendation</a:t>
            </a:r>
          </a:p>
          <a:p>
            <a:pPr marL="781050" lvl="1" indent="-295910">
              <a:lnSpc>
                <a:spcPct val="100000"/>
              </a:lnSpc>
              <a:spcBef>
                <a:spcPts val="15"/>
              </a:spcBef>
              <a:buFont typeface="Arial"/>
              <a:buChar char="–"/>
              <a:tabLst>
                <a:tab pos="781050" algn="l"/>
                <a:tab pos="781685" algn="l"/>
              </a:tabLst>
            </a:pPr>
            <a:r>
              <a:rPr lang="en-US" sz="2050" dirty="0">
                <a:latin typeface="Carlito"/>
                <a:cs typeface="Carlito"/>
              </a:rPr>
              <a:t>Examples: MYCIN, XCON</a:t>
            </a:r>
          </a:p>
        </p:txBody>
      </p:sp>
    </p:spTree>
    <p:extLst>
      <p:ext uri="{BB962C8B-B14F-4D97-AF65-F5344CB8AC3E}">
        <p14:creationId xmlns:p14="http://schemas.microsoft.com/office/powerpoint/2010/main" val="255865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ADD9-F826-4A21-919B-8EFA4BC22906}"/>
              </a:ext>
            </a:extLst>
          </p:cNvPr>
          <p:cNvSpPr>
            <a:spLocks noGrp="1"/>
          </p:cNvSpPr>
          <p:nvPr>
            <p:ph type="title"/>
          </p:nvPr>
        </p:nvSpPr>
        <p:spPr/>
        <p:txBody>
          <a:bodyPr/>
          <a:lstStyle/>
          <a:p>
            <a:r>
              <a:rPr lang="en-US" sz="4400" i="1" spc="10" dirty="0">
                <a:solidFill>
                  <a:srgbClr val="9F0F10"/>
                </a:solidFill>
                <a:latin typeface="Carlito"/>
                <a:cs typeface="Carlito"/>
              </a:rPr>
              <a:t>How </a:t>
            </a:r>
            <a:r>
              <a:rPr lang="en-US" sz="4400" i="1" spc="5" dirty="0">
                <a:solidFill>
                  <a:srgbClr val="9F0F10"/>
                </a:solidFill>
                <a:latin typeface="Carlito"/>
                <a:cs typeface="Carlito"/>
              </a:rPr>
              <a:t>MIS Obtain Their Data from the </a:t>
            </a:r>
            <a:r>
              <a:rPr lang="en-US" sz="4400" i="1" spc="35" dirty="0">
                <a:solidFill>
                  <a:srgbClr val="9F0F10"/>
                </a:solidFill>
                <a:latin typeface="Carlito"/>
                <a:cs typeface="Carlito"/>
              </a:rPr>
              <a:t>Organization</a:t>
            </a:r>
            <a:r>
              <a:rPr lang="en-US" sz="4400" i="1" spc="35" dirty="0">
                <a:solidFill>
                  <a:srgbClr val="B12012"/>
                </a:solidFill>
                <a:latin typeface="Arial"/>
                <a:cs typeface="Arial"/>
              </a:rPr>
              <a:t>’</a:t>
            </a:r>
            <a:r>
              <a:rPr lang="en-US" sz="4400" i="1" spc="35" dirty="0">
                <a:solidFill>
                  <a:srgbClr val="9F0F10"/>
                </a:solidFill>
                <a:latin typeface="Carlito"/>
                <a:cs typeface="Carlito"/>
              </a:rPr>
              <a:t>s</a:t>
            </a:r>
            <a:r>
              <a:rPr lang="en-US" sz="4400" i="1" spc="-20" dirty="0">
                <a:solidFill>
                  <a:srgbClr val="9F0F10"/>
                </a:solidFill>
                <a:latin typeface="Carlito"/>
                <a:cs typeface="Carlito"/>
              </a:rPr>
              <a:t> </a:t>
            </a:r>
            <a:r>
              <a:rPr lang="en-US" sz="4400" i="1" spc="5" dirty="0">
                <a:solidFill>
                  <a:srgbClr val="9F0F10"/>
                </a:solidFill>
                <a:latin typeface="Carlito"/>
                <a:cs typeface="Carlito"/>
              </a:rPr>
              <a:t>TPS</a:t>
            </a:r>
            <a:endParaRPr lang="en-US" dirty="0"/>
          </a:p>
        </p:txBody>
      </p:sp>
      <p:sp>
        <p:nvSpPr>
          <p:cNvPr id="5" name="object 2">
            <a:extLst>
              <a:ext uri="{FF2B5EF4-FFF2-40B4-BE49-F238E27FC236}">
                <a16:creationId xmlns:a16="http://schemas.microsoft.com/office/drawing/2014/main" id="{6AD31912-8EB0-455A-A292-EC5B8678FD6B}"/>
              </a:ext>
            </a:extLst>
          </p:cNvPr>
          <p:cNvSpPr/>
          <p:nvPr/>
        </p:nvSpPr>
        <p:spPr>
          <a:xfrm>
            <a:off x="1183113" y="1870964"/>
            <a:ext cx="9302990" cy="434782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39076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1B5C-8D35-4D9A-BA3B-FAAAE847A475}"/>
              </a:ext>
            </a:extLst>
          </p:cNvPr>
          <p:cNvSpPr>
            <a:spLocks noGrp="1"/>
          </p:cNvSpPr>
          <p:nvPr>
            <p:ph type="title"/>
          </p:nvPr>
        </p:nvSpPr>
        <p:spPr/>
        <p:txBody>
          <a:bodyPr/>
          <a:lstStyle/>
          <a:p>
            <a:r>
              <a:rPr lang="en-US" sz="4400" i="1" spc="5" dirty="0">
                <a:solidFill>
                  <a:srgbClr val="9F0F10"/>
                </a:solidFill>
                <a:latin typeface="Carlito"/>
                <a:cs typeface="Carlito"/>
              </a:rPr>
              <a:t>Decision Support</a:t>
            </a:r>
            <a:r>
              <a:rPr lang="en-US" sz="4400" i="1" spc="-70" dirty="0">
                <a:solidFill>
                  <a:srgbClr val="9F0F10"/>
                </a:solidFill>
                <a:latin typeface="Carlito"/>
                <a:cs typeface="Carlito"/>
              </a:rPr>
              <a:t> </a:t>
            </a:r>
            <a:r>
              <a:rPr lang="en-US" sz="4400" i="1" spc="-50" dirty="0">
                <a:solidFill>
                  <a:srgbClr val="9F0F10"/>
                </a:solidFill>
                <a:latin typeface="Carlito"/>
                <a:cs typeface="Carlito"/>
              </a:rPr>
              <a:t>System</a:t>
            </a:r>
            <a:endParaRPr lang="en-US" dirty="0"/>
          </a:p>
        </p:txBody>
      </p:sp>
      <p:sp>
        <p:nvSpPr>
          <p:cNvPr id="5" name="object 2">
            <a:extLst>
              <a:ext uri="{FF2B5EF4-FFF2-40B4-BE49-F238E27FC236}">
                <a16:creationId xmlns:a16="http://schemas.microsoft.com/office/drawing/2014/main" id="{F388CBDD-761B-410C-84A2-23F34BBE33AA}"/>
              </a:ext>
            </a:extLst>
          </p:cNvPr>
          <p:cNvSpPr/>
          <p:nvPr/>
        </p:nvSpPr>
        <p:spPr>
          <a:xfrm>
            <a:off x="1429756" y="1690688"/>
            <a:ext cx="9332487" cy="401268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609669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B9A4317407642C4BB0D5472132096CD8" ma:contentTypeVersion="9" ma:contentTypeDescription="新建文档。" ma:contentTypeScope="" ma:versionID="1b738dee20a4117a33591604bff0ee78">
  <xsd:schema xmlns:xsd="http://www.w3.org/2001/XMLSchema" xmlns:xs="http://www.w3.org/2001/XMLSchema" xmlns:p="http://schemas.microsoft.com/office/2006/metadata/properties" xmlns:ns3="11acf348-b975-461e-a502-3e788d4c6436" targetNamespace="http://schemas.microsoft.com/office/2006/metadata/properties" ma:root="true" ma:fieldsID="601286f5fe811f5f5e8ec9f934327bb5" ns3:_="">
    <xsd:import namespace="11acf348-b975-461e-a502-3e788d4c6436"/>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acf348-b975-461e-a502-3e788d4c64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D276BE-53EA-4F90-847B-A802CFEDBA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acf348-b975-461e-a502-3e788d4c64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9D9A66-F472-48EF-93A2-09ECBDA7025A}">
  <ds:schemaRefs>
    <ds:schemaRef ds:uri="http://schemas.microsoft.com/sharepoint/v3/contenttype/forms"/>
  </ds:schemaRefs>
</ds:datastoreItem>
</file>

<file path=customXml/itemProps3.xml><?xml version="1.0" encoding="utf-8"?>
<ds:datastoreItem xmlns:ds="http://schemas.openxmlformats.org/officeDocument/2006/customXml" ds:itemID="{B530E46F-9E71-406F-AE7B-14AB89DE3A31}">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11acf348-b975-461e-a502-3e788d4c643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463</TotalTime>
  <Words>1442</Words>
  <Application>Microsoft Office PowerPoint</Application>
  <PresentationFormat>Widescreen</PresentationFormat>
  <Paragraphs>175</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System Analysis &amp; Design</vt:lpstr>
      <vt:lpstr>Review Last Class</vt:lpstr>
      <vt:lpstr>A System Analyst May Involve in any or all of the following System</vt:lpstr>
      <vt:lpstr>Operational Level</vt:lpstr>
      <vt:lpstr>PowerPoint Presentation</vt:lpstr>
      <vt:lpstr>Knowledge Level</vt:lpstr>
      <vt:lpstr>Higher Level</vt:lpstr>
      <vt:lpstr>How MIS Obtain Their Data from the Organization’s TPS</vt:lpstr>
      <vt:lpstr>Decision Support System</vt:lpstr>
      <vt:lpstr>Strategic Level</vt:lpstr>
      <vt:lpstr>Enterprise Application Architecture</vt:lpstr>
      <vt:lpstr>Systems analysts need to be aware that  integrating technologies aﬀects all types of  systems</vt:lpstr>
      <vt:lpstr>Ecommerce and Web Systems</vt:lpstr>
      <vt:lpstr>Enterprise Resource Planning  Systems (ERP)</vt:lpstr>
      <vt:lpstr>Wireless Systems</vt:lpstr>
      <vt:lpstr>Open Source Software</vt:lpstr>
      <vt:lpstr>Need for Systems Analysis and  Design</vt:lpstr>
      <vt:lpstr>System Analyst&gt;Roles &amp;  Environment</vt:lpstr>
      <vt:lpstr>Roles of the Systems Analyst</vt:lpstr>
      <vt:lpstr>Qualities of the Systems Analyst</vt:lpstr>
      <vt:lpstr>PowerPoint Presentation</vt:lpstr>
      <vt:lpstr>Systems Development Life Cycle  (SDLC)</vt:lpstr>
      <vt:lpstr>The seven phases of the systems development life cycle</vt:lpstr>
      <vt:lpstr>Incorporating Human-­‐Computer  Interaction (HCI) Considerations</vt:lpstr>
      <vt:lpstr>Identifying Problems,  Opportunities, and Objectives</vt:lpstr>
      <vt:lpstr>Determining Human Information  Requirements</vt:lpstr>
      <vt:lpstr>Analyzing System Needs</vt:lpstr>
      <vt:lpstr>Designing the Recommended  System</vt:lpstr>
      <vt:lpstr>Developing and Documenting  Software</vt:lpstr>
      <vt:lpstr>Testing and Maintaining the  System</vt:lpstr>
      <vt:lpstr>Implementing and Evaluating the  System</vt:lpstr>
      <vt:lpstr>Figure 1.4 Some researchers estimate that the amount of  time spent on systems maintenance may be as much as 60  percent of the total time spent on systems projects</vt:lpstr>
      <vt:lpstr>The Impact of Maintenance</vt:lpstr>
      <vt:lpstr>Resource consumption over  the system life</vt:lpstr>
      <vt:lpstr>IS Development  Methodologies</vt:lpstr>
      <vt:lpstr>Using CASE Tools</vt:lpstr>
      <vt:lpstr>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Zafar</dc:creator>
  <cp:lastModifiedBy>Mustafa Hasan</cp:lastModifiedBy>
  <cp:revision>30</cp:revision>
  <dcterms:created xsi:type="dcterms:W3CDTF">2020-11-07T07:45:44Z</dcterms:created>
  <dcterms:modified xsi:type="dcterms:W3CDTF">2020-11-07T22:20:25Z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0x010100B9A4317407642C4BB0D5472132096CD8</vt:lpwstr>
  </property>
</Properties>
</file>