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7"/>
  </p:notesMasterIdLst>
  <p:sldIdLst>
    <p:sldId id="256" r:id="rId5"/>
    <p:sldId id="292" r:id="rId6"/>
    <p:sldId id="293" r:id="rId7"/>
    <p:sldId id="294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B2E496-46CD-84F9-5275-1D2598F7B7A0}" v="191" dt="2020-11-15T15:56:55.780"/>
    <p1510:client id="{6998382A-5D7A-E07A-2FBA-8BBDEA5AFB7E}" v="82" dt="2020-11-15T16:14:10.877"/>
    <p1510:client id="{FABFE347-D984-63EC-F732-9501008401B6}" v="264" dt="2020-11-15T15:32:36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4FC155-5323-42C2-896F-3BD4A55602E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420FF7A1-9386-445D-9613-F3D13C447C2F}">
      <dgm:prSet/>
      <dgm:spPr/>
      <dgm:t>
        <a:bodyPr/>
        <a:lstStyle/>
        <a:p>
          <a:pPr>
            <a:defRPr cap="all"/>
          </a:pPr>
          <a:r>
            <a:rPr lang="en-US"/>
            <a:t>Exploration, </a:t>
          </a:r>
        </a:p>
      </dgm:t>
    </dgm:pt>
    <dgm:pt modelId="{BEFF1735-2EFC-4C44-A493-280FB243AA0D}" type="parTrans" cxnId="{122319E8-B655-4801-9BA1-FAB8508EF795}">
      <dgm:prSet/>
      <dgm:spPr/>
      <dgm:t>
        <a:bodyPr/>
        <a:lstStyle/>
        <a:p>
          <a:endParaRPr lang="en-US"/>
        </a:p>
      </dgm:t>
    </dgm:pt>
    <dgm:pt modelId="{343BFA1A-B155-4697-A091-CC638BF1FAEB}" type="sibTrans" cxnId="{122319E8-B655-4801-9BA1-FAB8508EF795}">
      <dgm:prSet/>
      <dgm:spPr/>
      <dgm:t>
        <a:bodyPr/>
        <a:lstStyle/>
        <a:p>
          <a:endParaRPr lang="en-US"/>
        </a:p>
      </dgm:t>
    </dgm:pt>
    <dgm:pt modelId="{A75D52B7-99A4-4C42-BDF6-1A74FB53FBFD}">
      <dgm:prSet/>
      <dgm:spPr/>
      <dgm:t>
        <a:bodyPr/>
        <a:lstStyle/>
        <a:p>
          <a:pPr>
            <a:defRPr cap="all"/>
          </a:pPr>
          <a:r>
            <a:rPr lang="en-US"/>
            <a:t>Planning, </a:t>
          </a:r>
        </a:p>
      </dgm:t>
    </dgm:pt>
    <dgm:pt modelId="{32518FC3-95E1-47E0-9671-45003E183E24}" type="parTrans" cxnId="{1E87B2B5-71DB-4544-8F6F-42B163EC2F00}">
      <dgm:prSet/>
      <dgm:spPr/>
      <dgm:t>
        <a:bodyPr/>
        <a:lstStyle/>
        <a:p>
          <a:endParaRPr lang="en-US"/>
        </a:p>
      </dgm:t>
    </dgm:pt>
    <dgm:pt modelId="{75EEF295-CB87-48DA-A764-7E5C9C701C19}" type="sibTrans" cxnId="{1E87B2B5-71DB-4544-8F6F-42B163EC2F00}">
      <dgm:prSet/>
      <dgm:spPr/>
      <dgm:t>
        <a:bodyPr/>
        <a:lstStyle/>
        <a:p>
          <a:endParaRPr lang="en-US"/>
        </a:p>
      </dgm:t>
    </dgm:pt>
    <dgm:pt modelId="{11F11101-8767-47ED-9793-E8D9844229D3}">
      <dgm:prSet/>
      <dgm:spPr/>
      <dgm:t>
        <a:bodyPr/>
        <a:lstStyle/>
        <a:p>
          <a:pPr>
            <a:defRPr cap="all"/>
          </a:pPr>
          <a:r>
            <a:rPr lang="en-US"/>
            <a:t>Iterations to the first release, </a:t>
          </a:r>
        </a:p>
      </dgm:t>
    </dgm:pt>
    <dgm:pt modelId="{BD741144-E476-4F86-B9C2-68A2F207F539}" type="parTrans" cxnId="{FF455B00-313F-473F-B306-C011C1BE1DE9}">
      <dgm:prSet/>
      <dgm:spPr/>
      <dgm:t>
        <a:bodyPr/>
        <a:lstStyle/>
        <a:p>
          <a:endParaRPr lang="en-US"/>
        </a:p>
      </dgm:t>
    </dgm:pt>
    <dgm:pt modelId="{5DD78306-62F7-4B17-BC3A-2582AF1711EE}" type="sibTrans" cxnId="{FF455B00-313F-473F-B306-C011C1BE1DE9}">
      <dgm:prSet/>
      <dgm:spPr/>
      <dgm:t>
        <a:bodyPr/>
        <a:lstStyle/>
        <a:p>
          <a:endParaRPr lang="en-US"/>
        </a:p>
      </dgm:t>
    </dgm:pt>
    <dgm:pt modelId="{F8F8EAB7-548B-4E96-B22F-68E8DB88D7F0}">
      <dgm:prSet/>
      <dgm:spPr/>
      <dgm:t>
        <a:bodyPr/>
        <a:lstStyle/>
        <a:p>
          <a:pPr>
            <a:defRPr cap="all"/>
          </a:pPr>
          <a:r>
            <a:rPr lang="en-US"/>
            <a:t>Productionizing, </a:t>
          </a:r>
        </a:p>
      </dgm:t>
    </dgm:pt>
    <dgm:pt modelId="{57270C70-ED79-489A-A92D-F8E785CB7FF2}" type="parTrans" cxnId="{0D376957-08FC-4119-BCDA-3F94CB042A8B}">
      <dgm:prSet/>
      <dgm:spPr/>
      <dgm:t>
        <a:bodyPr/>
        <a:lstStyle/>
        <a:p>
          <a:endParaRPr lang="en-US"/>
        </a:p>
      </dgm:t>
    </dgm:pt>
    <dgm:pt modelId="{15617453-CC88-4E16-B7BA-4A33964484B1}" type="sibTrans" cxnId="{0D376957-08FC-4119-BCDA-3F94CB042A8B}">
      <dgm:prSet/>
      <dgm:spPr/>
      <dgm:t>
        <a:bodyPr/>
        <a:lstStyle/>
        <a:p>
          <a:endParaRPr lang="en-US"/>
        </a:p>
      </dgm:t>
    </dgm:pt>
    <dgm:pt modelId="{8777D8B5-8421-4483-B5C4-CE2E1E3DB20B}">
      <dgm:prSet/>
      <dgm:spPr/>
      <dgm:t>
        <a:bodyPr/>
        <a:lstStyle/>
        <a:p>
          <a:pPr>
            <a:defRPr cap="all"/>
          </a:pPr>
          <a:r>
            <a:rPr lang="en-US"/>
            <a:t>Maintenance </a:t>
          </a:r>
          <a:br>
            <a:rPr lang="en-US"/>
          </a:br>
          <a:endParaRPr lang="en-US"/>
        </a:p>
      </dgm:t>
    </dgm:pt>
    <dgm:pt modelId="{906F703F-F81F-43E7-9318-27763CE3118A}" type="parTrans" cxnId="{0ABADC43-4827-4DA1-9627-0D42C9E0684B}">
      <dgm:prSet/>
      <dgm:spPr/>
      <dgm:t>
        <a:bodyPr/>
        <a:lstStyle/>
        <a:p>
          <a:endParaRPr lang="en-US"/>
        </a:p>
      </dgm:t>
    </dgm:pt>
    <dgm:pt modelId="{8F4B5FBE-382C-4901-BD67-0AF833172D4C}" type="sibTrans" cxnId="{0ABADC43-4827-4DA1-9627-0D42C9E0684B}">
      <dgm:prSet/>
      <dgm:spPr/>
      <dgm:t>
        <a:bodyPr/>
        <a:lstStyle/>
        <a:p>
          <a:endParaRPr lang="en-US"/>
        </a:p>
      </dgm:t>
    </dgm:pt>
    <dgm:pt modelId="{2F98FC0D-8510-4B5F-B641-50662CFE9E25}" type="pres">
      <dgm:prSet presAssocID="{A44FC155-5323-42C2-896F-3BD4A55602E2}" presName="root" presStyleCnt="0">
        <dgm:presLayoutVars>
          <dgm:dir/>
          <dgm:resizeHandles val="exact"/>
        </dgm:presLayoutVars>
      </dgm:prSet>
      <dgm:spPr/>
    </dgm:pt>
    <dgm:pt modelId="{C1299174-A94D-433F-A71C-EF0DE1A3EFB1}" type="pres">
      <dgm:prSet presAssocID="{420FF7A1-9386-445D-9613-F3D13C447C2F}" presName="compNode" presStyleCnt="0"/>
      <dgm:spPr/>
    </dgm:pt>
    <dgm:pt modelId="{E4F2D4E7-C17E-4DE3-B564-F7ADE3DDBD88}" type="pres">
      <dgm:prSet presAssocID="{420FF7A1-9386-445D-9613-F3D13C447C2F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4AAF7A3-B860-417D-8DB9-8ABB0DB4CB7D}" type="pres">
      <dgm:prSet presAssocID="{420FF7A1-9386-445D-9613-F3D13C447C2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B51F9F1E-DB09-4F51-9C28-A2077CEAAC2C}" type="pres">
      <dgm:prSet presAssocID="{420FF7A1-9386-445D-9613-F3D13C447C2F}" presName="spaceRect" presStyleCnt="0"/>
      <dgm:spPr/>
    </dgm:pt>
    <dgm:pt modelId="{05EBB358-DACB-46E1-8302-2C1541F72888}" type="pres">
      <dgm:prSet presAssocID="{420FF7A1-9386-445D-9613-F3D13C447C2F}" presName="textRect" presStyleLbl="revTx" presStyleIdx="0" presStyleCnt="5">
        <dgm:presLayoutVars>
          <dgm:chMax val="1"/>
          <dgm:chPref val="1"/>
        </dgm:presLayoutVars>
      </dgm:prSet>
      <dgm:spPr/>
    </dgm:pt>
    <dgm:pt modelId="{F43DB970-FE7D-4398-BE8B-1E0B102D5B6A}" type="pres">
      <dgm:prSet presAssocID="{343BFA1A-B155-4697-A091-CC638BF1FAEB}" presName="sibTrans" presStyleCnt="0"/>
      <dgm:spPr/>
    </dgm:pt>
    <dgm:pt modelId="{6AEF3BCD-4259-465E-A39D-99306F3D60B3}" type="pres">
      <dgm:prSet presAssocID="{A75D52B7-99A4-4C42-BDF6-1A74FB53FBFD}" presName="compNode" presStyleCnt="0"/>
      <dgm:spPr/>
    </dgm:pt>
    <dgm:pt modelId="{9E40A64C-7AC1-4E55-A01F-C104E59F3E66}" type="pres">
      <dgm:prSet presAssocID="{A75D52B7-99A4-4C42-BDF6-1A74FB53FBFD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720AADFE-21A5-45D3-B138-63BBEF041956}" type="pres">
      <dgm:prSet presAssocID="{A75D52B7-99A4-4C42-BDF6-1A74FB53FBF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8D51BCC1-185E-4499-8013-C2ED763ED00B}" type="pres">
      <dgm:prSet presAssocID="{A75D52B7-99A4-4C42-BDF6-1A74FB53FBFD}" presName="spaceRect" presStyleCnt="0"/>
      <dgm:spPr/>
    </dgm:pt>
    <dgm:pt modelId="{2C475364-D322-49FE-916C-D88E053BB694}" type="pres">
      <dgm:prSet presAssocID="{A75D52B7-99A4-4C42-BDF6-1A74FB53FBFD}" presName="textRect" presStyleLbl="revTx" presStyleIdx="1" presStyleCnt="5">
        <dgm:presLayoutVars>
          <dgm:chMax val="1"/>
          <dgm:chPref val="1"/>
        </dgm:presLayoutVars>
      </dgm:prSet>
      <dgm:spPr/>
    </dgm:pt>
    <dgm:pt modelId="{96AC4C30-96DE-4FAB-A7B0-810BB87F09F4}" type="pres">
      <dgm:prSet presAssocID="{75EEF295-CB87-48DA-A764-7E5C9C701C19}" presName="sibTrans" presStyleCnt="0"/>
      <dgm:spPr/>
    </dgm:pt>
    <dgm:pt modelId="{F21503C7-BAE6-4C53-A89A-1272DF530133}" type="pres">
      <dgm:prSet presAssocID="{11F11101-8767-47ED-9793-E8D9844229D3}" presName="compNode" presStyleCnt="0"/>
      <dgm:spPr/>
    </dgm:pt>
    <dgm:pt modelId="{64419CA7-FF15-4F9B-864C-FF6AF4BA5D50}" type="pres">
      <dgm:prSet presAssocID="{11F11101-8767-47ED-9793-E8D9844229D3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6FB11CC-1B8E-4F1E-AE38-685FBDDCB039}" type="pres">
      <dgm:prSet presAssocID="{11F11101-8767-47ED-9793-E8D9844229D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2A8E461A-40DF-4FF3-ABF5-C899139E023B}" type="pres">
      <dgm:prSet presAssocID="{11F11101-8767-47ED-9793-E8D9844229D3}" presName="spaceRect" presStyleCnt="0"/>
      <dgm:spPr/>
    </dgm:pt>
    <dgm:pt modelId="{EAC7B44D-6BC3-4EEB-872F-8953E60CEF4D}" type="pres">
      <dgm:prSet presAssocID="{11F11101-8767-47ED-9793-E8D9844229D3}" presName="textRect" presStyleLbl="revTx" presStyleIdx="2" presStyleCnt="5">
        <dgm:presLayoutVars>
          <dgm:chMax val="1"/>
          <dgm:chPref val="1"/>
        </dgm:presLayoutVars>
      </dgm:prSet>
      <dgm:spPr/>
    </dgm:pt>
    <dgm:pt modelId="{804AF199-B6F7-472C-804A-3FF6A5BFE5D4}" type="pres">
      <dgm:prSet presAssocID="{5DD78306-62F7-4B17-BC3A-2582AF1711EE}" presName="sibTrans" presStyleCnt="0"/>
      <dgm:spPr/>
    </dgm:pt>
    <dgm:pt modelId="{B31AC6AE-AE1F-43B8-90F6-EC1493206D5C}" type="pres">
      <dgm:prSet presAssocID="{F8F8EAB7-548B-4E96-B22F-68E8DB88D7F0}" presName="compNode" presStyleCnt="0"/>
      <dgm:spPr/>
    </dgm:pt>
    <dgm:pt modelId="{73A53C11-8D28-43C3-A4E6-11BCF29E8B0D}" type="pres">
      <dgm:prSet presAssocID="{F8F8EAB7-548B-4E96-B22F-68E8DB88D7F0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7335ACED-4C28-43A0-9948-C5670D652DCF}" type="pres">
      <dgm:prSet presAssocID="{F8F8EAB7-548B-4E96-B22F-68E8DB88D7F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loons"/>
        </a:ext>
      </dgm:extLst>
    </dgm:pt>
    <dgm:pt modelId="{43F0AF46-9E9F-4344-BC1B-0DD147864E7E}" type="pres">
      <dgm:prSet presAssocID="{F8F8EAB7-548B-4E96-B22F-68E8DB88D7F0}" presName="spaceRect" presStyleCnt="0"/>
      <dgm:spPr/>
    </dgm:pt>
    <dgm:pt modelId="{5B25CDD8-DAF1-4EB3-968F-01F837428C07}" type="pres">
      <dgm:prSet presAssocID="{F8F8EAB7-548B-4E96-B22F-68E8DB88D7F0}" presName="textRect" presStyleLbl="revTx" presStyleIdx="3" presStyleCnt="5">
        <dgm:presLayoutVars>
          <dgm:chMax val="1"/>
          <dgm:chPref val="1"/>
        </dgm:presLayoutVars>
      </dgm:prSet>
      <dgm:spPr/>
    </dgm:pt>
    <dgm:pt modelId="{43CB2FC3-94FB-4C94-8A8C-F0A2DC6C8E23}" type="pres">
      <dgm:prSet presAssocID="{15617453-CC88-4E16-B7BA-4A33964484B1}" presName="sibTrans" presStyleCnt="0"/>
      <dgm:spPr/>
    </dgm:pt>
    <dgm:pt modelId="{529ED88B-B744-46B2-A817-DE672CD9D282}" type="pres">
      <dgm:prSet presAssocID="{8777D8B5-8421-4483-B5C4-CE2E1E3DB20B}" presName="compNode" presStyleCnt="0"/>
      <dgm:spPr/>
    </dgm:pt>
    <dgm:pt modelId="{891CC69E-7794-4402-B371-1BB506DA56D1}" type="pres">
      <dgm:prSet presAssocID="{8777D8B5-8421-4483-B5C4-CE2E1E3DB20B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7D5D4CC7-5F11-4F74-ABF1-94698B8CE229}" type="pres">
      <dgm:prSet presAssocID="{8777D8B5-8421-4483-B5C4-CE2E1E3DB20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rewdriver"/>
        </a:ext>
      </dgm:extLst>
    </dgm:pt>
    <dgm:pt modelId="{06669CF1-3165-42FA-894F-78315B5CA415}" type="pres">
      <dgm:prSet presAssocID="{8777D8B5-8421-4483-B5C4-CE2E1E3DB20B}" presName="spaceRect" presStyleCnt="0"/>
      <dgm:spPr/>
    </dgm:pt>
    <dgm:pt modelId="{3031C4BD-E376-451E-BBE6-3563E6AEC4B9}" type="pres">
      <dgm:prSet presAssocID="{8777D8B5-8421-4483-B5C4-CE2E1E3DB20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F455B00-313F-473F-B306-C011C1BE1DE9}" srcId="{A44FC155-5323-42C2-896F-3BD4A55602E2}" destId="{11F11101-8767-47ED-9793-E8D9844229D3}" srcOrd="2" destOrd="0" parTransId="{BD741144-E476-4F86-B9C2-68A2F207F539}" sibTransId="{5DD78306-62F7-4B17-BC3A-2582AF1711EE}"/>
    <dgm:cxn modelId="{1AD0092F-11B3-420A-8302-393301EB35F3}" type="presOf" srcId="{F8F8EAB7-548B-4E96-B22F-68E8DB88D7F0}" destId="{5B25CDD8-DAF1-4EB3-968F-01F837428C07}" srcOrd="0" destOrd="0" presId="urn:microsoft.com/office/officeart/2018/5/layout/IconLeafLabelList"/>
    <dgm:cxn modelId="{8C985E62-0FEE-4118-BF8C-C0B939180958}" type="presOf" srcId="{11F11101-8767-47ED-9793-E8D9844229D3}" destId="{EAC7B44D-6BC3-4EEB-872F-8953E60CEF4D}" srcOrd="0" destOrd="0" presId="urn:microsoft.com/office/officeart/2018/5/layout/IconLeafLabelList"/>
    <dgm:cxn modelId="{0ABADC43-4827-4DA1-9627-0D42C9E0684B}" srcId="{A44FC155-5323-42C2-896F-3BD4A55602E2}" destId="{8777D8B5-8421-4483-B5C4-CE2E1E3DB20B}" srcOrd="4" destOrd="0" parTransId="{906F703F-F81F-43E7-9318-27763CE3118A}" sibTransId="{8F4B5FBE-382C-4901-BD67-0AF833172D4C}"/>
    <dgm:cxn modelId="{3F47FE47-7D5F-4C9B-85D4-38B38B3CAF47}" type="presOf" srcId="{420FF7A1-9386-445D-9613-F3D13C447C2F}" destId="{05EBB358-DACB-46E1-8302-2C1541F72888}" srcOrd="0" destOrd="0" presId="urn:microsoft.com/office/officeart/2018/5/layout/IconLeafLabelList"/>
    <dgm:cxn modelId="{B2983251-8683-4366-892B-8F3B9713B230}" type="presOf" srcId="{A75D52B7-99A4-4C42-BDF6-1A74FB53FBFD}" destId="{2C475364-D322-49FE-916C-D88E053BB694}" srcOrd="0" destOrd="0" presId="urn:microsoft.com/office/officeart/2018/5/layout/IconLeafLabelList"/>
    <dgm:cxn modelId="{0D376957-08FC-4119-BCDA-3F94CB042A8B}" srcId="{A44FC155-5323-42C2-896F-3BD4A55602E2}" destId="{F8F8EAB7-548B-4E96-B22F-68E8DB88D7F0}" srcOrd="3" destOrd="0" parTransId="{57270C70-ED79-489A-A92D-F8E785CB7FF2}" sibTransId="{15617453-CC88-4E16-B7BA-4A33964484B1}"/>
    <dgm:cxn modelId="{948841A9-AAA5-4AC8-A6C0-7DA26BB53DDE}" type="presOf" srcId="{A44FC155-5323-42C2-896F-3BD4A55602E2}" destId="{2F98FC0D-8510-4B5F-B641-50662CFE9E25}" srcOrd="0" destOrd="0" presId="urn:microsoft.com/office/officeart/2018/5/layout/IconLeafLabelList"/>
    <dgm:cxn modelId="{1E87B2B5-71DB-4544-8F6F-42B163EC2F00}" srcId="{A44FC155-5323-42C2-896F-3BD4A55602E2}" destId="{A75D52B7-99A4-4C42-BDF6-1A74FB53FBFD}" srcOrd="1" destOrd="0" parTransId="{32518FC3-95E1-47E0-9671-45003E183E24}" sibTransId="{75EEF295-CB87-48DA-A764-7E5C9C701C19}"/>
    <dgm:cxn modelId="{122319E8-B655-4801-9BA1-FAB8508EF795}" srcId="{A44FC155-5323-42C2-896F-3BD4A55602E2}" destId="{420FF7A1-9386-445D-9613-F3D13C447C2F}" srcOrd="0" destOrd="0" parTransId="{BEFF1735-2EFC-4C44-A493-280FB243AA0D}" sibTransId="{343BFA1A-B155-4697-A091-CC638BF1FAEB}"/>
    <dgm:cxn modelId="{80CF1EFD-4F8B-4E1B-82E2-AA3B0CCF6A2E}" type="presOf" srcId="{8777D8B5-8421-4483-B5C4-CE2E1E3DB20B}" destId="{3031C4BD-E376-451E-BBE6-3563E6AEC4B9}" srcOrd="0" destOrd="0" presId="urn:microsoft.com/office/officeart/2018/5/layout/IconLeafLabelList"/>
    <dgm:cxn modelId="{55DDBB7F-E2FD-4060-B79C-303CC1349822}" type="presParOf" srcId="{2F98FC0D-8510-4B5F-B641-50662CFE9E25}" destId="{C1299174-A94D-433F-A71C-EF0DE1A3EFB1}" srcOrd="0" destOrd="0" presId="urn:microsoft.com/office/officeart/2018/5/layout/IconLeafLabelList"/>
    <dgm:cxn modelId="{F9BFFE87-F8AF-4D97-89E7-810B8CF1D638}" type="presParOf" srcId="{C1299174-A94D-433F-A71C-EF0DE1A3EFB1}" destId="{E4F2D4E7-C17E-4DE3-B564-F7ADE3DDBD88}" srcOrd="0" destOrd="0" presId="urn:microsoft.com/office/officeart/2018/5/layout/IconLeafLabelList"/>
    <dgm:cxn modelId="{E4939C2E-3904-4138-900F-3B3C987A39A0}" type="presParOf" srcId="{C1299174-A94D-433F-A71C-EF0DE1A3EFB1}" destId="{34AAF7A3-B860-417D-8DB9-8ABB0DB4CB7D}" srcOrd="1" destOrd="0" presId="urn:microsoft.com/office/officeart/2018/5/layout/IconLeafLabelList"/>
    <dgm:cxn modelId="{B48FCA1A-E791-41D5-9903-0E00D26249A0}" type="presParOf" srcId="{C1299174-A94D-433F-A71C-EF0DE1A3EFB1}" destId="{B51F9F1E-DB09-4F51-9C28-A2077CEAAC2C}" srcOrd="2" destOrd="0" presId="urn:microsoft.com/office/officeart/2018/5/layout/IconLeafLabelList"/>
    <dgm:cxn modelId="{49A5462E-81DD-4995-B63B-5BD9B0EAD678}" type="presParOf" srcId="{C1299174-A94D-433F-A71C-EF0DE1A3EFB1}" destId="{05EBB358-DACB-46E1-8302-2C1541F72888}" srcOrd="3" destOrd="0" presId="urn:microsoft.com/office/officeart/2018/5/layout/IconLeafLabelList"/>
    <dgm:cxn modelId="{3AE331BC-5ABB-48D2-88F7-419A71233763}" type="presParOf" srcId="{2F98FC0D-8510-4B5F-B641-50662CFE9E25}" destId="{F43DB970-FE7D-4398-BE8B-1E0B102D5B6A}" srcOrd="1" destOrd="0" presId="urn:microsoft.com/office/officeart/2018/5/layout/IconLeafLabelList"/>
    <dgm:cxn modelId="{64359FD0-D76D-482E-82D6-F651D0302D78}" type="presParOf" srcId="{2F98FC0D-8510-4B5F-B641-50662CFE9E25}" destId="{6AEF3BCD-4259-465E-A39D-99306F3D60B3}" srcOrd="2" destOrd="0" presId="urn:microsoft.com/office/officeart/2018/5/layout/IconLeafLabelList"/>
    <dgm:cxn modelId="{51C2119D-93E1-476E-B632-B26F147C3451}" type="presParOf" srcId="{6AEF3BCD-4259-465E-A39D-99306F3D60B3}" destId="{9E40A64C-7AC1-4E55-A01F-C104E59F3E66}" srcOrd="0" destOrd="0" presId="urn:microsoft.com/office/officeart/2018/5/layout/IconLeafLabelList"/>
    <dgm:cxn modelId="{3C87A689-85B5-45EA-AA63-6E76161CE988}" type="presParOf" srcId="{6AEF3BCD-4259-465E-A39D-99306F3D60B3}" destId="{720AADFE-21A5-45D3-B138-63BBEF041956}" srcOrd="1" destOrd="0" presId="urn:microsoft.com/office/officeart/2018/5/layout/IconLeafLabelList"/>
    <dgm:cxn modelId="{118D89BA-FC5C-4412-BD93-6D5967486D26}" type="presParOf" srcId="{6AEF3BCD-4259-465E-A39D-99306F3D60B3}" destId="{8D51BCC1-185E-4499-8013-C2ED763ED00B}" srcOrd="2" destOrd="0" presId="urn:microsoft.com/office/officeart/2018/5/layout/IconLeafLabelList"/>
    <dgm:cxn modelId="{031678A8-38D9-4594-8C44-6BB14FB59338}" type="presParOf" srcId="{6AEF3BCD-4259-465E-A39D-99306F3D60B3}" destId="{2C475364-D322-49FE-916C-D88E053BB694}" srcOrd="3" destOrd="0" presId="urn:microsoft.com/office/officeart/2018/5/layout/IconLeafLabelList"/>
    <dgm:cxn modelId="{ECDAC6D4-6253-4A7B-A59F-683FBC07EF30}" type="presParOf" srcId="{2F98FC0D-8510-4B5F-B641-50662CFE9E25}" destId="{96AC4C30-96DE-4FAB-A7B0-810BB87F09F4}" srcOrd="3" destOrd="0" presId="urn:microsoft.com/office/officeart/2018/5/layout/IconLeafLabelList"/>
    <dgm:cxn modelId="{A93DBEC0-9D0A-4ED9-AABE-5F4DCB25C373}" type="presParOf" srcId="{2F98FC0D-8510-4B5F-B641-50662CFE9E25}" destId="{F21503C7-BAE6-4C53-A89A-1272DF530133}" srcOrd="4" destOrd="0" presId="urn:microsoft.com/office/officeart/2018/5/layout/IconLeafLabelList"/>
    <dgm:cxn modelId="{A797767F-FBA0-42D7-9C3F-BCA728E02F24}" type="presParOf" srcId="{F21503C7-BAE6-4C53-A89A-1272DF530133}" destId="{64419CA7-FF15-4F9B-864C-FF6AF4BA5D50}" srcOrd="0" destOrd="0" presId="urn:microsoft.com/office/officeart/2018/5/layout/IconLeafLabelList"/>
    <dgm:cxn modelId="{20CE3E9F-6706-4C69-9B9B-2A00FA620FFC}" type="presParOf" srcId="{F21503C7-BAE6-4C53-A89A-1272DF530133}" destId="{96FB11CC-1B8E-4F1E-AE38-685FBDDCB039}" srcOrd="1" destOrd="0" presId="urn:microsoft.com/office/officeart/2018/5/layout/IconLeafLabelList"/>
    <dgm:cxn modelId="{FCB7EBB4-62BC-4332-A2A3-65EF7B27D77C}" type="presParOf" srcId="{F21503C7-BAE6-4C53-A89A-1272DF530133}" destId="{2A8E461A-40DF-4FF3-ABF5-C899139E023B}" srcOrd="2" destOrd="0" presId="urn:microsoft.com/office/officeart/2018/5/layout/IconLeafLabelList"/>
    <dgm:cxn modelId="{369B4D18-D277-4BDE-8E3B-F9FB16B49293}" type="presParOf" srcId="{F21503C7-BAE6-4C53-A89A-1272DF530133}" destId="{EAC7B44D-6BC3-4EEB-872F-8953E60CEF4D}" srcOrd="3" destOrd="0" presId="urn:microsoft.com/office/officeart/2018/5/layout/IconLeafLabelList"/>
    <dgm:cxn modelId="{1C009A6E-513D-4BA5-9B84-C67DEF622C99}" type="presParOf" srcId="{2F98FC0D-8510-4B5F-B641-50662CFE9E25}" destId="{804AF199-B6F7-472C-804A-3FF6A5BFE5D4}" srcOrd="5" destOrd="0" presId="urn:microsoft.com/office/officeart/2018/5/layout/IconLeafLabelList"/>
    <dgm:cxn modelId="{1C919F4B-E877-40C1-81FD-F65D1FA3A552}" type="presParOf" srcId="{2F98FC0D-8510-4B5F-B641-50662CFE9E25}" destId="{B31AC6AE-AE1F-43B8-90F6-EC1493206D5C}" srcOrd="6" destOrd="0" presId="urn:microsoft.com/office/officeart/2018/5/layout/IconLeafLabelList"/>
    <dgm:cxn modelId="{556B8950-86EC-431E-A7F7-866A79210843}" type="presParOf" srcId="{B31AC6AE-AE1F-43B8-90F6-EC1493206D5C}" destId="{73A53C11-8D28-43C3-A4E6-11BCF29E8B0D}" srcOrd="0" destOrd="0" presId="urn:microsoft.com/office/officeart/2018/5/layout/IconLeafLabelList"/>
    <dgm:cxn modelId="{0BAEF63F-936B-465D-ADE1-E9C745BA4217}" type="presParOf" srcId="{B31AC6AE-AE1F-43B8-90F6-EC1493206D5C}" destId="{7335ACED-4C28-43A0-9948-C5670D652DCF}" srcOrd="1" destOrd="0" presId="urn:microsoft.com/office/officeart/2018/5/layout/IconLeafLabelList"/>
    <dgm:cxn modelId="{C97E7EDF-35B3-4184-8143-A573ED4EA87B}" type="presParOf" srcId="{B31AC6AE-AE1F-43B8-90F6-EC1493206D5C}" destId="{43F0AF46-9E9F-4344-BC1B-0DD147864E7E}" srcOrd="2" destOrd="0" presId="urn:microsoft.com/office/officeart/2018/5/layout/IconLeafLabelList"/>
    <dgm:cxn modelId="{562E27AB-9229-406A-BC06-A28ADF7CDFDD}" type="presParOf" srcId="{B31AC6AE-AE1F-43B8-90F6-EC1493206D5C}" destId="{5B25CDD8-DAF1-4EB3-968F-01F837428C07}" srcOrd="3" destOrd="0" presId="urn:microsoft.com/office/officeart/2018/5/layout/IconLeafLabelList"/>
    <dgm:cxn modelId="{86B39060-FE0F-4597-9B67-629A6D66BC9A}" type="presParOf" srcId="{2F98FC0D-8510-4B5F-B641-50662CFE9E25}" destId="{43CB2FC3-94FB-4C94-8A8C-F0A2DC6C8E23}" srcOrd="7" destOrd="0" presId="urn:microsoft.com/office/officeart/2018/5/layout/IconLeafLabelList"/>
    <dgm:cxn modelId="{3D13F8EE-4CC9-4368-ADDF-AEE4632DB11F}" type="presParOf" srcId="{2F98FC0D-8510-4B5F-B641-50662CFE9E25}" destId="{529ED88B-B744-46B2-A817-DE672CD9D282}" srcOrd="8" destOrd="0" presId="urn:microsoft.com/office/officeart/2018/5/layout/IconLeafLabelList"/>
    <dgm:cxn modelId="{DC81B265-70B1-42CE-A12C-DF25D3F2E8BC}" type="presParOf" srcId="{529ED88B-B744-46B2-A817-DE672CD9D282}" destId="{891CC69E-7794-4402-B371-1BB506DA56D1}" srcOrd="0" destOrd="0" presId="urn:microsoft.com/office/officeart/2018/5/layout/IconLeafLabelList"/>
    <dgm:cxn modelId="{B6DB6E92-0BCE-422B-8B89-42B227C287E9}" type="presParOf" srcId="{529ED88B-B744-46B2-A817-DE672CD9D282}" destId="{7D5D4CC7-5F11-4F74-ABF1-94698B8CE229}" srcOrd="1" destOrd="0" presId="urn:microsoft.com/office/officeart/2018/5/layout/IconLeafLabelList"/>
    <dgm:cxn modelId="{56E88D52-A184-4935-B7B1-30B7B5AFEB2E}" type="presParOf" srcId="{529ED88B-B744-46B2-A817-DE672CD9D282}" destId="{06669CF1-3165-42FA-894F-78315B5CA415}" srcOrd="2" destOrd="0" presId="urn:microsoft.com/office/officeart/2018/5/layout/IconLeafLabelList"/>
    <dgm:cxn modelId="{21D885F8-D364-4BBD-9CE0-9E1E1ED8E2D7}" type="presParOf" srcId="{529ED88B-B744-46B2-A817-DE672CD9D282}" destId="{3031C4BD-E376-451E-BBE6-3563E6AEC4B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F2D4E7-C17E-4DE3-B564-F7ADE3DDBD88}">
      <dsp:nvSpPr>
        <dsp:cNvPr id="0" name=""/>
        <dsp:cNvSpPr/>
      </dsp:nvSpPr>
      <dsp:spPr>
        <a:xfrm>
          <a:off x="478800" y="109876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AAF7A3-B860-417D-8DB9-8ABB0DB4CB7D}">
      <dsp:nvSpPr>
        <dsp:cNvPr id="0" name=""/>
        <dsp:cNvSpPr/>
      </dsp:nvSpPr>
      <dsp:spPr>
        <a:xfrm>
          <a:off x="712800" y="133276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BB358-DACB-46E1-8302-2C1541F72888}">
      <dsp:nvSpPr>
        <dsp:cNvPr id="0" name=""/>
        <dsp:cNvSpPr/>
      </dsp:nvSpPr>
      <dsp:spPr>
        <a:xfrm>
          <a:off x="12780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Exploration, </a:t>
          </a:r>
        </a:p>
      </dsp:txBody>
      <dsp:txXfrm>
        <a:off x="127800" y="2538762"/>
        <a:ext cx="1800000" cy="720000"/>
      </dsp:txXfrm>
    </dsp:sp>
    <dsp:sp modelId="{9E40A64C-7AC1-4E55-A01F-C104E59F3E66}">
      <dsp:nvSpPr>
        <dsp:cNvPr id="0" name=""/>
        <dsp:cNvSpPr/>
      </dsp:nvSpPr>
      <dsp:spPr>
        <a:xfrm>
          <a:off x="2593800" y="109876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0AADFE-21A5-45D3-B138-63BBEF041956}">
      <dsp:nvSpPr>
        <dsp:cNvPr id="0" name=""/>
        <dsp:cNvSpPr/>
      </dsp:nvSpPr>
      <dsp:spPr>
        <a:xfrm>
          <a:off x="2827800" y="1332761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475364-D322-49FE-916C-D88E053BB694}">
      <dsp:nvSpPr>
        <dsp:cNvPr id="0" name=""/>
        <dsp:cNvSpPr/>
      </dsp:nvSpPr>
      <dsp:spPr>
        <a:xfrm>
          <a:off x="224280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Planning, </a:t>
          </a:r>
        </a:p>
      </dsp:txBody>
      <dsp:txXfrm>
        <a:off x="2242800" y="2538762"/>
        <a:ext cx="1800000" cy="720000"/>
      </dsp:txXfrm>
    </dsp:sp>
    <dsp:sp modelId="{64419CA7-FF15-4F9B-864C-FF6AF4BA5D50}">
      <dsp:nvSpPr>
        <dsp:cNvPr id="0" name=""/>
        <dsp:cNvSpPr/>
      </dsp:nvSpPr>
      <dsp:spPr>
        <a:xfrm>
          <a:off x="4708800" y="109876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FB11CC-1B8E-4F1E-AE38-685FBDDCB039}">
      <dsp:nvSpPr>
        <dsp:cNvPr id="0" name=""/>
        <dsp:cNvSpPr/>
      </dsp:nvSpPr>
      <dsp:spPr>
        <a:xfrm>
          <a:off x="4942800" y="1332761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7B44D-6BC3-4EEB-872F-8953E60CEF4D}">
      <dsp:nvSpPr>
        <dsp:cNvPr id="0" name=""/>
        <dsp:cNvSpPr/>
      </dsp:nvSpPr>
      <dsp:spPr>
        <a:xfrm>
          <a:off x="435780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Iterations to the first release, </a:t>
          </a:r>
        </a:p>
      </dsp:txBody>
      <dsp:txXfrm>
        <a:off x="4357800" y="2538762"/>
        <a:ext cx="1800000" cy="720000"/>
      </dsp:txXfrm>
    </dsp:sp>
    <dsp:sp modelId="{73A53C11-8D28-43C3-A4E6-11BCF29E8B0D}">
      <dsp:nvSpPr>
        <dsp:cNvPr id="0" name=""/>
        <dsp:cNvSpPr/>
      </dsp:nvSpPr>
      <dsp:spPr>
        <a:xfrm>
          <a:off x="6823800" y="109876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35ACED-4C28-43A0-9948-C5670D652DCF}">
      <dsp:nvSpPr>
        <dsp:cNvPr id="0" name=""/>
        <dsp:cNvSpPr/>
      </dsp:nvSpPr>
      <dsp:spPr>
        <a:xfrm>
          <a:off x="7057800" y="1332761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5CDD8-DAF1-4EB3-968F-01F837428C07}">
      <dsp:nvSpPr>
        <dsp:cNvPr id="0" name=""/>
        <dsp:cNvSpPr/>
      </dsp:nvSpPr>
      <dsp:spPr>
        <a:xfrm>
          <a:off x="647280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Productionizing, </a:t>
          </a:r>
        </a:p>
      </dsp:txBody>
      <dsp:txXfrm>
        <a:off x="6472800" y="2538762"/>
        <a:ext cx="1800000" cy="720000"/>
      </dsp:txXfrm>
    </dsp:sp>
    <dsp:sp modelId="{891CC69E-7794-4402-B371-1BB506DA56D1}">
      <dsp:nvSpPr>
        <dsp:cNvPr id="0" name=""/>
        <dsp:cNvSpPr/>
      </dsp:nvSpPr>
      <dsp:spPr>
        <a:xfrm>
          <a:off x="8938800" y="109876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5D4CC7-5F11-4F74-ABF1-94698B8CE229}">
      <dsp:nvSpPr>
        <dsp:cNvPr id="0" name=""/>
        <dsp:cNvSpPr/>
      </dsp:nvSpPr>
      <dsp:spPr>
        <a:xfrm>
          <a:off x="9172800" y="1332761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31C4BD-E376-451E-BBE6-3563E6AEC4B9}">
      <dsp:nvSpPr>
        <dsp:cNvPr id="0" name=""/>
        <dsp:cNvSpPr/>
      </dsp:nvSpPr>
      <dsp:spPr>
        <a:xfrm>
          <a:off x="858780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Maintenance </a:t>
          </a:r>
          <a:br>
            <a:rPr lang="en-US" sz="1700" kern="1200"/>
          </a:br>
          <a:endParaRPr lang="en-US" sz="1700" kern="1200"/>
        </a:p>
      </dsp:txBody>
      <dsp:txXfrm>
        <a:off x="8587800" y="253876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460E4-6085-EF44-B1A0-32D10BA5300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F2C0A-E8E5-7247-8C03-C007CDBCC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88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F2C0A-E8E5-7247-8C03-C007CDBCCC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79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/>
              <a:t>System Analysis &amp;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200" u="sng"/>
              <a:t>Lecture 04</a:t>
            </a:r>
            <a:endParaRPr lang="en-US" sz="3200">
              <a:cs typeface="Calibri" panose="020F0502020204030204"/>
            </a:endParaRPr>
          </a:p>
          <a:p>
            <a:pPr algn="l"/>
            <a:endParaRPr lang="en-US" sz="2000">
              <a:cs typeface="Calibri"/>
            </a:endParaRPr>
          </a:p>
          <a:p>
            <a:pPr algn="l"/>
            <a:endParaRPr lang="en-US" sz="2000">
              <a:cs typeface="Calibri"/>
            </a:endParaRPr>
          </a:p>
          <a:p>
            <a:pPr algn="l"/>
            <a:r>
              <a:rPr lang="en-US" sz="2000"/>
              <a:t>Mustafa Hasan</a:t>
            </a:r>
            <a:endParaRPr lang="en-US" sz="2000">
              <a:cs typeface="Calibri" panose="020F0502020204030204"/>
            </a:endParaRPr>
          </a:p>
          <a:p>
            <a:pPr algn="l"/>
            <a:r>
              <a:rPr lang="en-US" sz="1600"/>
              <a:t>Head of CSE</a:t>
            </a:r>
            <a:endParaRPr lang="en-US" sz="1600">
              <a:cs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332DBF-8618-468F-A09A-8AF247A698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41" r="27440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13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670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5" descr="Text, logo&#10;&#10;Description automatically generated">
            <a:extLst>
              <a:ext uri="{FF2B5EF4-FFF2-40B4-BE49-F238E27FC236}">
                <a16:creationId xmlns:a16="http://schemas.microsoft.com/office/drawing/2014/main" id="{F563EFE2-ED4F-4011-B3AF-F79626AA9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2473" y="4545600"/>
            <a:ext cx="1906859" cy="42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8A9F-39D7-46F1-A577-79271BB0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pc="-10"/>
              <a:t>Traditional versus CASE systems  development </a:t>
            </a:r>
            <a:r>
              <a:rPr lang="en-US" sz="3600" spc="-5"/>
              <a:t>life</a:t>
            </a:r>
            <a:r>
              <a:rPr lang="en-US" sz="3600" spc="5"/>
              <a:t> </a:t>
            </a:r>
            <a:r>
              <a:rPr lang="en-US" sz="3600" spc="-10"/>
              <a:t>cycle</a:t>
            </a:r>
            <a:endParaRPr lang="en-US" sz="360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E045F3C1-3C2D-4367-9879-C1EB5507050D}"/>
              </a:ext>
            </a:extLst>
          </p:cNvPr>
          <p:cNvSpPr/>
          <p:nvPr/>
        </p:nvSpPr>
        <p:spPr>
          <a:xfrm>
            <a:off x="1860330" y="1485735"/>
            <a:ext cx="9260288" cy="48021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5155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94FA6-EE49-4783-9820-67BBAD98E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Object-­‐Oriented Systems  Analysis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53832-8358-4943-9E54-F96A060F7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7030" marR="147955" indent="-354965">
              <a:lnSpc>
                <a:spcPts val="2900"/>
              </a:lnSpc>
              <a:spcBef>
                <a:spcPts val="470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US" sz="2800">
                <a:latin typeface="Carlito"/>
                <a:cs typeface="Carlito"/>
              </a:rPr>
              <a:t>Alternate approach to the structured approach of the  SDLC that is intended to facilitate the development of  systems that must change rapidly in response to dynamic  business environments</a:t>
            </a:r>
          </a:p>
          <a:p>
            <a:pPr marL="367030" marR="5080" indent="-354965">
              <a:lnSpc>
                <a:spcPct val="89200"/>
              </a:lnSpc>
              <a:spcBef>
                <a:spcPts val="610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US" sz="2800">
                <a:latin typeface="Carlito"/>
                <a:cs typeface="Carlito"/>
              </a:rPr>
              <a:t>Analysis is performed on a small part of the system  followed by design and implementation. The cycle repeats  with analysis, design and implementation of the next part  and this repeats until the project is complete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49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125" y="3726"/>
            <a:ext cx="5614875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3F6CCC-CE6F-4BBC-9B5E-029534266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0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  <a:cs typeface="Calibri Light"/>
              </a:rPr>
              <a:t>Agile approach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D1C80-4170-4AA0-9326-CE403E068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809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The agile approach is a software development approach based on values, principles, and core</a:t>
            </a:r>
            <a:br>
              <a:rPr lang="en-US" sz="2000">
                <a:solidFill>
                  <a:srgbClr val="000000"/>
                </a:solidFill>
                <a:ea typeface="+mn-lt"/>
                <a:cs typeface="+mn-lt"/>
              </a:rPr>
            </a:b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practices. </a:t>
            </a:r>
          </a:p>
          <a:p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The four values are </a:t>
            </a:r>
          </a:p>
          <a:p>
            <a:pPr lvl="1"/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communication, </a:t>
            </a:r>
          </a:p>
          <a:p>
            <a:pPr lvl="1"/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simplicity, </a:t>
            </a:r>
          </a:p>
          <a:p>
            <a:pPr lvl="1"/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feedback, </a:t>
            </a:r>
          </a:p>
          <a:p>
            <a:pPr lvl="1"/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courage </a:t>
            </a:r>
            <a:br>
              <a:rPr lang="en-US" sz="2000">
                <a:solidFill>
                  <a:srgbClr val="000000"/>
                </a:solidFill>
                <a:ea typeface="+mn-lt"/>
                <a:cs typeface="+mn-lt"/>
              </a:rPr>
            </a:br>
            <a:endParaRPr lang="en-US" sz="2000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91562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/>
                </a:gs>
                <a:gs pos="23000">
                  <a:schemeClr val="accent1"/>
                </a:gs>
                <a:gs pos="83000">
                  <a:schemeClr val="accent5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Network Diagram">
            <a:extLst>
              <a:ext uri="{FF2B5EF4-FFF2-40B4-BE49-F238E27FC236}">
                <a16:creationId xmlns:a16="http://schemas.microsoft.com/office/drawing/2014/main" id="{99D47650-713E-491B-89F6-398FE387F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132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56FD20-60A0-4205-B1FF-C78121005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ea typeface="+mj-lt"/>
                <a:cs typeface="+mj-lt"/>
              </a:rPr>
              <a:t>Developmental Process for an Agile Project 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5FB7AC-F20D-4232-B67F-0EFFD7587C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2372352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0205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E094AB2C-DB75-4B08-8DE9-E0ECF2870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41" y="262466"/>
            <a:ext cx="7810374" cy="627307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12861FB-1096-4537-A77F-C99BFF4CBE8A}"/>
              </a:ext>
            </a:extLst>
          </p:cNvPr>
          <p:cNvSpPr txBox="1"/>
          <p:nvPr/>
        </p:nvSpPr>
        <p:spPr>
          <a:xfrm>
            <a:off x="9277815" y="496601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Agile Process</a:t>
            </a:r>
            <a:endParaRPr lang="en-US" sz="3600" b="1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0215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9CD2D09-B1BB-4DF5-9E1C-3D21B21E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355637-BA71-4F63-94C9-E77BF81BD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AD328A-4350-476F-8638-F5B56F855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  <a:ea typeface="+mj-lt"/>
                <a:cs typeface="+mj-lt"/>
              </a:rPr>
              <a:t>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D3F3E-BEB2-403A-9118-14E755EDC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Explore your environment, asserting your conviction that the problem can and should be approached with agile development, </a:t>
            </a:r>
            <a:endParaRPr lang="en-US" sz="1600">
              <a:solidFill>
                <a:srgbClr val="000000"/>
              </a:solidFill>
            </a:endParaRPr>
          </a:p>
          <a:p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Assemble the team and assess team member skills. </a:t>
            </a:r>
            <a:endParaRPr lang="en-US" sz="1600">
              <a:solidFill>
                <a:srgbClr val="000000"/>
              </a:solidFill>
            </a:endParaRPr>
          </a:p>
          <a:p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Examining potential technologies needed to build the new system. </a:t>
            </a:r>
          </a:p>
          <a:p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Estimating the time needed for a variety of tasks. </a:t>
            </a:r>
          </a:p>
          <a:p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Work environment, its problems, technologies, and people </a:t>
            </a:r>
            <a:br>
              <a:rPr lang="en-US" sz="1600">
                <a:solidFill>
                  <a:srgbClr val="000000"/>
                </a:solidFill>
                <a:ea typeface="+mn-lt"/>
                <a:cs typeface="+mn-lt"/>
              </a:rPr>
            </a:br>
            <a:br>
              <a:rPr lang="en-US" sz="1600">
                <a:solidFill>
                  <a:srgbClr val="000000"/>
                </a:solidFill>
                <a:ea typeface="+mn-lt"/>
                <a:cs typeface="+mn-lt"/>
              </a:rPr>
            </a:br>
            <a:br>
              <a:rPr lang="en-US" sz="1600">
                <a:solidFill>
                  <a:srgbClr val="000000"/>
                </a:solidFill>
                <a:ea typeface="+mn-lt"/>
                <a:cs typeface="+mn-lt"/>
              </a:rPr>
            </a:br>
            <a:br>
              <a:rPr lang="en-US" sz="1600">
                <a:solidFill>
                  <a:srgbClr val="000000"/>
                </a:solidFill>
                <a:ea typeface="+mn-lt"/>
                <a:cs typeface="+mn-lt"/>
              </a:rPr>
            </a:br>
            <a:endParaRPr lang="en-US" sz="1600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13" name="Freeform 49">
            <a:extLst>
              <a:ext uri="{FF2B5EF4-FFF2-40B4-BE49-F238E27FC236}">
                <a16:creationId xmlns:a16="http://schemas.microsoft.com/office/drawing/2014/main" id="{967C29FE-FD32-4AFB-AD20-DBDF5864B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/>
                </a:gs>
                <a:gs pos="23000">
                  <a:schemeClr val="accent1"/>
                </a:gs>
                <a:gs pos="83000">
                  <a:schemeClr val="accent5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C36C02-EEA6-4298-B7DA-81196A9224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994" r="11087"/>
          <a:stretch/>
        </p:blipFill>
        <p:spPr>
          <a:xfrm>
            <a:off x="6893318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7287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F4D0BB-6D95-4293-A2A9-6DB5C8BF8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  <a:ea typeface="+mj-lt"/>
                <a:cs typeface="+mj-lt"/>
              </a:rPr>
              <a:t>PLANNING 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/>
                </a:gs>
                <a:gs pos="23000">
                  <a:schemeClr val="accent1"/>
                </a:gs>
                <a:gs pos="83000">
                  <a:schemeClr val="accent5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Bitcoin">
            <a:extLst>
              <a:ext uri="{FF2B5EF4-FFF2-40B4-BE49-F238E27FC236}">
                <a16:creationId xmlns:a16="http://schemas.microsoft.com/office/drawing/2014/main" id="{1728DE3C-3BA2-4805-AE3E-B76CA234F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544CD-9EB4-4412-A6E8-2232D5047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You and your customers agree on a date anywhere from two months to half a year from the current date to deliver solutions to their most pressing business problems </a:t>
            </a:r>
          </a:p>
          <a:p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The entire agile planning process has been characterized using the idea of a planning game as devised by Beck. </a:t>
            </a:r>
          </a:p>
          <a:p>
            <a:r>
              <a:rPr lang="en-US" sz="2000">
                <a:ea typeface="+mn-lt"/>
                <a:cs typeface="+mn-lt"/>
              </a:rPr>
              <a:t>There are two main players in the planning game: the development team and the business customer. </a:t>
            </a:r>
            <a:br>
              <a:rPr lang="en-US" sz="2000">
                <a:ea typeface="+mn-lt"/>
                <a:cs typeface="+mn-lt"/>
              </a:rPr>
            </a:br>
            <a:br>
              <a:rPr lang="en-US" sz="2000">
                <a:ea typeface="+mn-lt"/>
                <a:cs typeface="+mn-lt"/>
              </a:rPr>
            </a:br>
            <a:endParaRPr lang="en-US" sz="2000">
              <a:solidFill>
                <a:srgbClr val="00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3753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200D86-BA9E-4B14-94C0-893DBFD01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  <a:ea typeface="+mj-lt"/>
                <a:cs typeface="+mj-lt"/>
              </a:rPr>
              <a:t>ITERATIONS TO THE FIRST RELEASE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/>
                </a:gs>
                <a:gs pos="23000">
                  <a:schemeClr val="accent1"/>
                </a:gs>
                <a:gs pos="83000">
                  <a:schemeClr val="accent5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Workflow">
            <a:extLst>
              <a:ext uri="{FF2B5EF4-FFF2-40B4-BE49-F238E27FC236}">
                <a16:creationId xmlns:a16="http://schemas.microsoft.com/office/drawing/2014/main" id="{C6E5F8B9-93AB-46D4-BFB4-CCEC21A6E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9C9E2-07B3-4B56-8C43-B4EC7426E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Typically these are iterations (cycles of testing, feedback, and change) of about three weeks in duration. </a:t>
            </a:r>
          </a:p>
          <a:p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You will be pushing yourself to sketch out the entire architecture of the system, even though it is just in outline or skeletal form. </a:t>
            </a:r>
          </a:p>
          <a:p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One goal is to run customer-written functional tests at the end of each iteration. </a:t>
            </a:r>
            <a:br>
              <a:rPr lang="en-US" sz="2000">
                <a:solidFill>
                  <a:srgbClr val="000000"/>
                </a:solidFill>
                <a:ea typeface="+mn-lt"/>
                <a:cs typeface="+mn-lt"/>
              </a:rPr>
            </a:br>
            <a:br>
              <a:rPr lang="en-US" sz="2000">
                <a:solidFill>
                  <a:srgbClr val="000000"/>
                </a:solidFill>
                <a:ea typeface="+mn-lt"/>
                <a:cs typeface="+mn-lt"/>
              </a:rPr>
            </a:br>
            <a:br>
              <a:rPr lang="en-US" sz="2000">
                <a:solidFill>
                  <a:srgbClr val="000000"/>
                </a:solidFill>
                <a:ea typeface="+mn-lt"/>
                <a:cs typeface="+mn-lt"/>
              </a:rPr>
            </a:br>
            <a:endParaRPr lang="en-US" sz="2000">
              <a:solidFill>
                <a:srgbClr val="00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4613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125" y="3726"/>
            <a:ext cx="5614875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F93F0C-A0F4-4D6C-8890-F7B8B82ED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0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  <a:ea typeface="+mj-lt"/>
                <a:cs typeface="+mj-lt"/>
              </a:rPr>
              <a:t>PRODUCTIONIZING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8CCAB-3C4E-4137-8EDD-919123663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809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The feedback cycle speeds up so that rather than receiving feedback for an iteration every three weeks, software revisions are being turned around in one week. </a:t>
            </a:r>
          </a:p>
          <a:p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The product is released in this phase but may be improved</a:t>
            </a:r>
            <a:br>
              <a:rPr lang="en-US" sz="2000">
                <a:solidFill>
                  <a:srgbClr val="000000"/>
                </a:solidFill>
                <a:ea typeface="+mn-lt"/>
                <a:cs typeface="+mn-lt"/>
              </a:rPr>
            </a:b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by adding other features. </a:t>
            </a:r>
            <a:br>
              <a:rPr lang="en-US" sz="2000">
                <a:solidFill>
                  <a:srgbClr val="000000"/>
                </a:solidFill>
                <a:ea typeface="+mn-lt"/>
                <a:cs typeface="+mn-lt"/>
              </a:rPr>
            </a:br>
            <a:br>
              <a:rPr lang="en-US" sz="2000">
                <a:solidFill>
                  <a:srgbClr val="000000"/>
                </a:solidFill>
                <a:ea typeface="+mn-lt"/>
                <a:cs typeface="+mn-lt"/>
              </a:rPr>
            </a:br>
            <a:endParaRPr lang="en-US" sz="2000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91562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/>
                </a:gs>
                <a:gs pos="23000">
                  <a:schemeClr val="accent1"/>
                </a:gs>
                <a:gs pos="83000">
                  <a:schemeClr val="accent5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Arrow Circle">
            <a:extLst>
              <a:ext uri="{FF2B5EF4-FFF2-40B4-BE49-F238E27FC236}">
                <a16:creationId xmlns:a16="http://schemas.microsoft.com/office/drawing/2014/main" id="{0E735F36-0E64-40F5-8559-CEF021967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98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708" y="0"/>
            <a:ext cx="10910292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5E59CC-7059-4455-9789-EDFBBE8F5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83" r="60644" b="14447"/>
          <a:stretch/>
        </p:blipFill>
        <p:spPr>
          <a:xfrm>
            <a:off x="2777490" y="2"/>
            <a:ext cx="6185757" cy="6857999"/>
          </a:xfrm>
          <a:custGeom>
            <a:avLst/>
            <a:gdLst>
              <a:gd name="connsiteX0" fmla="*/ 0 w 9414510"/>
              <a:gd name="connsiteY0" fmla="*/ 0 h 6857999"/>
              <a:gd name="connsiteX1" fmla="*/ 9414510 w 9414510"/>
              <a:gd name="connsiteY1" fmla="*/ 0 h 6857999"/>
              <a:gd name="connsiteX2" fmla="*/ 9414510 w 9414510"/>
              <a:gd name="connsiteY2" fmla="*/ 6857999 h 6857999"/>
              <a:gd name="connsiteX3" fmla="*/ 0 w 941451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4510" h="6857999">
                <a:moveTo>
                  <a:pt x="0" y="0"/>
                </a:moveTo>
                <a:lnTo>
                  <a:pt x="9414510" y="0"/>
                </a:lnTo>
                <a:lnTo>
                  <a:pt x="941451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0430C0-10A9-4D83-8A5E-57B4EF8C4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3F3F3F"/>
                </a:solidFill>
                <a:ea typeface="+mj-lt"/>
                <a:cs typeface="+mj-lt"/>
              </a:rPr>
              <a:t>MAINTENANCE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D0BFA-92A3-48B9-A26F-8007CC3E0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550" y="1032987"/>
            <a:ext cx="5246370" cy="47920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New features may be added, riskier customer suggestions may be considered, and team members may be rotated on or off the team.</a:t>
            </a:r>
          </a:p>
          <a:p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The developmental process is more conservative than at any other time. </a:t>
            </a:r>
            <a:br>
              <a:rPr lang="en-US" sz="2400">
                <a:solidFill>
                  <a:srgbClr val="FFFFFF"/>
                </a:solidFill>
                <a:ea typeface="+mn-lt"/>
                <a:cs typeface="+mn-lt"/>
              </a:rPr>
            </a:br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 </a:t>
            </a:r>
            <a:br>
              <a:rPr lang="en-US" sz="2400">
                <a:solidFill>
                  <a:srgbClr val="FFFFFF"/>
                </a:solidFill>
                <a:ea typeface="+mn-lt"/>
                <a:cs typeface="+mn-lt"/>
              </a:rPr>
            </a:br>
            <a:endParaRPr lang="en-US" sz="2400">
              <a:solidFill>
                <a:srgbClr val="FFFFF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666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D48EF-6544-45FE-9996-D7C3DAA4D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spc="-10">
                <a:latin typeface="Verdana"/>
                <a:cs typeface="Verdana"/>
              </a:rPr>
              <a:t>The Main Components  of Methodology</a:t>
            </a:r>
            <a:r>
              <a:rPr lang="en-US" sz="3200" spc="-75">
                <a:latin typeface="Verdana"/>
                <a:cs typeface="Verdana"/>
              </a:rPr>
              <a:t> </a:t>
            </a:r>
            <a:r>
              <a:rPr lang="en-US" sz="3200" spc="-15">
                <a:latin typeface="Verdana"/>
                <a:cs typeface="Verdana"/>
              </a:rPr>
              <a:t>(MCM)</a:t>
            </a:r>
            <a:endParaRPr lang="en-US" sz="3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42653A-4881-410D-ACFB-AF5463CD4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1836190"/>
            <a:ext cx="8794948" cy="453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511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FD0D8-ADAE-4669-8C96-AE73B88BD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OBJECT-ORIENTED SYSTEMS ANALYSIS AND DESIGN 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9ECFC-1501-4A5A-B68B-073F500D2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O-O is Intended to facilitate the development of systems that must change rapidly in response to dynamic business environments. </a:t>
            </a:r>
          </a:p>
          <a:p>
            <a:r>
              <a:rPr lang="en-US" sz="2000">
                <a:ea typeface="+mn-lt"/>
                <a:cs typeface="+mn-lt"/>
              </a:rPr>
              <a:t>Object-oriented techniques are thought to work well in situations in which complicated information systems are undergoing continuous maintenance, adaptation, and redesign.</a:t>
            </a:r>
          </a:p>
          <a:p>
            <a:r>
              <a:rPr lang="en-US" sz="2000">
                <a:ea typeface="+mn-lt"/>
                <a:cs typeface="+mn-lt"/>
              </a:rPr>
              <a:t>Object oriented approaches use the industry standard for modeling object-oriented systems, called the unified modeling language (UML), to break down a system into a use case model. </a:t>
            </a:r>
            <a:br>
              <a:rPr lang="en-US" sz="2000">
                <a:ea typeface="+mn-lt"/>
                <a:cs typeface="+mn-lt"/>
              </a:rPr>
            </a:br>
            <a:br>
              <a:rPr lang="en-US" sz="2000">
                <a:ea typeface="+mn-lt"/>
                <a:cs typeface="+mn-lt"/>
              </a:rPr>
            </a:br>
            <a:br>
              <a:rPr lang="en-US" sz="2000">
                <a:ea typeface="+mn-lt"/>
                <a:cs typeface="+mn-lt"/>
              </a:rPr>
            </a:br>
            <a:endParaRPr lang="en-US" sz="2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1996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5E17-6B1C-43A2-A5C1-A577CD07B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9" y="640081"/>
            <a:ext cx="3494341" cy="379348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/>
              <a:t>The steps in the UML development process. 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E8C3A34C-9633-4135-8764-571595CEBF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3" r="2" b="2"/>
          <a:stretch/>
        </p:blipFill>
        <p:spPr>
          <a:xfrm>
            <a:off x="5441735" y="804672"/>
            <a:ext cx="5934456" cy="524865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18917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DB1479E2-F099-4CE0-9813-38B42CA01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205" y="-2318"/>
            <a:ext cx="8374563" cy="67604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EB17FC-1ED9-428D-8CA8-F333E82E179C}"/>
              </a:ext>
            </a:extLst>
          </p:cNvPr>
          <p:cNvSpPr txBox="1"/>
          <p:nvPr/>
        </p:nvSpPr>
        <p:spPr>
          <a:xfrm>
            <a:off x="245327" y="2652132"/>
            <a:ext cx="3310053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How to decide which development</a:t>
            </a:r>
            <a:br>
              <a:rPr lang="en-US" sz="2800"/>
            </a:br>
            <a:r>
              <a:rPr lang="en-US" sz="2800"/>
              <a:t>method to use. </a:t>
            </a:r>
            <a:endParaRPr lang="en-US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694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9CD2D09-B1BB-4DF5-9E1C-3D21B21E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355637-BA71-4F63-94C9-E77BF81BD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4A6FD0-D0A6-416E-A40F-44C0ADE9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fr-FR" sz="3400" spc="-10">
                <a:solidFill>
                  <a:srgbClr val="000000"/>
                </a:solidFill>
                <a:latin typeface="Verdana"/>
                <a:cs typeface="Verdana"/>
              </a:rPr>
              <a:t>MCM&gt;</a:t>
            </a:r>
            <a:r>
              <a:rPr lang="fr-FR" sz="3400" u="heavy" spc="-1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Techniques, </a:t>
            </a:r>
            <a:r>
              <a:rPr lang="fr-FR" sz="3400" spc="-1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fr-FR" sz="3400" u="heavy" spc="-1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Models, Tools</a:t>
            </a:r>
            <a:r>
              <a:rPr lang="fr-FR" sz="3400" u="heavy" spc="-35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lang="fr-FR" sz="3400" u="heavy" spc="-1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(TMT)</a:t>
            </a:r>
            <a:endParaRPr lang="en-US" sz="340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473FD-908B-4BF2-A2FB-BA7C403FD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/>
          </a:bodyPr>
          <a:lstStyle/>
          <a:p>
            <a:pPr marL="367030" marR="5080" indent="-354965">
              <a:spcBef>
                <a:spcPts val="110"/>
              </a:spcBef>
              <a:tabLst>
                <a:tab pos="367030" algn="l"/>
              </a:tabLst>
            </a:pPr>
            <a:r>
              <a:rPr lang="en-US" sz="2000">
                <a:solidFill>
                  <a:srgbClr val="000000"/>
                </a:solidFill>
                <a:latin typeface="Verdana"/>
                <a:cs typeface="Verdana"/>
              </a:rPr>
              <a:t>Techniques is a collection of guidelines  that help an analyst complete a system  development.</a:t>
            </a:r>
          </a:p>
          <a:p>
            <a:pPr marL="367030" marR="1005840" indent="-354965">
              <a:spcBef>
                <a:spcPts val="565"/>
              </a:spcBef>
              <a:tabLst>
                <a:tab pos="367030" algn="l"/>
              </a:tabLst>
            </a:pPr>
            <a:r>
              <a:rPr lang="en-US" sz="2000">
                <a:solidFill>
                  <a:srgbClr val="000000"/>
                </a:solidFill>
                <a:latin typeface="Verdana"/>
                <a:cs typeface="Verdana"/>
              </a:rPr>
              <a:t>Model is a representation of some  important aspect of the real world</a:t>
            </a:r>
          </a:p>
          <a:p>
            <a:pPr marL="367030" marR="332740" indent="-354965">
              <a:spcBef>
                <a:spcPts val="625"/>
              </a:spcBef>
            </a:pPr>
            <a:r>
              <a:rPr lang="en-US" sz="2000">
                <a:solidFill>
                  <a:srgbClr val="000000"/>
                </a:solidFill>
                <a:latin typeface="Verdana"/>
                <a:cs typeface="Verdana"/>
              </a:rPr>
              <a:t>Tool is software tool that helps create  models or other components required  in the project</a:t>
            </a:r>
          </a:p>
        </p:txBody>
      </p:sp>
      <p:sp>
        <p:nvSpPr>
          <p:cNvPr id="13" name="Freeform 49">
            <a:extLst>
              <a:ext uri="{FF2B5EF4-FFF2-40B4-BE49-F238E27FC236}">
                <a16:creationId xmlns:a16="http://schemas.microsoft.com/office/drawing/2014/main" id="{967C29FE-FD32-4AFB-AD20-DBDF5864B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/>
                </a:gs>
                <a:gs pos="23000">
                  <a:schemeClr val="accent1"/>
                </a:gs>
                <a:gs pos="83000">
                  <a:schemeClr val="accent5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6E83B9-752E-4156-87CA-885C8CB236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81" r="24738" b="2"/>
          <a:stretch/>
        </p:blipFill>
        <p:spPr>
          <a:xfrm>
            <a:off x="6893318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2534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AC998-08E4-49F1-926C-D935591E7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8" y="5110423"/>
            <a:ext cx="10906061" cy="67154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spc="-10"/>
              <a:t>MCM&gt;TMT</a:t>
            </a:r>
            <a:r>
              <a:rPr lang="en-US" sz="4100" spc="-15"/>
              <a:t>&gt;</a:t>
            </a:r>
            <a:r>
              <a:rPr lang="en-US" sz="4100" u="heavy" spc="-15">
                <a:uFill>
                  <a:solidFill>
                    <a:srgbClr val="000000"/>
                  </a:solidFill>
                </a:uFill>
              </a:rPr>
              <a:t>S</a:t>
            </a:r>
            <a:r>
              <a:rPr lang="en-US" sz="4100" u="heavy" spc="-10">
                <a:uFill>
                  <a:solidFill>
                    <a:srgbClr val="000000"/>
                  </a:solidFill>
                </a:uFill>
              </a:rPr>
              <a:t>am</a:t>
            </a:r>
            <a:r>
              <a:rPr lang="en-US" sz="4100" u="heavy" spc="-15">
                <a:uFill>
                  <a:solidFill>
                    <a:srgbClr val="000000"/>
                  </a:solidFill>
                </a:uFill>
              </a:rPr>
              <a:t>p</a:t>
            </a:r>
            <a:r>
              <a:rPr lang="en-US" sz="4100" u="heavy" spc="-10">
                <a:uFill>
                  <a:solidFill>
                    <a:srgbClr val="000000"/>
                  </a:solidFill>
                </a:uFill>
              </a:rPr>
              <a:t>les</a:t>
            </a:r>
            <a:endParaRPr lang="en-US" sz="41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2" cy="482247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04562" y="640091"/>
            <a:ext cx="8182876" cy="388111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7B240-C88E-4D9D-B581-DE4871ECE2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5" r="1" b="6015"/>
          <a:stretch/>
        </p:blipFill>
        <p:spPr>
          <a:xfrm>
            <a:off x="2170029" y="804672"/>
            <a:ext cx="7851943" cy="35546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41904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708" y="0"/>
            <a:ext cx="10910292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5E59CC-7059-4455-9789-EDFBBE8F5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83" r="60644" b="14447"/>
          <a:stretch/>
        </p:blipFill>
        <p:spPr>
          <a:xfrm>
            <a:off x="2777490" y="2"/>
            <a:ext cx="6185757" cy="6857999"/>
          </a:xfrm>
          <a:custGeom>
            <a:avLst/>
            <a:gdLst>
              <a:gd name="connsiteX0" fmla="*/ 0 w 9414510"/>
              <a:gd name="connsiteY0" fmla="*/ 0 h 6857999"/>
              <a:gd name="connsiteX1" fmla="*/ 9414510 w 9414510"/>
              <a:gd name="connsiteY1" fmla="*/ 0 h 6857999"/>
              <a:gd name="connsiteX2" fmla="*/ 9414510 w 9414510"/>
              <a:gd name="connsiteY2" fmla="*/ 6857999 h 6857999"/>
              <a:gd name="connsiteX3" fmla="*/ 0 w 941451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4510" h="6857999">
                <a:moveTo>
                  <a:pt x="0" y="0"/>
                </a:moveTo>
                <a:lnTo>
                  <a:pt x="9414510" y="0"/>
                </a:lnTo>
                <a:lnTo>
                  <a:pt x="941451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BD7606-6E47-4C80-AD20-FB178E0DE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3F3F3F"/>
                </a:solidFill>
                <a:latin typeface="Carlito"/>
                <a:cs typeface="Carlito"/>
              </a:rPr>
              <a:t>Approaches </a:t>
            </a:r>
            <a:r>
              <a:rPr lang="en-US" b="1" spc="5">
                <a:solidFill>
                  <a:srgbClr val="3F3F3F"/>
                </a:solidFill>
                <a:latin typeface="Carlito"/>
                <a:cs typeface="Carlito"/>
              </a:rPr>
              <a:t>to </a:t>
            </a:r>
            <a:r>
              <a:rPr lang="en-US" b="1">
                <a:solidFill>
                  <a:srgbClr val="3F3F3F"/>
                </a:solidFill>
                <a:latin typeface="Carlito"/>
                <a:cs typeface="Carlito"/>
              </a:rPr>
              <a:t>Structured Analysis and  Design and to the Systems Development  Life</a:t>
            </a:r>
            <a:r>
              <a:rPr lang="en-US" b="1" spc="-5">
                <a:solidFill>
                  <a:srgbClr val="3F3F3F"/>
                </a:solidFill>
                <a:latin typeface="Carlito"/>
                <a:cs typeface="Carlito"/>
              </a:rPr>
              <a:t> </a:t>
            </a:r>
            <a:r>
              <a:rPr lang="en-US" b="1">
                <a:solidFill>
                  <a:srgbClr val="3F3F3F"/>
                </a:solidFill>
                <a:latin typeface="Carlito"/>
                <a:cs typeface="Carlito"/>
              </a:rPr>
              <a:t>Cycle</a:t>
            </a:r>
            <a:endParaRPr lang="en-US">
              <a:solidFill>
                <a:srgbClr val="3F3F3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F4D41-008A-4902-8AAB-8C8BB3976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550" y="1032987"/>
            <a:ext cx="5246370" cy="4792027"/>
          </a:xfrm>
        </p:spPr>
        <p:txBody>
          <a:bodyPr anchor="ctr">
            <a:normAutofit/>
          </a:bodyPr>
          <a:lstStyle/>
          <a:p>
            <a:pPr marL="367030" indent="-354965">
              <a:spcBef>
                <a:spcPts val="53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US" sz="2400">
                <a:solidFill>
                  <a:srgbClr val="FFFFFF"/>
                </a:solidFill>
                <a:latin typeface="Carlito"/>
                <a:cs typeface="Carlito"/>
              </a:rPr>
              <a:t>Traditional systems development life cycle</a:t>
            </a:r>
          </a:p>
          <a:p>
            <a:pPr marL="367030" indent="-354965">
              <a:spcBef>
                <a:spcPts val="770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US" sz="2400">
                <a:solidFill>
                  <a:srgbClr val="FFFFFF"/>
                </a:solidFill>
                <a:latin typeface="Carlito"/>
                <a:cs typeface="Carlito"/>
              </a:rPr>
              <a:t>CASE systems development life cycle</a:t>
            </a:r>
          </a:p>
          <a:p>
            <a:pPr marL="367030" indent="-354965">
              <a:spcBef>
                <a:spcPts val="80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US" sz="2400">
                <a:solidFill>
                  <a:srgbClr val="FFFFFF"/>
                </a:solidFill>
                <a:latin typeface="Carlito"/>
                <a:cs typeface="Carlito"/>
              </a:rPr>
              <a:t>Object-­‐Oriented Systems Analysis and Design</a:t>
            </a:r>
          </a:p>
        </p:txBody>
      </p:sp>
    </p:spTree>
    <p:extLst>
      <p:ext uri="{BB962C8B-B14F-4D97-AF65-F5344CB8AC3E}">
        <p14:creationId xmlns:p14="http://schemas.microsoft.com/office/powerpoint/2010/main" val="3960148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C83633-4A54-44C4-A720-75071AA5A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pc="-10">
                <a:solidFill>
                  <a:srgbClr val="000000"/>
                </a:solidFill>
              </a:rPr>
              <a:t>Case</a:t>
            </a:r>
            <a:r>
              <a:rPr lang="en-US" spc="-65">
                <a:solidFill>
                  <a:srgbClr val="000000"/>
                </a:solidFill>
              </a:rPr>
              <a:t> </a:t>
            </a:r>
            <a:r>
              <a:rPr lang="en-US" spc="-10">
                <a:solidFill>
                  <a:srgbClr val="000000"/>
                </a:solidFill>
              </a:rPr>
              <a:t>Tools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/>
                </a:gs>
                <a:gs pos="23000">
                  <a:schemeClr val="accent1"/>
                </a:gs>
                <a:gs pos="83000">
                  <a:schemeClr val="accent5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Tools">
            <a:extLst>
              <a:ext uri="{FF2B5EF4-FFF2-40B4-BE49-F238E27FC236}">
                <a16:creationId xmlns:a16="http://schemas.microsoft.com/office/drawing/2014/main" id="{ECE47A51-BAB2-4CE5-8051-00B3E126F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DD501-A676-48FA-A9C3-F007731FA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367030" marR="5080" indent="-354965">
              <a:spcBef>
                <a:spcPts val="49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US" sz="2000">
                <a:solidFill>
                  <a:srgbClr val="000000"/>
                </a:solidFill>
                <a:latin typeface="Carlito"/>
                <a:cs typeface="Carlito"/>
              </a:rPr>
              <a:t>CASE tools are productivity tools for systems  analysts that have been created explicitly to  improve their routine work through the use of  automated support</a:t>
            </a:r>
          </a:p>
          <a:p>
            <a:pPr marL="367030" indent="-354965">
              <a:spcBef>
                <a:spcPts val="34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US" sz="2000">
                <a:solidFill>
                  <a:srgbClr val="000000"/>
                </a:solidFill>
                <a:latin typeface="Carlito"/>
                <a:cs typeface="Carlito"/>
              </a:rPr>
              <a:t>Reasons for using CASE tools</a:t>
            </a:r>
          </a:p>
          <a:p>
            <a:pPr marL="781050" lvl="1" indent="-295910">
              <a:spcBef>
                <a:spcPts val="330"/>
              </a:spcBef>
              <a:buFont typeface="Arial"/>
              <a:buChar char="–"/>
              <a:tabLst>
                <a:tab pos="781685" algn="l"/>
              </a:tabLst>
            </a:pPr>
            <a:r>
              <a:rPr lang="en-US" sz="2000">
                <a:solidFill>
                  <a:srgbClr val="000000"/>
                </a:solidFill>
                <a:latin typeface="Carlito"/>
                <a:cs typeface="Carlito"/>
              </a:rPr>
              <a:t>Increasing Analyst Productivity</a:t>
            </a:r>
          </a:p>
          <a:p>
            <a:pPr marL="781050" lvl="1" indent="-295910">
              <a:spcBef>
                <a:spcPts val="370"/>
              </a:spcBef>
              <a:buFont typeface="Arial"/>
              <a:buChar char="–"/>
              <a:tabLst>
                <a:tab pos="781685" algn="l"/>
              </a:tabLst>
            </a:pPr>
            <a:r>
              <a:rPr lang="en-US" sz="2000">
                <a:solidFill>
                  <a:srgbClr val="000000"/>
                </a:solidFill>
                <a:latin typeface="Carlito"/>
                <a:cs typeface="Carlito"/>
              </a:rPr>
              <a:t>Improving Analyst-­‐User Communication</a:t>
            </a:r>
          </a:p>
          <a:p>
            <a:pPr marL="781050" lvl="1" indent="-295910">
              <a:spcBef>
                <a:spcPts val="375"/>
              </a:spcBef>
              <a:buFont typeface="Arial"/>
              <a:buChar char="–"/>
              <a:tabLst>
                <a:tab pos="781685" algn="l"/>
              </a:tabLst>
            </a:pPr>
            <a:r>
              <a:rPr lang="en-US" sz="2000">
                <a:solidFill>
                  <a:srgbClr val="000000"/>
                </a:solidFill>
                <a:latin typeface="Carlito"/>
                <a:cs typeface="Carlito"/>
              </a:rPr>
              <a:t>Integrating Life Cycle Activities</a:t>
            </a:r>
          </a:p>
          <a:p>
            <a:pPr marL="781050" lvl="1" indent="-295910">
              <a:spcBef>
                <a:spcPts val="270"/>
              </a:spcBef>
              <a:buFont typeface="Arial"/>
              <a:buChar char="–"/>
              <a:tabLst>
                <a:tab pos="781685" algn="l"/>
              </a:tabLst>
            </a:pPr>
            <a:r>
              <a:rPr lang="en-US" sz="2000">
                <a:solidFill>
                  <a:srgbClr val="000000"/>
                </a:solidFill>
                <a:latin typeface="Carlito"/>
                <a:cs typeface="Carlito"/>
              </a:rPr>
              <a:t>Accurately Assessing Maintenance Changes</a:t>
            </a:r>
          </a:p>
          <a:p>
            <a:endParaRPr 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732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53A4AD-2E25-4EEC-8EDF-A3724AF8B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pc="-10">
                <a:solidFill>
                  <a:srgbClr val="000000"/>
                </a:solidFill>
              </a:rPr>
              <a:t>Case Tool</a:t>
            </a:r>
            <a:r>
              <a:rPr lang="en-US" spc="-55">
                <a:solidFill>
                  <a:srgbClr val="000000"/>
                </a:solidFill>
              </a:rPr>
              <a:t> </a:t>
            </a:r>
            <a:r>
              <a:rPr lang="en-US" spc="-10">
                <a:solidFill>
                  <a:srgbClr val="000000"/>
                </a:solidFill>
              </a:rPr>
              <a:t>Classiﬁcations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/>
                </a:gs>
                <a:gs pos="23000">
                  <a:schemeClr val="accent1"/>
                </a:gs>
                <a:gs pos="83000">
                  <a:schemeClr val="accent5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aw blade">
            <a:extLst>
              <a:ext uri="{FF2B5EF4-FFF2-40B4-BE49-F238E27FC236}">
                <a16:creationId xmlns:a16="http://schemas.microsoft.com/office/drawing/2014/main" id="{37CECC32-9C89-4D8F-ACC9-AFD4265563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F51AC-5E90-42CB-9317-4A1267F6D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367030" marR="628015" indent="-354965">
              <a:spcBef>
                <a:spcPts val="9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US" sz="2000">
                <a:solidFill>
                  <a:srgbClr val="000000"/>
                </a:solidFill>
                <a:latin typeface="Carlito"/>
                <a:cs typeface="Carlito"/>
              </a:rPr>
              <a:t>Upper CASE tools perform analysis and  design (mainly for analyst &amp; designers)</a:t>
            </a:r>
          </a:p>
          <a:p>
            <a:pPr marL="367030" marR="377825" indent="-354965">
              <a:spcBef>
                <a:spcPts val="1050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US" sz="2000">
                <a:solidFill>
                  <a:srgbClr val="000000"/>
                </a:solidFill>
                <a:latin typeface="Carlito"/>
                <a:cs typeface="Carlito"/>
              </a:rPr>
              <a:t>Lower CASE tools generate programs  from CASE design (use by programmers)</a:t>
            </a:r>
          </a:p>
          <a:p>
            <a:pPr marL="367030" marR="5080" indent="-354965">
              <a:spcBef>
                <a:spcPts val="90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US" sz="2000">
                <a:solidFill>
                  <a:srgbClr val="000000"/>
                </a:solidFill>
                <a:latin typeface="Carlito"/>
                <a:cs typeface="Carlito"/>
              </a:rPr>
              <a:t>Integrated CASE tools perform both upper - and </a:t>
            </a:r>
            <a:r>
              <a:rPr lang="en-US" sz="2000" err="1">
                <a:solidFill>
                  <a:srgbClr val="000000"/>
                </a:solidFill>
                <a:latin typeface="Carlito"/>
                <a:cs typeface="Carlito"/>
              </a:rPr>
              <a:t>lower-CASE</a:t>
            </a:r>
            <a:r>
              <a:rPr lang="en-US" sz="2000">
                <a:solidFill>
                  <a:srgbClr val="000000"/>
                </a:solidFill>
                <a:latin typeface="Carlito"/>
                <a:cs typeface="Carlito"/>
              </a:rPr>
              <a:t> functions</a:t>
            </a:r>
          </a:p>
        </p:txBody>
      </p:sp>
    </p:spTree>
    <p:extLst>
      <p:ext uri="{BB962C8B-B14F-4D97-AF65-F5344CB8AC3E}">
        <p14:creationId xmlns:p14="http://schemas.microsoft.com/office/powerpoint/2010/main" val="2348232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738896-C475-482D-A0FB-6A65BE9B8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pc="-10">
                <a:solidFill>
                  <a:srgbClr val="000000"/>
                </a:solidFill>
              </a:rPr>
              <a:t>Upper CASE</a:t>
            </a:r>
            <a:r>
              <a:rPr lang="en-US" spc="-55">
                <a:solidFill>
                  <a:srgbClr val="000000"/>
                </a:solidFill>
              </a:rPr>
              <a:t> </a:t>
            </a:r>
            <a:r>
              <a:rPr lang="en-US" spc="-10">
                <a:solidFill>
                  <a:srgbClr val="000000"/>
                </a:solidFill>
              </a:rPr>
              <a:t>Tools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/>
                </a:gs>
                <a:gs pos="23000">
                  <a:schemeClr val="accent1"/>
                </a:gs>
                <a:gs pos="83000">
                  <a:schemeClr val="accent5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8348C328-6CCD-47FF-A92A-D3A3F9DC24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C1741-BB4E-48DF-9431-FD9461A7A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367030" indent="-354965">
              <a:spcBef>
                <a:spcPts val="990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US" sz="2000">
                <a:solidFill>
                  <a:srgbClr val="000000"/>
                </a:solidFill>
                <a:latin typeface="Carlito"/>
                <a:cs typeface="Carlito"/>
              </a:rPr>
              <a:t>Create and modify the system design</a:t>
            </a:r>
          </a:p>
          <a:p>
            <a:pPr marL="367030" marR="875665" indent="-354965">
              <a:spcBef>
                <a:spcPts val="890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US" sz="2000">
                <a:solidFill>
                  <a:srgbClr val="000000"/>
                </a:solidFill>
                <a:latin typeface="Carlito"/>
                <a:cs typeface="Carlito"/>
              </a:rPr>
              <a:t>Help in modeling organizational  requirements and deﬁning system  boundaries</a:t>
            </a:r>
          </a:p>
          <a:p>
            <a:pPr marL="367030" marR="5080" indent="-354965">
              <a:spcBef>
                <a:spcPts val="1050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US" sz="2000">
                <a:solidFill>
                  <a:srgbClr val="000000"/>
                </a:solidFill>
                <a:latin typeface="Carlito"/>
                <a:cs typeface="Carlito"/>
              </a:rPr>
              <a:t>Can also support prototyping of screen  and report designs</a:t>
            </a: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106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125" y="3726"/>
            <a:ext cx="5614875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A693B-1CA7-4D98-AD67-1FAF3977C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0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pc="-10">
                <a:solidFill>
                  <a:srgbClr val="000000"/>
                </a:solidFill>
              </a:rPr>
              <a:t>Lower CASE</a:t>
            </a:r>
            <a:r>
              <a:rPr lang="en-US" spc="-50">
                <a:solidFill>
                  <a:srgbClr val="000000"/>
                </a:solidFill>
              </a:rPr>
              <a:t> </a:t>
            </a:r>
            <a:r>
              <a:rPr lang="en-US" spc="-10">
                <a:solidFill>
                  <a:srgbClr val="000000"/>
                </a:solidFill>
              </a:rPr>
              <a:t>Tools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07477-BF9E-4FD1-B5A1-673E55180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809" y="2421682"/>
            <a:ext cx="4977578" cy="3639289"/>
          </a:xfrm>
        </p:spPr>
        <p:txBody>
          <a:bodyPr anchor="ctr">
            <a:normAutofit/>
          </a:bodyPr>
          <a:lstStyle/>
          <a:p>
            <a:pPr marL="367030" marR="5080" indent="-354965">
              <a:spcBef>
                <a:spcPts val="9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US" sz="2000">
                <a:solidFill>
                  <a:srgbClr val="000000"/>
                </a:solidFill>
                <a:latin typeface="Carlito"/>
                <a:cs typeface="Carlito"/>
              </a:rPr>
              <a:t>Lower CASE tools generate computer  source code from the CASE design</a:t>
            </a:r>
          </a:p>
          <a:p>
            <a:pPr marL="367030" marR="393700" indent="-354965">
              <a:spcBef>
                <a:spcPts val="1050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US" sz="2000">
                <a:solidFill>
                  <a:srgbClr val="000000"/>
                </a:solidFill>
                <a:latin typeface="Carlito"/>
                <a:cs typeface="Carlito"/>
              </a:rPr>
              <a:t>Source code is usually generated in  several languages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91562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/>
                </a:gs>
                <a:gs pos="23000">
                  <a:schemeClr val="accent1"/>
                </a:gs>
                <a:gs pos="83000">
                  <a:schemeClr val="accent5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D445539E-4BB7-490C-994B-DBB041966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07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B9A4317407642C4BB0D5472132096CD8" ma:contentTypeVersion="9" ma:contentTypeDescription="新建文档。" ma:contentTypeScope="" ma:versionID="1b738dee20a4117a33591604bff0ee78">
  <xsd:schema xmlns:xsd="http://www.w3.org/2001/XMLSchema" xmlns:xs="http://www.w3.org/2001/XMLSchema" xmlns:p="http://schemas.microsoft.com/office/2006/metadata/properties" xmlns:ns3="11acf348-b975-461e-a502-3e788d4c6436" targetNamespace="http://schemas.microsoft.com/office/2006/metadata/properties" ma:root="true" ma:fieldsID="601286f5fe811f5f5e8ec9f934327bb5" ns3:_="">
    <xsd:import namespace="11acf348-b975-461e-a502-3e788d4c64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acf348-b975-461e-a502-3e788d4c64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F9D9A66-F472-48EF-93A2-09ECBDA702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30E46F-9E71-406F-AE7B-14AB89DE3A31}">
  <ds:schemaRefs>
    <ds:schemaRef ds:uri="11acf348-b975-461e-a502-3e788d4c643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5D276BE-53EA-4F90-847B-A802CFEDBA3D}">
  <ds:schemaRefs>
    <ds:schemaRef ds:uri="11acf348-b975-461e-a502-3e788d4c643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System Analysis &amp; Design</vt:lpstr>
      <vt:lpstr>The Main Components  of Methodology (MCM)</vt:lpstr>
      <vt:lpstr>MCM&gt;Techniques,  Models, Tools (TMT)</vt:lpstr>
      <vt:lpstr>MCM&gt;TMT&gt;Samples</vt:lpstr>
      <vt:lpstr>Approaches to Structured Analysis and  Design and to the Systems Development  Life Cycle</vt:lpstr>
      <vt:lpstr>Case Tools</vt:lpstr>
      <vt:lpstr>Case Tool Classiﬁcations</vt:lpstr>
      <vt:lpstr>Upper CASE Tools</vt:lpstr>
      <vt:lpstr>Lower CASE Tools</vt:lpstr>
      <vt:lpstr>Traditional versus CASE systems  development life cycle</vt:lpstr>
      <vt:lpstr>Object-­‐Oriented Systems  Analysis and Design</vt:lpstr>
      <vt:lpstr>Agile approach</vt:lpstr>
      <vt:lpstr>Developmental Process for an Agile Project </vt:lpstr>
      <vt:lpstr>PowerPoint Presentation</vt:lpstr>
      <vt:lpstr>EXPLORATION</vt:lpstr>
      <vt:lpstr>PLANNING </vt:lpstr>
      <vt:lpstr>ITERATIONS TO THE FIRST RELEASE</vt:lpstr>
      <vt:lpstr>PRODUCTIONIZING </vt:lpstr>
      <vt:lpstr>MAINTENANCE </vt:lpstr>
      <vt:lpstr>OBJECT-ORIENTED SYSTEMS ANALYSIS AND DESIGN </vt:lpstr>
      <vt:lpstr>The steps in the UML development process. 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Zafar</dc:creator>
  <cp:revision>4</cp:revision>
  <dcterms:created xsi:type="dcterms:W3CDTF">2020-11-07T07:45:44Z</dcterms:created>
  <dcterms:modified xsi:type="dcterms:W3CDTF">2020-11-17T02:16:36Z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0x010100B9A4317407642C4BB0D5472132096CD8</vt:lpwstr>
  </property>
</Properties>
</file>