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B1F755-C0D1-A83B-02CD-472D58209272}" v="414" dt="2020-10-27T17:26:32.287"/>
    <p1510:client id="{94D7BEAE-6FD1-4C77-AA35-DA0650B714AF}" v="146" dt="2020-10-27T10:32:42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FE3CF6-0191-4C83-A0DB-C89DA81FB95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182FB2-DB94-4B52-9B42-B8226D7EAC34}">
      <dgm:prSet/>
      <dgm:spPr/>
      <dgm:t>
        <a:bodyPr/>
        <a:lstStyle/>
        <a:p>
          <a:r>
            <a:rPr lang="en-US" b="0" baseline="0"/>
            <a:t>•Fundamentals of diﬀerent kinds of  information systems</a:t>
          </a:r>
          <a:endParaRPr lang="en-US"/>
        </a:p>
      </dgm:t>
    </dgm:pt>
    <dgm:pt modelId="{A59B36E3-6C7E-4585-B2CE-2A97148BDF2F}" type="parTrans" cxnId="{62F4F5D4-5E36-4EF8-B0A1-9D05273E2213}">
      <dgm:prSet/>
      <dgm:spPr/>
      <dgm:t>
        <a:bodyPr/>
        <a:lstStyle/>
        <a:p>
          <a:endParaRPr lang="en-US"/>
        </a:p>
      </dgm:t>
    </dgm:pt>
    <dgm:pt modelId="{385DA385-31E3-4D19-A8A3-AA8E80C725B9}" type="sibTrans" cxnId="{62F4F5D4-5E36-4EF8-B0A1-9D05273E2213}">
      <dgm:prSet/>
      <dgm:spPr/>
      <dgm:t>
        <a:bodyPr/>
        <a:lstStyle/>
        <a:p>
          <a:endParaRPr lang="en-US"/>
        </a:p>
      </dgm:t>
    </dgm:pt>
    <dgm:pt modelId="{02E3A50F-339F-4791-96B8-B8F66D56E0C7}">
      <dgm:prSet/>
      <dgm:spPr/>
      <dgm:t>
        <a:bodyPr/>
        <a:lstStyle/>
        <a:p>
          <a:r>
            <a:rPr lang="en-US" b="0" baseline="0"/>
            <a:t>•Roles of systems analysts</a:t>
          </a:r>
          <a:endParaRPr lang="en-US"/>
        </a:p>
      </dgm:t>
    </dgm:pt>
    <dgm:pt modelId="{B27FFA97-92A8-4999-94DD-9BB00EAA5AC7}" type="parTrans" cxnId="{A02DE9C1-BE0A-47D4-BF91-F5A781E2C08D}">
      <dgm:prSet/>
      <dgm:spPr/>
      <dgm:t>
        <a:bodyPr/>
        <a:lstStyle/>
        <a:p>
          <a:endParaRPr lang="en-US"/>
        </a:p>
      </dgm:t>
    </dgm:pt>
    <dgm:pt modelId="{5D0CB658-F72A-4078-8909-A349255D970C}" type="sibTrans" cxnId="{A02DE9C1-BE0A-47D4-BF91-F5A781E2C08D}">
      <dgm:prSet/>
      <dgm:spPr/>
      <dgm:t>
        <a:bodyPr/>
        <a:lstStyle/>
        <a:p>
          <a:endParaRPr lang="en-US"/>
        </a:p>
      </dgm:t>
    </dgm:pt>
    <dgm:pt modelId="{9B692117-1281-4A2D-83A5-E424C161728F}">
      <dgm:prSet/>
      <dgm:spPr/>
      <dgm:t>
        <a:bodyPr/>
        <a:lstStyle/>
        <a:p>
          <a:r>
            <a:rPr lang="en-US" b="0" baseline="0"/>
            <a:t>•Phases in the systems development life cycle  as they relate to Human-­‐Computer Interaction  (HCI) factors</a:t>
          </a:r>
          <a:endParaRPr lang="en-US"/>
        </a:p>
      </dgm:t>
    </dgm:pt>
    <dgm:pt modelId="{3582E6DB-F2DC-436B-95DA-A33A90F1F874}" type="parTrans" cxnId="{69BB7E18-2B17-41AE-9873-A1F8E48866AC}">
      <dgm:prSet/>
      <dgm:spPr/>
      <dgm:t>
        <a:bodyPr/>
        <a:lstStyle/>
        <a:p>
          <a:endParaRPr lang="en-US"/>
        </a:p>
      </dgm:t>
    </dgm:pt>
    <dgm:pt modelId="{887B850D-7E83-413D-A346-0B71F3B755CF}" type="sibTrans" cxnId="{69BB7E18-2B17-41AE-9873-A1F8E48866AC}">
      <dgm:prSet/>
      <dgm:spPr/>
      <dgm:t>
        <a:bodyPr/>
        <a:lstStyle/>
        <a:p>
          <a:endParaRPr lang="en-US"/>
        </a:p>
      </dgm:t>
    </dgm:pt>
    <dgm:pt modelId="{A21DAEAC-1821-418E-AF9C-9A6C17B759C6}">
      <dgm:prSet/>
      <dgm:spPr/>
      <dgm:t>
        <a:bodyPr/>
        <a:lstStyle/>
        <a:p>
          <a:r>
            <a:rPr lang="en-US" b="0" baseline="0"/>
            <a:t>•Computer-­‐Aided Sodware Engineering (CASE)  tools</a:t>
          </a:r>
          <a:endParaRPr lang="en-US"/>
        </a:p>
      </dgm:t>
    </dgm:pt>
    <dgm:pt modelId="{95D19DCF-FF26-4D1A-A6B3-BA5D630E7EB6}" type="parTrans" cxnId="{2B96BD0C-EDBF-4767-8FF5-BAE74C5E0090}">
      <dgm:prSet/>
      <dgm:spPr/>
      <dgm:t>
        <a:bodyPr/>
        <a:lstStyle/>
        <a:p>
          <a:endParaRPr lang="en-US"/>
        </a:p>
      </dgm:t>
    </dgm:pt>
    <dgm:pt modelId="{77EA6615-08D4-4039-887D-36F7753BDE09}" type="sibTrans" cxnId="{2B96BD0C-EDBF-4767-8FF5-BAE74C5E0090}">
      <dgm:prSet/>
      <dgm:spPr/>
      <dgm:t>
        <a:bodyPr/>
        <a:lstStyle/>
        <a:p>
          <a:endParaRPr lang="en-US"/>
        </a:p>
      </dgm:t>
    </dgm:pt>
    <dgm:pt modelId="{6618A396-14B0-42E2-91E0-FA8564CBB1A1}" type="pres">
      <dgm:prSet presAssocID="{C4FE3CF6-0191-4C83-A0DB-C89DA81FB950}" presName="root" presStyleCnt="0">
        <dgm:presLayoutVars>
          <dgm:dir/>
          <dgm:resizeHandles val="exact"/>
        </dgm:presLayoutVars>
      </dgm:prSet>
      <dgm:spPr/>
    </dgm:pt>
    <dgm:pt modelId="{3CE9CB96-0D77-416C-9BB2-CE687E69AFAB}" type="pres">
      <dgm:prSet presAssocID="{F0182FB2-DB94-4B52-9B42-B8226D7EAC34}" presName="compNode" presStyleCnt="0"/>
      <dgm:spPr/>
    </dgm:pt>
    <dgm:pt modelId="{02E45CE4-8E8E-4E8D-A6B7-2C4E0543A46C}" type="pres">
      <dgm:prSet presAssocID="{F0182FB2-DB94-4B52-9B42-B8226D7EAC34}" presName="bgRect" presStyleLbl="bgShp" presStyleIdx="0" presStyleCnt="4"/>
      <dgm:spPr/>
    </dgm:pt>
    <dgm:pt modelId="{1F60984F-1F5E-4C88-8000-35FE94CFC1D1}" type="pres">
      <dgm:prSet presAssocID="{F0182FB2-DB94-4B52-9B42-B8226D7EAC3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2116B55A-10D1-4AFB-803B-3D74B0320F11}" type="pres">
      <dgm:prSet presAssocID="{F0182FB2-DB94-4B52-9B42-B8226D7EAC34}" presName="spaceRect" presStyleCnt="0"/>
      <dgm:spPr/>
    </dgm:pt>
    <dgm:pt modelId="{33E4C10A-3630-4982-A01A-E4FCE4AF7060}" type="pres">
      <dgm:prSet presAssocID="{F0182FB2-DB94-4B52-9B42-B8226D7EAC34}" presName="parTx" presStyleLbl="revTx" presStyleIdx="0" presStyleCnt="4">
        <dgm:presLayoutVars>
          <dgm:chMax val="0"/>
          <dgm:chPref val="0"/>
        </dgm:presLayoutVars>
      </dgm:prSet>
      <dgm:spPr/>
    </dgm:pt>
    <dgm:pt modelId="{90FEC1FA-A14B-4924-9539-75DBF7B307F6}" type="pres">
      <dgm:prSet presAssocID="{385DA385-31E3-4D19-A8A3-AA8E80C725B9}" presName="sibTrans" presStyleCnt="0"/>
      <dgm:spPr/>
    </dgm:pt>
    <dgm:pt modelId="{F45781E6-B28C-4CA3-9BA7-C03037857317}" type="pres">
      <dgm:prSet presAssocID="{02E3A50F-339F-4791-96B8-B8F66D56E0C7}" presName="compNode" presStyleCnt="0"/>
      <dgm:spPr/>
    </dgm:pt>
    <dgm:pt modelId="{4FDA678A-3EAF-4D11-8154-123274E042D4}" type="pres">
      <dgm:prSet presAssocID="{02E3A50F-339F-4791-96B8-B8F66D56E0C7}" presName="bgRect" presStyleLbl="bgShp" presStyleIdx="1" presStyleCnt="4"/>
      <dgm:spPr/>
    </dgm:pt>
    <dgm:pt modelId="{E7E341E6-43C0-452D-ACAD-179E2CA6D863}" type="pres">
      <dgm:prSet presAssocID="{02E3A50F-339F-4791-96B8-B8F66D56E0C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7F95038D-44CA-434C-8EF9-C94726340C09}" type="pres">
      <dgm:prSet presAssocID="{02E3A50F-339F-4791-96B8-B8F66D56E0C7}" presName="spaceRect" presStyleCnt="0"/>
      <dgm:spPr/>
    </dgm:pt>
    <dgm:pt modelId="{5AD0134A-37EB-4C32-8DAA-2D9291BB6499}" type="pres">
      <dgm:prSet presAssocID="{02E3A50F-339F-4791-96B8-B8F66D56E0C7}" presName="parTx" presStyleLbl="revTx" presStyleIdx="1" presStyleCnt="4">
        <dgm:presLayoutVars>
          <dgm:chMax val="0"/>
          <dgm:chPref val="0"/>
        </dgm:presLayoutVars>
      </dgm:prSet>
      <dgm:spPr/>
    </dgm:pt>
    <dgm:pt modelId="{3AF3A082-FC66-40A0-BCD3-F83FAE2D9456}" type="pres">
      <dgm:prSet presAssocID="{5D0CB658-F72A-4078-8909-A349255D970C}" presName="sibTrans" presStyleCnt="0"/>
      <dgm:spPr/>
    </dgm:pt>
    <dgm:pt modelId="{EEB16C48-8F0D-4969-B237-E4E997EA62B5}" type="pres">
      <dgm:prSet presAssocID="{9B692117-1281-4A2D-83A5-E424C161728F}" presName="compNode" presStyleCnt="0"/>
      <dgm:spPr/>
    </dgm:pt>
    <dgm:pt modelId="{66247A7C-F2E4-47D7-8369-008058250ED2}" type="pres">
      <dgm:prSet presAssocID="{9B692117-1281-4A2D-83A5-E424C161728F}" presName="bgRect" presStyleLbl="bgShp" presStyleIdx="2" presStyleCnt="4"/>
      <dgm:spPr/>
    </dgm:pt>
    <dgm:pt modelId="{5D835029-C6F9-4975-80C8-BF46AC850148}" type="pres">
      <dgm:prSet presAssocID="{9B692117-1281-4A2D-83A5-E424C16172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918CA594-86B4-483C-9544-A2DDECE39838}" type="pres">
      <dgm:prSet presAssocID="{9B692117-1281-4A2D-83A5-E424C161728F}" presName="spaceRect" presStyleCnt="0"/>
      <dgm:spPr/>
    </dgm:pt>
    <dgm:pt modelId="{CEB1DF24-67BF-4704-9F48-C12C7EB51A46}" type="pres">
      <dgm:prSet presAssocID="{9B692117-1281-4A2D-83A5-E424C161728F}" presName="parTx" presStyleLbl="revTx" presStyleIdx="2" presStyleCnt="4">
        <dgm:presLayoutVars>
          <dgm:chMax val="0"/>
          <dgm:chPref val="0"/>
        </dgm:presLayoutVars>
      </dgm:prSet>
      <dgm:spPr/>
    </dgm:pt>
    <dgm:pt modelId="{50969DAD-B215-4A8A-B11C-FA4CAC393EE8}" type="pres">
      <dgm:prSet presAssocID="{887B850D-7E83-413D-A346-0B71F3B755CF}" presName="sibTrans" presStyleCnt="0"/>
      <dgm:spPr/>
    </dgm:pt>
    <dgm:pt modelId="{89B45F92-00BB-4B5F-B83B-A38A5C0BB395}" type="pres">
      <dgm:prSet presAssocID="{A21DAEAC-1821-418E-AF9C-9A6C17B759C6}" presName="compNode" presStyleCnt="0"/>
      <dgm:spPr/>
    </dgm:pt>
    <dgm:pt modelId="{66B90B31-C3A8-443C-AD7D-7E6A78F618A1}" type="pres">
      <dgm:prSet presAssocID="{A21DAEAC-1821-418E-AF9C-9A6C17B759C6}" presName="bgRect" presStyleLbl="bgShp" presStyleIdx="3" presStyleCnt="4"/>
      <dgm:spPr/>
    </dgm:pt>
    <dgm:pt modelId="{26DF6EB6-8B7E-48F4-A53B-6BD3DDF85964}" type="pres">
      <dgm:prSet presAssocID="{A21DAEAC-1821-418E-AF9C-9A6C17B759C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C4964F71-37C2-441B-A063-747BD0ED2BA4}" type="pres">
      <dgm:prSet presAssocID="{A21DAEAC-1821-418E-AF9C-9A6C17B759C6}" presName="spaceRect" presStyleCnt="0"/>
      <dgm:spPr/>
    </dgm:pt>
    <dgm:pt modelId="{5EBBD513-D285-41D2-AD17-B347BA9CA8DB}" type="pres">
      <dgm:prSet presAssocID="{A21DAEAC-1821-418E-AF9C-9A6C17B759C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B96BD0C-EDBF-4767-8FF5-BAE74C5E0090}" srcId="{C4FE3CF6-0191-4C83-A0DB-C89DA81FB950}" destId="{A21DAEAC-1821-418E-AF9C-9A6C17B759C6}" srcOrd="3" destOrd="0" parTransId="{95D19DCF-FF26-4D1A-A6B3-BA5D630E7EB6}" sibTransId="{77EA6615-08D4-4039-887D-36F7753BDE09}"/>
    <dgm:cxn modelId="{69BB7E18-2B17-41AE-9873-A1F8E48866AC}" srcId="{C4FE3CF6-0191-4C83-A0DB-C89DA81FB950}" destId="{9B692117-1281-4A2D-83A5-E424C161728F}" srcOrd="2" destOrd="0" parTransId="{3582E6DB-F2DC-436B-95DA-A33A90F1F874}" sibTransId="{887B850D-7E83-413D-A346-0B71F3B755CF}"/>
    <dgm:cxn modelId="{13032E59-8ABF-45EF-9807-5671600CF73C}" type="presOf" srcId="{C4FE3CF6-0191-4C83-A0DB-C89DA81FB950}" destId="{6618A396-14B0-42E2-91E0-FA8564CBB1A1}" srcOrd="0" destOrd="0" presId="urn:microsoft.com/office/officeart/2018/2/layout/IconVerticalSolidList"/>
    <dgm:cxn modelId="{DEE9B3A0-3D01-420B-A797-B7D70CE372D4}" type="presOf" srcId="{F0182FB2-DB94-4B52-9B42-B8226D7EAC34}" destId="{33E4C10A-3630-4982-A01A-E4FCE4AF7060}" srcOrd="0" destOrd="0" presId="urn:microsoft.com/office/officeart/2018/2/layout/IconVerticalSolidList"/>
    <dgm:cxn modelId="{11F4EBAA-2403-475A-B210-F560426979F0}" type="presOf" srcId="{02E3A50F-339F-4791-96B8-B8F66D56E0C7}" destId="{5AD0134A-37EB-4C32-8DAA-2D9291BB6499}" srcOrd="0" destOrd="0" presId="urn:microsoft.com/office/officeart/2018/2/layout/IconVerticalSolidList"/>
    <dgm:cxn modelId="{A02DE9C1-BE0A-47D4-BF91-F5A781E2C08D}" srcId="{C4FE3CF6-0191-4C83-A0DB-C89DA81FB950}" destId="{02E3A50F-339F-4791-96B8-B8F66D56E0C7}" srcOrd="1" destOrd="0" parTransId="{B27FFA97-92A8-4999-94DD-9BB00EAA5AC7}" sibTransId="{5D0CB658-F72A-4078-8909-A349255D970C}"/>
    <dgm:cxn modelId="{1B67F2CF-BE06-472D-BD9A-47FE34607CB4}" type="presOf" srcId="{9B692117-1281-4A2D-83A5-E424C161728F}" destId="{CEB1DF24-67BF-4704-9F48-C12C7EB51A46}" srcOrd="0" destOrd="0" presId="urn:microsoft.com/office/officeart/2018/2/layout/IconVerticalSolidList"/>
    <dgm:cxn modelId="{62F4F5D4-5E36-4EF8-B0A1-9D05273E2213}" srcId="{C4FE3CF6-0191-4C83-A0DB-C89DA81FB950}" destId="{F0182FB2-DB94-4B52-9B42-B8226D7EAC34}" srcOrd="0" destOrd="0" parTransId="{A59B36E3-6C7E-4585-B2CE-2A97148BDF2F}" sibTransId="{385DA385-31E3-4D19-A8A3-AA8E80C725B9}"/>
    <dgm:cxn modelId="{5377E8DC-8E58-46D4-B124-56D452842B2C}" type="presOf" srcId="{A21DAEAC-1821-418E-AF9C-9A6C17B759C6}" destId="{5EBBD513-D285-41D2-AD17-B347BA9CA8DB}" srcOrd="0" destOrd="0" presId="urn:microsoft.com/office/officeart/2018/2/layout/IconVerticalSolidList"/>
    <dgm:cxn modelId="{9D10DE73-85E5-4E29-A696-9DAB4A3B4225}" type="presParOf" srcId="{6618A396-14B0-42E2-91E0-FA8564CBB1A1}" destId="{3CE9CB96-0D77-416C-9BB2-CE687E69AFAB}" srcOrd="0" destOrd="0" presId="urn:microsoft.com/office/officeart/2018/2/layout/IconVerticalSolidList"/>
    <dgm:cxn modelId="{75F35A1D-F1A4-460B-8FB8-B06D054BDA46}" type="presParOf" srcId="{3CE9CB96-0D77-416C-9BB2-CE687E69AFAB}" destId="{02E45CE4-8E8E-4E8D-A6B7-2C4E0543A46C}" srcOrd="0" destOrd="0" presId="urn:microsoft.com/office/officeart/2018/2/layout/IconVerticalSolidList"/>
    <dgm:cxn modelId="{87C7E95A-B940-4DDD-94A2-A8C6A7968C57}" type="presParOf" srcId="{3CE9CB96-0D77-416C-9BB2-CE687E69AFAB}" destId="{1F60984F-1F5E-4C88-8000-35FE94CFC1D1}" srcOrd="1" destOrd="0" presId="urn:microsoft.com/office/officeart/2018/2/layout/IconVerticalSolidList"/>
    <dgm:cxn modelId="{3996BDAE-43D7-4C46-9489-5D06AC035DBB}" type="presParOf" srcId="{3CE9CB96-0D77-416C-9BB2-CE687E69AFAB}" destId="{2116B55A-10D1-4AFB-803B-3D74B0320F11}" srcOrd="2" destOrd="0" presId="urn:microsoft.com/office/officeart/2018/2/layout/IconVerticalSolidList"/>
    <dgm:cxn modelId="{BF58D41E-0213-429D-BFCF-3E852D0B2C18}" type="presParOf" srcId="{3CE9CB96-0D77-416C-9BB2-CE687E69AFAB}" destId="{33E4C10A-3630-4982-A01A-E4FCE4AF7060}" srcOrd="3" destOrd="0" presId="urn:microsoft.com/office/officeart/2018/2/layout/IconVerticalSolidList"/>
    <dgm:cxn modelId="{678F9540-17BF-4B31-BFBB-1E0D72A3A2F1}" type="presParOf" srcId="{6618A396-14B0-42E2-91E0-FA8564CBB1A1}" destId="{90FEC1FA-A14B-4924-9539-75DBF7B307F6}" srcOrd="1" destOrd="0" presId="urn:microsoft.com/office/officeart/2018/2/layout/IconVerticalSolidList"/>
    <dgm:cxn modelId="{52366B1E-A68B-4C96-BDB7-9F50641B3F6D}" type="presParOf" srcId="{6618A396-14B0-42E2-91E0-FA8564CBB1A1}" destId="{F45781E6-B28C-4CA3-9BA7-C03037857317}" srcOrd="2" destOrd="0" presId="urn:microsoft.com/office/officeart/2018/2/layout/IconVerticalSolidList"/>
    <dgm:cxn modelId="{1025BBA2-1059-42B2-BEFD-0685BB356198}" type="presParOf" srcId="{F45781E6-B28C-4CA3-9BA7-C03037857317}" destId="{4FDA678A-3EAF-4D11-8154-123274E042D4}" srcOrd="0" destOrd="0" presId="urn:microsoft.com/office/officeart/2018/2/layout/IconVerticalSolidList"/>
    <dgm:cxn modelId="{F011C56B-985A-4643-A320-F2131C9B7BC9}" type="presParOf" srcId="{F45781E6-B28C-4CA3-9BA7-C03037857317}" destId="{E7E341E6-43C0-452D-ACAD-179E2CA6D863}" srcOrd="1" destOrd="0" presId="urn:microsoft.com/office/officeart/2018/2/layout/IconVerticalSolidList"/>
    <dgm:cxn modelId="{EAA8C186-C72D-4256-8162-FFFBB88820D1}" type="presParOf" srcId="{F45781E6-B28C-4CA3-9BA7-C03037857317}" destId="{7F95038D-44CA-434C-8EF9-C94726340C09}" srcOrd="2" destOrd="0" presId="urn:microsoft.com/office/officeart/2018/2/layout/IconVerticalSolidList"/>
    <dgm:cxn modelId="{B9299FD7-E1F4-41CB-B9EC-EF50BD162539}" type="presParOf" srcId="{F45781E6-B28C-4CA3-9BA7-C03037857317}" destId="{5AD0134A-37EB-4C32-8DAA-2D9291BB6499}" srcOrd="3" destOrd="0" presId="urn:microsoft.com/office/officeart/2018/2/layout/IconVerticalSolidList"/>
    <dgm:cxn modelId="{224717A3-F018-403E-9CA0-6C551173AE2C}" type="presParOf" srcId="{6618A396-14B0-42E2-91E0-FA8564CBB1A1}" destId="{3AF3A082-FC66-40A0-BCD3-F83FAE2D9456}" srcOrd="3" destOrd="0" presId="urn:microsoft.com/office/officeart/2018/2/layout/IconVerticalSolidList"/>
    <dgm:cxn modelId="{16622A94-55F7-4801-9237-9636278284B4}" type="presParOf" srcId="{6618A396-14B0-42E2-91E0-FA8564CBB1A1}" destId="{EEB16C48-8F0D-4969-B237-E4E997EA62B5}" srcOrd="4" destOrd="0" presId="urn:microsoft.com/office/officeart/2018/2/layout/IconVerticalSolidList"/>
    <dgm:cxn modelId="{F2DE4C22-DD6B-4663-8D71-9AAD324F976C}" type="presParOf" srcId="{EEB16C48-8F0D-4969-B237-E4E997EA62B5}" destId="{66247A7C-F2E4-47D7-8369-008058250ED2}" srcOrd="0" destOrd="0" presId="urn:microsoft.com/office/officeart/2018/2/layout/IconVerticalSolidList"/>
    <dgm:cxn modelId="{77F3E537-9A77-44E4-9AEE-968978F9499A}" type="presParOf" srcId="{EEB16C48-8F0D-4969-B237-E4E997EA62B5}" destId="{5D835029-C6F9-4975-80C8-BF46AC850148}" srcOrd="1" destOrd="0" presId="urn:microsoft.com/office/officeart/2018/2/layout/IconVerticalSolidList"/>
    <dgm:cxn modelId="{50A21B29-5B31-4EAC-9D95-C2207ED74381}" type="presParOf" srcId="{EEB16C48-8F0D-4969-B237-E4E997EA62B5}" destId="{918CA594-86B4-483C-9544-A2DDECE39838}" srcOrd="2" destOrd="0" presId="urn:microsoft.com/office/officeart/2018/2/layout/IconVerticalSolidList"/>
    <dgm:cxn modelId="{993450DA-EA70-42AA-B4CB-740AF747B56D}" type="presParOf" srcId="{EEB16C48-8F0D-4969-B237-E4E997EA62B5}" destId="{CEB1DF24-67BF-4704-9F48-C12C7EB51A46}" srcOrd="3" destOrd="0" presId="urn:microsoft.com/office/officeart/2018/2/layout/IconVerticalSolidList"/>
    <dgm:cxn modelId="{CB88C47F-C2C8-4F6A-80CC-1F6FEABD483B}" type="presParOf" srcId="{6618A396-14B0-42E2-91E0-FA8564CBB1A1}" destId="{50969DAD-B215-4A8A-B11C-FA4CAC393EE8}" srcOrd="5" destOrd="0" presId="urn:microsoft.com/office/officeart/2018/2/layout/IconVerticalSolidList"/>
    <dgm:cxn modelId="{F20D205A-66FA-4190-9F3D-961709E196FC}" type="presParOf" srcId="{6618A396-14B0-42E2-91E0-FA8564CBB1A1}" destId="{89B45F92-00BB-4B5F-B83B-A38A5C0BB395}" srcOrd="6" destOrd="0" presId="urn:microsoft.com/office/officeart/2018/2/layout/IconVerticalSolidList"/>
    <dgm:cxn modelId="{82ED64BB-C0FD-4A41-9C11-74CA8713397D}" type="presParOf" srcId="{89B45F92-00BB-4B5F-B83B-A38A5C0BB395}" destId="{66B90B31-C3A8-443C-AD7D-7E6A78F618A1}" srcOrd="0" destOrd="0" presId="urn:microsoft.com/office/officeart/2018/2/layout/IconVerticalSolidList"/>
    <dgm:cxn modelId="{90107751-A7FC-4B99-AC12-11A2B62EEC2F}" type="presParOf" srcId="{89B45F92-00BB-4B5F-B83B-A38A5C0BB395}" destId="{26DF6EB6-8B7E-48F4-A53B-6BD3DDF85964}" srcOrd="1" destOrd="0" presId="urn:microsoft.com/office/officeart/2018/2/layout/IconVerticalSolidList"/>
    <dgm:cxn modelId="{982002DC-209B-4775-BC31-842A5AE03408}" type="presParOf" srcId="{89B45F92-00BB-4B5F-B83B-A38A5C0BB395}" destId="{C4964F71-37C2-441B-A063-747BD0ED2BA4}" srcOrd="2" destOrd="0" presId="urn:microsoft.com/office/officeart/2018/2/layout/IconVerticalSolidList"/>
    <dgm:cxn modelId="{D2404042-2764-4C4B-9B82-FE1809470F6A}" type="presParOf" srcId="{89B45F92-00BB-4B5F-B83B-A38A5C0BB395}" destId="{5EBBD513-D285-41D2-AD17-B347BA9CA8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E45CE4-8E8E-4E8D-A6B7-2C4E0543A46C}">
      <dsp:nvSpPr>
        <dsp:cNvPr id="0" name=""/>
        <dsp:cNvSpPr/>
      </dsp:nvSpPr>
      <dsp:spPr>
        <a:xfrm>
          <a:off x="0" y="2020"/>
          <a:ext cx="6105526" cy="862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60984F-1F5E-4C88-8000-35FE94CFC1D1}">
      <dsp:nvSpPr>
        <dsp:cNvPr id="0" name=""/>
        <dsp:cNvSpPr/>
      </dsp:nvSpPr>
      <dsp:spPr>
        <a:xfrm>
          <a:off x="260809" y="196010"/>
          <a:ext cx="474198" cy="4741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4C10A-3630-4982-A01A-E4FCE4AF7060}">
      <dsp:nvSpPr>
        <dsp:cNvPr id="0" name=""/>
        <dsp:cNvSpPr/>
      </dsp:nvSpPr>
      <dsp:spPr>
        <a:xfrm>
          <a:off x="995817" y="2020"/>
          <a:ext cx="5020795" cy="1023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56" tIns="108356" rIns="108356" bIns="10835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baseline="0"/>
            <a:t>•Fundamentals of diﬀerent kinds of  information systems</a:t>
          </a:r>
          <a:endParaRPr lang="en-US" sz="1400" kern="1200"/>
        </a:p>
      </dsp:txBody>
      <dsp:txXfrm>
        <a:off x="995817" y="2020"/>
        <a:ext cx="5020795" cy="1023838"/>
      </dsp:txXfrm>
    </dsp:sp>
    <dsp:sp modelId="{4FDA678A-3EAF-4D11-8154-123274E042D4}">
      <dsp:nvSpPr>
        <dsp:cNvPr id="0" name=""/>
        <dsp:cNvSpPr/>
      </dsp:nvSpPr>
      <dsp:spPr>
        <a:xfrm>
          <a:off x="0" y="1281818"/>
          <a:ext cx="6105526" cy="862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341E6-43C0-452D-ACAD-179E2CA6D863}">
      <dsp:nvSpPr>
        <dsp:cNvPr id="0" name=""/>
        <dsp:cNvSpPr/>
      </dsp:nvSpPr>
      <dsp:spPr>
        <a:xfrm>
          <a:off x="260809" y="1475808"/>
          <a:ext cx="474198" cy="4741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0134A-37EB-4C32-8DAA-2D9291BB6499}">
      <dsp:nvSpPr>
        <dsp:cNvPr id="0" name=""/>
        <dsp:cNvSpPr/>
      </dsp:nvSpPr>
      <dsp:spPr>
        <a:xfrm>
          <a:off x="995817" y="1281818"/>
          <a:ext cx="5020795" cy="1023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56" tIns="108356" rIns="108356" bIns="10835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baseline="0"/>
            <a:t>•Roles of systems analysts</a:t>
          </a:r>
          <a:endParaRPr lang="en-US" sz="1400" kern="1200"/>
        </a:p>
      </dsp:txBody>
      <dsp:txXfrm>
        <a:off x="995817" y="1281818"/>
        <a:ext cx="5020795" cy="1023838"/>
      </dsp:txXfrm>
    </dsp:sp>
    <dsp:sp modelId="{66247A7C-F2E4-47D7-8369-008058250ED2}">
      <dsp:nvSpPr>
        <dsp:cNvPr id="0" name=""/>
        <dsp:cNvSpPr/>
      </dsp:nvSpPr>
      <dsp:spPr>
        <a:xfrm>
          <a:off x="0" y="2561616"/>
          <a:ext cx="6105526" cy="862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835029-C6F9-4975-80C8-BF46AC850148}">
      <dsp:nvSpPr>
        <dsp:cNvPr id="0" name=""/>
        <dsp:cNvSpPr/>
      </dsp:nvSpPr>
      <dsp:spPr>
        <a:xfrm>
          <a:off x="260809" y="2755607"/>
          <a:ext cx="474198" cy="4741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1DF24-67BF-4704-9F48-C12C7EB51A46}">
      <dsp:nvSpPr>
        <dsp:cNvPr id="0" name=""/>
        <dsp:cNvSpPr/>
      </dsp:nvSpPr>
      <dsp:spPr>
        <a:xfrm>
          <a:off x="995817" y="2561616"/>
          <a:ext cx="5020795" cy="1023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56" tIns="108356" rIns="108356" bIns="10835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baseline="0"/>
            <a:t>•Phases in the systems development life cycle  as they relate to Human-­‐Computer Interaction  (HCI) factors</a:t>
          </a:r>
          <a:endParaRPr lang="en-US" sz="1400" kern="1200"/>
        </a:p>
      </dsp:txBody>
      <dsp:txXfrm>
        <a:off x="995817" y="2561616"/>
        <a:ext cx="5020795" cy="1023838"/>
      </dsp:txXfrm>
    </dsp:sp>
    <dsp:sp modelId="{66B90B31-C3A8-443C-AD7D-7E6A78F618A1}">
      <dsp:nvSpPr>
        <dsp:cNvPr id="0" name=""/>
        <dsp:cNvSpPr/>
      </dsp:nvSpPr>
      <dsp:spPr>
        <a:xfrm>
          <a:off x="0" y="3841415"/>
          <a:ext cx="6105526" cy="862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F6EB6-8B7E-48F4-A53B-6BD3DDF85964}">
      <dsp:nvSpPr>
        <dsp:cNvPr id="0" name=""/>
        <dsp:cNvSpPr/>
      </dsp:nvSpPr>
      <dsp:spPr>
        <a:xfrm>
          <a:off x="260809" y="4035405"/>
          <a:ext cx="474198" cy="4741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BD513-D285-41D2-AD17-B347BA9CA8DB}">
      <dsp:nvSpPr>
        <dsp:cNvPr id="0" name=""/>
        <dsp:cNvSpPr/>
      </dsp:nvSpPr>
      <dsp:spPr>
        <a:xfrm>
          <a:off x="995817" y="3841415"/>
          <a:ext cx="5020795" cy="1023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56" tIns="108356" rIns="108356" bIns="10835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baseline="0"/>
            <a:t>•Computer-­‐Aided Sodware Engineering (CASE)  tools</a:t>
          </a:r>
          <a:endParaRPr lang="en-US" sz="1400" kern="1200"/>
        </a:p>
      </dsp:txBody>
      <dsp:txXfrm>
        <a:off x="995817" y="3841415"/>
        <a:ext cx="5020795" cy="1023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996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3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36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5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11/8/2020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0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6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012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9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7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4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08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18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87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FDC851-3808-44CF-8D21-30C9BACCBD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5" r="6" b="5864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6100" dirty="0">
                <a:cs typeface="Calibri Light"/>
              </a:rPr>
              <a:t>System Analysis and Design</a:t>
            </a:r>
            <a:br>
              <a:rPr lang="en-US" sz="2800" dirty="0">
                <a:cs typeface="Calibri Light"/>
              </a:rPr>
            </a:br>
            <a:r>
              <a:rPr lang="en-US" sz="2400" dirty="0">
                <a:ea typeface="Meiryo"/>
                <a:cs typeface="Calibri Light"/>
              </a:rPr>
              <a:t>Part1: Fundamentals of System Analysis &amp;Design</a:t>
            </a:r>
            <a:endParaRPr lang="en-US" sz="2400">
              <a:ea typeface="Meiry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700">
                <a:cs typeface="Calibri"/>
              </a:rPr>
              <a:t>Mustafa Hasan</a:t>
            </a:r>
          </a:p>
          <a:p>
            <a:pPr algn="ctr">
              <a:lnSpc>
                <a:spcPct val="120000"/>
              </a:lnSpc>
            </a:pPr>
            <a:r>
              <a:rPr lang="en-US" sz="1700">
                <a:cs typeface="Calibri"/>
              </a:rPr>
              <a:t>Head, CSE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2567-85A3-4C6B-BF6B-583C55E6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Organizations as  Systems&gt; </a:t>
            </a:r>
            <a:r>
              <a:rPr lang="en-US" u="sng" dirty="0">
                <a:ea typeface="+mj-lt"/>
                <a:cs typeface="+mj-lt"/>
              </a:rPr>
              <a:t>Levels of 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u="sng" dirty="0">
                <a:ea typeface="+mj-lt"/>
                <a:cs typeface="+mj-lt"/>
              </a:rPr>
              <a:t>Management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2830A5D-0BCD-46B3-9EF3-7C030AE10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402041"/>
            <a:ext cx="7473350" cy="415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89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046E-37C9-4D27-9921-2A836DBE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Business Drivers for Today’s  Information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B55A9-2BFB-4DAC-AC88-BC6062914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•Globalization of the Economy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•Electronic Commerce and Business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•Security and Privacy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•Collaboration and Partnership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•Knowledge Asset Management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•Continuous Improvement and Total Quality  Management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•Business Process Redesign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3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046E-37C9-4D27-9921-2A836DBE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Business Drivers for Today’s  Information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B55A9-2BFB-4DAC-AC88-BC6062914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•Networks and the Internet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•Mobile and Wireless Technologies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•Object Technologies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•Collaborative Technologies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•Enterprise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40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54C89C-373F-47FC-BB73-6842E569C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25FB0-7E24-4491-9728-E935A53E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2963" y="1314450"/>
            <a:ext cx="3213279" cy="4229100"/>
          </a:xfrm>
        </p:spPr>
        <p:txBody>
          <a:bodyPr anchor="ctr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Major Topics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F100C7F-5272-46AB-9FC7-E66059915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28027" cy="6858000"/>
          </a:xfrm>
          <a:custGeom>
            <a:avLst/>
            <a:gdLst>
              <a:gd name="connsiteX0" fmla="*/ 0 w 7128027"/>
              <a:gd name="connsiteY0" fmla="*/ 0 h 6858000"/>
              <a:gd name="connsiteX1" fmla="*/ 333951 w 7128027"/>
              <a:gd name="connsiteY1" fmla="*/ 0 h 6858000"/>
              <a:gd name="connsiteX2" fmla="*/ 1220030 w 7128027"/>
              <a:gd name="connsiteY2" fmla="*/ 0 h 6858000"/>
              <a:gd name="connsiteX3" fmla="*/ 1345471 w 7128027"/>
              <a:gd name="connsiteY3" fmla="*/ 0 h 6858000"/>
              <a:gd name="connsiteX4" fmla="*/ 2838612 w 7128027"/>
              <a:gd name="connsiteY4" fmla="*/ 0 h 6858000"/>
              <a:gd name="connsiteX5" fmla="*/ 5505004 w 7128027"/>
              <a:gd name="connsiteY5" fmla="*/ 0 h 6858000"/>
              <a:gd name="connsiteX6" fmla="*/ 5527128 w 7128027"/>
              <a:gd name="connsiteY6" fmla="*/ 14997 h 6858000"/>
              <a:gd name="connsiteX7" fmla="*/ 7128027 w 7128027"/>
              <a:gd name="connsiteY7" fmla="*/ 3621656 h 6858000"/>
              <a:gd name="connsiteX8" fmla="*/ 5253677 w 7128027"/>
              <a:gd name="connsiteY8" fmla="*/ 6374814 h 6858000"/>
              <a:gd name="connsiteX9" fmla="*/ 4737029 w 7128027"/>
              <a:gd name="connsiteY9" fmla="*/ 6780599 h 6858000"/>
              <a:gd name="connsiteX10" fmla="*/ 4625273 w 7128027"/>
              <a:gd name="connsiteY10" fmla="*/ 6858000 h 6858000"/>
              <a:gd name="connsiteX11" fmla="*/ 2838612 w 7128027"/>
              <a:gd name="connsiteY11" fmla="*/ 6858000 h 6858000"/>
              <a:gd name="connsiteX12" fmla="*/ 1220030 w 7128027"/>
              <a:gd name="connsiteY12" fmla="*/ 6858000 h 6858000"/>
              <a:gd name="connsiteX13" fmla="*/ 1037077 w 7128027"/>
              <a:gd name="connsiteY13" fmla="*/ 6858000 h 6858000"/>
              <a:gd name="connsiteX14" fmla="*/ 333951 w 7128027"/>
              <a:gd name="connsiteY14" fmla="*/ 6858000 h 6858000"/>
              <a:gd name="connsiteX15" fmla="*/ 0 w 7128027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28027" h="6858000">
                <a:moveTo>
                  <a:pt x="0" y="0"/>
                </a:moveTo>
                <a:lnTo>
                  <a:pt x="333951" y="0"/>
                </a:lnTo>
                <a:lnTo>
                  <a:pt x="1220030" y="0"/>
                </a:lnTo>
                <a:lnTo>
                  <a:pt x="1345471" y="0"/>
                </a:lnTo>
                <a:lnTo>
                  <a:pt x="2838612" y="0"/>
                </a:lnTo>
                <a:lnTo>
                  <a:pt x="5505004" y="0"/>
                </a:lnTo>
                <a:lnTo>
                  <a:pt x="5527128" y="14997"/>
                </a:lnTo>
                <a:cubicBezTo>
                  <a:pt x="6554291" y="754641"/>
                  <a:pt x="7128027" y="2093192"/>
                  <a:pt x="7128027" y="3621656"/>
                </a:cubicBezTo>
                <a:cubicBezTo>
                  <a:pt x="7128027" y="4969131"/>
                  <a:pt x="6199302" y="5602839"/>
                  <a:pt x="5253677" y="6374814"/>
                </a:cubicBezTo>
                <a:cubicBezTo>
                  <a:pt x="5081474" y="6515397"/>
                  <a:pt x="4910847" y="6653108"/>
                  <a:pt x="4737029" y="6780599"/>
                </a:cubicBezTo>
                <a:lnTo>
                  <a:pt x="4625273" y="6858000"/>
                </a:lnTo>
                <a:lnTo>
                  <a:pt x="2838612" y="6858000"/>
                </a:lnTo>
                <a:lnTo>
                  <a:pt x="1220030" y="6858000"/>
                </a:lnTo>
                <a:lnTo>
                  <a:pt x="1037077" y="6858000"/>
                </a:lnTo>
                <a:lnTo>
                  <a:pt x="33395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4FEA6D5-DF59-4E15-B19F-159D0588B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57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6C8C9E5-F937-44A5-A519-EA719F03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57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50420C-FD56-4D15-AD51-F3A3AF4C9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341086"/>
              </p:ext>
            </p:extLst>
          </p:nvPr>
        </p:nvGraphicFramePr>
        <p:xfrm>
          <a:off x="298017" y="942976"/>
          <a:ext cx="6105526" cy="4867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3143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1602-1BB2-4B5B-AB33-836186D3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ea typeface="+mj-lt"/>
                <a:cs typeface="+mj-lt"/>
              </a:rPr>
              <a:t>Systems Analysts Recommend,  Design, and Maintain Many Types of  Systems for Users</a:t>
            </a:r>
            <a:endParaRPr lang="en-US" sz="2800">
              <a:ea typeface="Meiry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D6C53-2793-440B-92DA-DE60706F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 fontScale="8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–Transaction Processing Systems (TPS)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–Oﬃce Automation Systems (OAS)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–Knowledge Work Systems (KWS)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–Management Information Systems (MIS)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–Decision Support Systems (DSS)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–Expert Systems (ES)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–Executive Support Systems (ESS)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–Group Decision Support Systems (GDSS)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–Computer-­‐Supported Collaborative Work Systems  (CSCWS)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4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A9219-FFC7-4915-AC44-A3B91149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098" y="5277890"/>
            <a:ext cx="8394306" cy="139605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System Analyst Role</a:t>
            </a:r>
          </a:p>
        </p:txBody>
      </p:sp>
      <p:pic>
        <p:nvPicPr>
          <p:cNvPr id="4" name="Picture 4" descr="A close up of a card&#10;&#10;Description automatically generated">
            <a:extLst>
              <a:ext uri="{FF2B5EF4-FFF2-40B4-BE49-F238E27FC236}">
                <a16:creationId xmlns:a16="http://schemas.microsoft.com/office/drawing/2014/main" id="{40D0528A-0097-448F-91AF-F506D148F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123" y="663514"/>
            <a:ext cx="7657294" cy="470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6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5EA3-E272-4AD8-AE0B-CDABCE57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Course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AC446-53B3-4861-851B-29E12266E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 fontScale="700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System analysis fundamentals:</a:t>
            </a:r>
            <a:r>
              <a:rPr lang="en-US" dirty="0">
                <a:ea typeface="+mn-lt"/>
                <a:cs typeface="+mn-lt"/>
              </a:rPr>
              <a:t> systems, roles, and development methodologies; Understanding and modeling organizational system; Project management; 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Information requirements analysis:</a:t>
            </a:r>
            <a:r>
              <a:rPr lang="en-US" dirty="0">
                <a:ea typeface="+mn-lt"/>
                <a:cs typeface="+mn-lt"/>
              </a:rPr>
              <a:t> Interactive methods; Information gathering:  Unobtrusive methods; agile modeling and prototyping; </a:t>
            </a:r>
          </a:p>
          <a:p>
            <a:r>
              <a:rPr lang="en-US" b="1" dirty="0">
                <a:ea typeface="+mn-lt"/>
                <a:cs typeface="+mn-lt"/>
              </a:rPr>
              <a:t>The analysis process:</a:t>
            </a:r>
            <a:r>
              <a:rPr lang="en-US" dirty="0">
                <a:ea typeface="+mn-lt"/>
                <a:cs typeface="+mn-lt"/>
              </a:rPr>
              <a:t> Using data ﬂow diagrams; Analyzing systems using data dictionaries; Process speciﬁcations and structured decisions; Object oriented systems analysis and design using UML; </a:t>
            </a:r>
          </a:p>
          <a:p>
            <a:r>
              <a:rPr lang="en-US" b="1" dirty="0">
                <a:ea typeface="+mn-lt"/>
                <a:cs typeface="+mn-lt"/>
              </a:rPr>
              <a:t>The essentials of design:</a:t>
            </a:r>
            <a:r>
              <a:rPr lang="en-US" dirty="0">
                <a:ea typeface="+mn-lt"/>
                <a:cs typeface="+mn-lt"/>
              </a:rPr>
              <a:t> Designing eﬀective output, Designing eﬀectiveinput; Designing databases; Human-computer interaction; </a:t>
            </a:r>
          </a:p>
          <a:p>
            <a:r>
              <a:rPr lang="en-US" b="1" dirty="0">
                <a:ea typeface="+mn-lt"/>
                <a:cs typeface="+mn-lt"/>
              </a:rPr>
              <a:t>Quality assurance and implementation:</a:t>
            </a:r>
            <a:r>
              <a:rPr lang="en-US" dirty="0">
                <a:ea typeface="+mn-lt"/>
                <a:cs typeface="+mn-lt"/>
              </a:rPr>
              <a:t> Designing accurate data entry procedures; Quality assurance and implementation.</a:t>
            </a:r>
            <a:endParaRPr lang="en-US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02573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6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B9127A-E62E-40EC-926A-30E77648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 dirty="0">
                <a:ea typeface="Meiryo"/>
              </a:rPr>
              <a:t>Learning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3B793-4994-42E5-8250-06FE5EB99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6857365" cy="3651250"/>
          </a:xfrm>
        </p:spPr>
        <p:txBody>
          <a:bodyPr vert="horz" lIns="109728" tIns="109728" rIns="109728" bIns="91440" rtlCol="0">
            <a:normAutofit/>
          </a:bodyPr>
          <a:lstStyle/>
          <a:p>
            <a:pPr marL="285750" indent="-285750">
              <a:lnSpc>
                <a:spcPct val="130000"/>
              </a:lnSpc>
              <a:buFont typeface="Courier New" panose="020B0503020204020204" pitchFamily="34" charset="0"/>
              <a:buChar char="o"/>
            </a:pPr>
            <a:r>
              <a:rPr lang="en-US" sz="1100">
                <a:ea typeface="+mn-lt"/>
                <a:cs typeface="+mn-lt"/>
              </a:rPr>
              <a:t>By the end of this lecture, you will be able to:</a:t>
            </a:r>
            <a:endParaRPr lang="en-US" sz="110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Courier New" panose="020B0503020204020204" pitchFamily="34" charset="0"/>
              <a:buChar char="o"/>
            </a:pPr>
            <a:r>
              <a:rPr lang="en-US" sz="1100">
                <a:ea typeface="+mn-lt"/>
                <a:cs typeface="+mn-lt"/>
              </a:rPr>
              <a:t>Recall the basic types of computer-­‐based systems that a systems analyst  needs to address</a:t>
            </a:r>
            <a:endParaRPr lang="en-US" sz="110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Courier New" panose="020B0503020204020204" pitchFamily="34" charset="0"/>
              <a:buChar char="o"/>
            </a:pPr>
            <a:r>
              <a:rPr lang="en-US" sz="1100">
                <a:ea typeface="+mn-lt"/>
                <a:cs typeface="+mn-lt"/>
              </a:rPr>
              <a:t>Understand how users working in context with new technologies change  the dynamics of a system</a:t>
            </a:r>
            <a:endParaRPr lang="en-US" sz="110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Courier New" panose="020B0503020204020204" pitchFamily="34" charset="0"/>
              <a:buChar char="o"/>
            </a:pPr>
            <a:r>
              <a:rPr lang="en-US" sz="1100">
                <a:ea typeface="+mn-lt"/>
                <a:cs typeface="+mn-lt"/>
              </a:rPr>
              <a:t>Realize what the many roles of the systems analyst are</a:t>
            </a:r>
            <a:endParaRPr lang="en-US" sz="110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Courier New" panose="020B0503020204020204" pitchFamily="34" charset="0"/>
              <a:buChar char="o"/>
            </a:pPr>
            <a:r>
              <a:rPr lang="en-US" sz="1100">
                <a:ea typeface="+mn-lt"/>
                <a:cs typeface="+mn-lt"/>
              </a:rPr>
              <a:t>Understand what CASE tools are and how they help a systems analyst</a:t>
            </a:r>
            <a:endParaRPr lang="en-US" sz="110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Courier New" panose="020B0503020204020204" pitchFamily="34" charset="0"/>
              <a:buChar char="o"/>
            </a:pPr>
            <a:r>
              <a:rPr lang="en-US" sz="1100">
                <a:ea typeface="+mn-lt"/>
                <a:cs typeface="+mn-lt"/>
              </a:rPr>
              <a:t>Explore other methodologies such as object-­‐oriented systems design and  prototyping</a:t>
            </a:r>
          </a:p>
          <a:p>
            <a:pPr marL="285750" indent="-285750">
              <a:lnSpc>
                <a:spcPct val="130000"/>
              </a:lnSpc>
              <a:buFont typeface="Courier New" panose="020B0503020204020204" pitchFamily="34" charset="0"/>
              <a:buChar char="o"/>
            </a:pPr>
            <a:r>
              <a:rPr lang="en-US" sz="1100">
                <a:ea typeface="Meiryo"/>
              </a:rPr>
              <a:t>Learn RPA.</a:t>
            </a:r>
          </a:p>
          <a:p>
            <a:pPr>
              <a:lnSpc>
                <a:spcPct val="130000"/>
              </a:lnSpc>
            </a:pPr>
            <a:endParaRPr lang="en-US" sz="110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56457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16FD-0B54-4020-933B-8C1C73C1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What is Information  Systems (IS)?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FEF28-C26D-43F9-A7F1-43F05D0E3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A system which assembles, stores,  processes and delivers information relevant  to an organization, in such a way that the  information is accessible and useful to those  who wish to use it, including managers,  staff, clients and citizens. An IS </a:t>
            </a:r>
            <a:r>
              <a:rPr lang="en-US" dirty="0" err="1">
                <a:ea typeface="+mn-lt"/>
                <a:cs typeface="+mn-lt"/>
              </a:rPr>
              <a:t>is</a:t>
            </a:r>
            <a:r>
              <a:rPr lang="en-US" dirty="0">
                <a:ea typeface="+mn-lt"/>
                <a:cs typeface="+mn-lt"/>
              </a:rPr>
              <a:t> human  activity (social system) which may or may  not involve the use of computer systems</a:t>
            </a:r>
            <a:endParaRPr lang="en-US" dirty="0"/>
          </a:p>
        </p:txBody>
      </p:sp>
      <p:pic>
        <p:nvPicPr>
          <p:cNvPr id="5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633C2F7-C389-4598-A937-24ACB98DB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966" y="4998177"/>
            <a:ext cx="2743200" cy="71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9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C3FE-0CA0-4B3B-B07E-B75FAC2D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ea typeface="+mj-lt"/>
                <a:cs typeface="+mj-lt"/>
              </a:rPr>
              <a:t>What</a:t>
            </a:r>
            <a:r>
              <a:rPr lang="en-US" dirty="0">
                <a:ea typeface="+mj-lt"/>
                <a:cs typeface="+mj-lt"/>
              </a:rPr>
              <a:t> and Why ISD ???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9EDC7-1973-4E6F-804E-41C001BE4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algn="ctr"/>
            <a:r>
              <a:rPr lang="en-US" sz="2000" dirty="0">
                <a:ea typeface="+mn-lt"/>
                <a:cs typeface="+mn-lt"/>
              </a:rPr>
              <a:t>Systems analysis and design is a  systematic approach to identifying  problems, opportunities, and objectives;  analyzing the information flows in  organizations; and designing  computerized (in this case) information  systems to solve a problem</a:t>
            </a:r>
            <a:endParaRPr lang="en-US" sz="2000" dirty="0">
              <a:ea typeface="Meiryo"/>
            </a:endParaRPr>
          </a:p>
        </p:txBody>
      </p:sp>
      <p:pic>
        <p:nvPicPr>
          <p:cNvPr id="4" name="Picture 4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3E88E111-23EA-4B99-AB46-670168904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637" y="5105041"/>
            <a:ext cx="1714500" cy="1104900"/>
          </a:xfrm>
          <a:prstGeom prst="rect">
            <a:avLst/>
          </a:prstGeom>
        </p:spPr>
      </p:pic>
      <p:pic>
        <p:nvPicPr>
          <p:cNvPr id="5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AF95443A-EDDA-4C27-B918-85A04E815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398" y="4789727"/>
            <a:ext cx="2676525" cy="1419225"/>
          </a:xfrm>
          <a:prstGeom prst="rect">
            <a:avLst/>
          </a:prstGeom>
        </p:spPr>
      </p:pic>
      <p:pic>
        <p:nvPicPr>
          <p:cNvPr id="6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1621F129-E68B-4C16-A42F-7A10E76EE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8314" y="4970702"/>
            <a:ext cx="2247900" cy="105727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1A8F671-E2A0-4003-B683-C7BA70963416}"/>
              </a:ext>
            </a:extLst>
          </p:cNvPr>
          <p:cNvSpPr/>
          <p:nvPr/>
        </p:nvSpPr>
        <p:spPr>
          <a:xfrm>
            <a:off x="3593966" y="5257024"/>
            <a:ext cx="977660" cy="488830"/>
          </a:xfrm>
          <a:prstGeom prst="rightArrow">
            <a:avLst/>
          </a:prstGeom>
          <a:solidFill>
            <a:srgbClr val="ED7D3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EA78AF-8093-4740-9B3A-5A9A86A9DCC4}"/>
              </a:ext>
            </a:extLst>
          </p:cNvPr>
          <p:cNvSpPr/>
          <p:nvPr/>
        </p:nvSpPr>
        <p:spPr>
          <a:xfrm>
            <a:off x="7763399" y="5357665"/>
            <a:ext cx="977660" cy="488830"/>
          </a:xfrm>
          <a:prstGeom prst="rightArrow">
            <a:avLst/>
          </a:prstGeom>
          <a:solidFill>
            <a:srgbClr val="ED7D3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2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9521-8A41-48C1-8FD8-610DC341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What and Why ISD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AB3CC-13EF-466E-9D99-BF86A8D35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•System development needs proper planning.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•There is a cost in system development.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•It is time consuming and needs project  management.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•SADM is about problem solving that needs to  be creative, critical, and innovative.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50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A415-2F0E-43E2-9E9D-E104E505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Organization as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88BCC-3882-424B-92C6-8A2B9F113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•Organization as systems, is composed of subsystems  and so 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•It is mainly involving levels of management and  culture.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•These will impact the information system  development.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•The diﬀerent levels of management will produce the  diﬀerent levels of decisions.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•The culture inﬂuences the way people in subsystems  interrelate.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72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582789D0-3B45-4727-B1C7-C929599F4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589" y="2296527"/>
            <a:ext cx="7904670" cy="43784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D1778A-2EB6-42ED-86CB-C42AD5B3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Organization as  Systems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1214EF0-A231-4D92-87B9-728A214D4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343" y="3425725"/>
            <a:ext cx="4957313" cy="240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8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B26992EE-1C99-40B2-A6BD-80DEE79CA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098" y="-16633"/>
            <a:ext cx="10032520" cy="689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0587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LeftStep">
      <a:dk1>
        <a:srgbClr val="000000"/>
      </a:dk1>
      <a:lt1>
        <a:srgbClr val="FFFFFF"/>
      </a:lt1>
      <a:dk2>
        <a:srgbClr val="1B242F"/>
      </a:dk2>
      <a:lt2>
        <a:srgbClr val="F2F3F0"/>
      </a:lt2>
      <a:accent1>
        <a:srgbClr val="6E29E7"/>
      </a:accent1>
      <a:accent2>
        <a:srgbClr val="2F38D9"/>
      </a:accent2>
      <a:accent3>
        <a:srgbClr val="2982E7"/>
      </a:accent3>
      <a:accent4>
        <a:srgbClr val="17BDD2"/>
      </a:accent4>
      <a:accent5>
        <a:srgbClr val="23C392"/>
      </a:accent5>
      <a:accent6>
        <a:srgbClr val="16C847"/>
      </a:accent6>
      <a:hlink>
        <a:srgbClr val="719632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SketchLinesVTI</vt:lpstr>
      <vt:lpstr>System Analysis and Design Part1: Fundamentals of System Analysis &amp;Design</vt:lpstr>
      <vt:lpstr>Course Outline</vt:lpstr>
      <vt:lpstr>Learning Objective</vt:lpstr>
      <vt:lpstr>What is Information  Systems (IS)?</vt:lpstr>
      <vt:lpstr>What and Why ISD ???</vt:lpstr>
      <vt:lpstr>What and Why ISD ?</vt:lpstr>
      <vt:lpstr>Organization as Systems</vt:lpstr>
      <vt:lpstr>Organization as  Systems</vt:lpstr>
      <vt:lpstr>PowerPoint Presentation</vt:lpstr>
      <vt:lpstr>Organizations as  Systems&gt; Levels of  Management</vt:lpstr>
      <vt:lpstr>Business Drivers for Today’s  Information Systems</vt:lpstr>
      <vt:lpstr>Business Drivers for Today’s  Information Systems</vt:lpstr>
      <vt:lpstr>Major Topics</vt:lpstr>
      <vt:lpstr>Systems Analysts Recommend,  Design, and Maintain Many Types of  Systems for Users</vt:lpstr>
      <vt:lpstr>System Analyst Role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191</cp:revision>
  <dcterms:created xsi:type="dcterms:W3CDTF">2020-10-27T10:25:19Z</dcterms:created>
  <dcterms:modified xsi:type="dcterms:W3CDTF">2020-11-09T06:49:59Z</dcterms:modified>
</cp:coreProperties>
</file>