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CcDnRUyfAWD8RiT5VXrXCZSc5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0" name="Google Shape;33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e76f5d54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e76f5d54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be76f5d54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hi.ctust.edu.tw/mediawiki/index.php/%E5%9C%96%E7%89%87:Bicp2.PNG" TargetMode="Externa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hi.ctust.edu.tw/mediawiki/index.php/%E5%9C%96%E7%89%87:Bicp2.PNG" TargetMode="Externa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919536" y="1268761"/>
            <a:ext cx="8496944" cy="1470025"/>
          </a:xfrm>
          <a:prstGeom prst="rect">
            <a:avLst/>
          </a:prstGeom>
          <a:noFill/>
          <a:ln>
            <a:noFill/>
          </a:ln>
        </p:spPr>
        <p:txBody>
          <a:bodyPr anchorCtr="0" anchor="b" bIns="45700" lIns="91425" spcFirstLastPara="1" rIns="91425" wrap="square" tIns="45700">
            <a:normAutofit/>
          </a:bodyPr>
          <a:lstStyle/>
          <a:p>
            <a:pPr indent="0" lvl="0" marL="182880" rtl="0" algn="ctr">
              <a:lnSpc>
                <a:spcPct val="90000"/>
              </a:lnSpc>
              <a:spcBef>
                <a:spcPts val="0"/>
              </a:spcBef>
              <a:spcAft>
                <a:spcPts val="0"/>
              </a:spcAft>
              <a:buClr>
                <a:srgbClr val="00B0F0"/>
              </a:buClr>
              <a:buSzPts val="8000"/>
              <a:buFont typeface="Times New Roman"/>
              <a:buNone/>
            </a:pPr>
            <a:r>
              <a:rPr b="1" lang="en-US" sz="8000">
                <a:solidFill>
                  <a:srgbClr val="00B0F0"/>
                </a:solidFill>
                <a:latin typeface="Times New Roman"/>
                <a:ea typeface="Times New Roman"/>
                <a:cs typeface="Times New Roman"/>
                <a:sym typeface="Times New Roman"/>
              </a:rPr>
              <a:t>Machine Learning</a:t>
            </a:r>
            <a:endParaRPr/>
          </a:p>
        </p:txBody>
      </p:sp>
      <p:sp>
        <p:nvSpPr>
          <p:cNvPr id="89" name="Google Shape;89;p1"/>
          <p:cNvSpPr txBox="1"/>
          <p:nvPr>
            <p:ph idx="1" type="subTitle"/>
          </p:nvPr>
        </p:nvSpPr>
        <p:spPr>
          <a:xfrm>
            <a:off x="1631504" y="3886200"/>
            <a:ext cx="8784976"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0000"/>
              </a:buClr>
              <a:buSzPts val="4400"/>
              <a:buNone/>
            </a:pPr>
            <a:r>
              <a:rPr b="1" lang="en-US" sz="4400">
                <a:solidFill>
                  <a:srgbClr val="FF0000"/>
                </a:solidFill>
                <a:latin typeface="Times New Roman"/>
                <a:ea typeface="Times New Roman"/>
                <a:cs typeface="Times New Roman"/>
                <a:sym typeface="Times New Roman"/>
              </a:rPr>
              <a:t>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2573044" y="123826"/>
            <a:ext cx="6512511" cy="7605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What Is Machine Learning?</a:t>
            </a:r>
            <a:endParaRPr/>
          </a:p>
        </p:txBody>
      </p:sp>
      <p:sp>
        <p:nvSpPr>
          <p:cNvPr id="150" name="Google Shape;150;p10"/>
          <p:cNvSpPr txBox="1"/>
          <p:nvPr/>
        </p:nvSpPr>
        <p:spPr>
          <a:xfrm>
            <a:off x="1616992" y="1219201"/>
            <a:ext cx="88056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“Logic is not the end of wisdom, it is just the beginning” --- Spock</a:t>
            </a:r>
            <a:endParaRPr/>
          </a:p>
        </p:txBody>
      </p:sp>
      <p:pic>
        <p:nvPicPr>
          <p:cNvPr descr="j0285750" id="151" name="Google Shape;151;p10"/>
          <p:cNvPicPr preferRelativeResize="0"/>
          <p:nvPr/>
        </p:nvPicPr>
        <p:blipFill rotWithShape="1">
          <a:blip r:embed="rId3">
            <a:alphaModFix/>
          </a:blip>
          <a:srcRect b="0" l="0" r="0" t="0"/>
          <a:stretch/>
        </p:blipFill>
        <p:spPr>
          <a:xfrm>
            <a:off x="2971800" y="3810001"/>
            <a:ext cx="1824038" cy="1120775"/>
          </a:xfrm>
          <a:prstGeom prst="rect">
            <a:avLst/>
          </a:prstGeom>
          <a:noFill/>
          <a:ln>
            <a:noFill/>
          </a:ln>
        </p:spPr>
      </p:pic>
      <p:sp>
        <p:nvSpPr>
          <p:cNvPr id="152" name="Google Shape;152;p10"/>
          <p:cNvSpPr txBox="1"/>
          <p:nvPr/>
        </p:nvSpPr>
        <p:spPr>
          <a:xfrm>
            <a:off x="4006850" y="3519488"/>
            <a:ext cx="8511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System</a:t>
            </a:r>
            <a:endParaRPr/>
          </a:p>
        </p:txBody>
      </p:sp>
      <p:grpSp>
        <p:nvGrpSpPr>
          <p:cNvPr id="153" name="Google Shape;153;p10"/>
          <p:cNvGrpSpPr/>
          <p:nvPr/>
        </p:nvGrpSpPr>
        <p:grpSpPr>
          <a:xfrm>
            <a:off x="3121025" y="4953000"/>
            <a:ext cx="1447800" cy="1752600"/>
            <a:chOff x="1006" y="3120"/>
            <a:chExt cx="912" cy="1104"/>
          </a:xfrm>
        </p:grpSpPr>
        <p:grpSp>
          <p:nvGrpSpPr>
            <p:cNvPr id="154" name="Google Shape;154;p10"/>
            <p:cNvGrpSpPr/>
            <p:nvPr/>
          </p:nvGrpSpPr>
          <p:grpSpPr>
            <a:xfrm>
              <a:off x="1006" y="3552"/>
              <a:ext cx="912" cy="672"/>
              <a:chOff x="480" y="2736"/>
              <a:chExt cx="912" cy="672"/>
            </a:xfrm>
          </p:grpSpPr>
          <p:sp>
            <p:nvSpPr>
              <p:cNvPr id="155" name="Google Shape;155;p10"/>
              <p:cNvSpPr/>
              <p:nvPr/>
            </p:nvSpPr>
            <p:spPr>
              <a:xfrm>
                <a:off x="480" y="2736"/>
                <a:ext cx="912" cy="672"/>
              </a:xfrm>
              <a:prstGeom prst="flowChartMagneticDisk">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p:txBody>
          </p:sp>
          <p:sp>
            <p:nvSpPr>
              <p:cNvPr id="156" name="Google Shape;156;p10"/>
              <p:cNvSpPr txBox="1"/>
              <p:nvPr/>
            </p:nvSpPr>
            <p:spPr>
              <a:xfrm>
                <a:off x="566" y="2951"/>
                <a:ext cx="77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Knowledge</a:t>
                </a:r>
                <a:endParaRPr/>
              </a:p>
            </p:txBody>
          </p:sp>
        </p:grpSp>
        <p:cxnSp>
          <p:nvCxnSpPr>
            <p:cNvPr id="157" name="Google Shape;157;p10"/>
            <p:cNvCxnSpPr/>
            <p:nvPr/>
          </p:nvCxnSpPr>
          <p:spPr>
            <a:xfrm>
              <a:off x="1440" y="3120"/>
              <a:ext cx="0" cy="384"/>
            </a:xfrm>
            <a:prstGeom prst="straightConnector1">
              <a:avLst/>
            </a:prstGeom>
            <a:noFill/>
            <a:ln cap="flat" cmpd="sng" w="57150">
              <a:solidFill>
                <a:schemeClr val="dk1"/>
              </a:solidFill>
              <a:prstDash val="solid"/>
              <a:round/>
              <a:headEnd len="med" w="med" type="triangle"/>
              <a:tailEnd len="med" w="med" type="triangle"/>
            </a:ln>
          </p:spPr>
        </p:cxnSp>
      </p:grpSp>
      <p:grpSp>
        <p:nvGrpSpPr>
          <p:cNvPr id="158" name="Google Shape;158;p10"/>
          <p:cNvGrpSpPr/>
          <p:nvPr/>
        </p:nvGrpSpPr>
        <p:grpSpPr>
          <a:xfrm>
            <a:off x="1600201" y="2057400"/>
            <a:ext cx="2532063" cy="1752600"/>
            <a:chOff x="48" y="1296"/>
            <a:chExt cx="1595" cy="1104"/>
          </a:xfrm>
        </p:grpSpPr>
        <p:sp>
          <p:nvSpPr>
            <p:cNvPr id="159" name="Google Shape;159;p10"/>
            <p:cNvSpPr txBox="1"/>
            <p:nvPr/>
          </p:nvSpPr>
          <p:spPr>
            <a:xfrm>
              <a:off x="768" y="1296"/>
              <a:ext cx="875"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Environment</a:t>
              </a:r>
              <a:endParaRPr/>
            </a:p>
          </p:txBody>
        </p:sp>
        <p:grpSp>
          <p:nvGrpSpPr>
            <p:cNvPr id="160" name="Google Shape;160;p10"/>
            <p:cNvGrpSpPr/>
            <p:nvPr/>
          </p:nvGrpSpPr>
          <p:grpSpPr>
            <a:xfrm>
              <a:off x="48" y="1392"/>
              <a:ext cx="1200" cy="1008"/>
              <a:chOff x="48" y="1392"/>
              <a:chExt cx="1200" cy="1008"/>
            </a:xfrm>
          </p:grpSpPr>
          <p:pic>
            <p:nvPicPr>
              <p:cNvPr descr="MCj01991420000[1]" id="161" name="Google Shape;161;p10"/>
              <p:cNvPicPr preferRelativeResize="0"/>
              <p:nvPr/>
            </p:nvPicPr>
            <p:blipFill rotWithShape="1">
              <a:blip r:embed="rId4">
                <a:alphaModFix/>
              </a:blip>
              <a:srcRect b="0" l="0" r="0" t="0"/>
              <a:stretch/>
            </p:blipFill>
            <p:spPr>
              <a:xfrm>
                <a:off x="48" y="1392"/>
                <a:ext cx="1008" cy="958"/>
              </a:xfrm>
              <a:prstGeom prst="rect">
                <a:avLst/>
              </a:prstGeom>
              <a:noFill/>
              <a:ln>
                <a:noFill/>
              </a:ln>
            </p:spPr>
          </p:pic>
          <p:cxnSp>
            <p:nvCxnSpPr>
              <p:cNvPr id="162" name="Google Shape;162;p10"/>
              <p:cNvCxnSpPr/>
              <p:nvPr/>
            </p:nvCxnSpPr>
            <p:spPr>
              <a:xfrm>
                <a:off x="912" y="2064"/>
                <a:ext cx="336" cy="336"/>
              </a:xfrm>
              <a:prstGeom prst="straightConnector1">
                <a:avLst/>
              </a:prstGeom>
              <a:noFill/>
              <a:ln cap="flat" cmpd="sng" w="57150">
                <a:solidFill>
                  <a:schemeClr val="dk1"/>
                </a:solidFill>
                <a:prstDash val="solid"/>
                <a:round/>
                <a:headEnd len="med" w="med" type="triangle"/>
                <a:tailEnd len="med" w="med" type="triangle"/>
              </a:ln>
            </p:spPr>
          </p:cxnSp>
        </p:grpSp>
      </p:grpSp>
      <p:grpSp>
        <p:nvGrpSpPr>
          <p:cNvPr id="163" name="Google Shape;163;p10"/>
          <p:cNvGrpSpPr/>
          <p:nvPr/>
        </p:nvGrpSpPr>
        <p:grpSpPr>
          <a:xfrm>
            <a:off x="4876801" y="4038600"/>
            <a:ext cx="1108075" cy="685800"/>
            <a:chOff x="2112" y="2544"/>
            <a:chExt cx="698" cy="432"/>
          </a:xfrm>
        </p:grpSpPr>
        <p:sp>
          <p:nvSpPr>
            <p:cNvPr id="164" name="Google Shape;164;p10"/>
            <p:cNvSpPr/>
            <p:nvPr/>
          </p:nvSpPr>
          <p:spPr>
            <a:xfrm>
              <a:off x="2112" y="2544"/>
              <a:ext cx="192" cy="432"/>
            </a:xfrm>
            <a:prstGeom prst="rightArrow">
              <a:avLst>
                <a:gd fmla="val 50000" name="adj1"/>
                <a:gd fmla="val 25000" name="adj2"/>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p:txBody>
        </p:sp>
        <p:sp>
          <p:nvSpPr>
            <p:cNvPr id="165" name="Google Shape;165;p10"/>
            <p:cNvSpPr txBox="1"/>
            <p:nvPr/>
          </p:nvSpPr>
          <p:spPr>
            <a:xfrm>
              <a:off x="2258" y="2649"/>
              <a:ext cx="55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Action</a:t>
              </a:r>
              <a:r>
                <a:rPr b="1" baseline="-25000" lang="en-US" sz="2000">
                  <a:solidFill>
                    <a:srgbClr val="000000"/>
                  </a:solidFill>
                  <a:latin typeface="Calibri"/>
                  <a:ea typeface="Calibri"/>
                  <a:cs typeface="Calibri"/>
                  <a:sym typeface="Calibri"/>
                </a:rPr>
                <a:t>1</a:t>
              </a:r>
              <a:endParaRPr/>
            </a:p>
          </p:txBody>
        </p:sp>
      </p:grpSp>
      <p:cxnSp>
        <p:nvCxnSpPr>
          <p:cNvPr id="166" name="Google Shape;166;p10"/>
          <p:cNvCxnSpPr/>
          <p:nvPr/>
        </p:nvCxnSpPr>
        <p:spPr>
          <a:xfrm>
            <a:off x="6096000" y="2514600"/>
            <a:ext cx="0" cy="3733800"/>
          </a:xfrm>
          <a:prstGeom prst="straightConnector1">
            <a:avLst/>
          </a:prstGeom>
          <a:noFill/>
          <a:ln cap="flat" cmpd="sng" w="28575">
            <a:solidFill>
              <a:schemeClr val="dk1"/>
            </a:solidFill>
            <a:prstDash val="solid"/>
            <a:round/>
            <a:headEnd len="med" w="med" type="none"/>
            <a:tailEnd len="med" w="med" type="none"/>
          </a:ln>
        </p:spPr>
      </p:cxnSp>
      <p:cxnSp>
        <p:nvCxnSpPr>
          <p:cNvPr id="167" name="Google Shape;167;p10"/>
          <p:cNvCxnSpPr/>
          <p:nvPr/>
        </p:nvCxnSpPr>
        <p:spPr>
          <a:xfrm>
            <a:off x="1905000" y="1905000"/>
            <a:ext cx="7848600" cy="0"/>
          </a:xfrm>
          <a:prstGeom prst="straightConnector1">
            <a:avLst/>
          </a:prstGeom>
          <a:noFill/>
          <a:ln cap="flat" cmpd="sng" w="57150">
            <a:solidFill>
              <a:schemeClr val="dk1"/>
            </a:solidFill>
            <a:prstDash val="solid"/>
            <a:round/>
            <a:headEnd len="med" w="med" type="none"/>
            <a:tailEnd len="med" w="med" type="triangle"/>
          </a:ln>
        </p:spPr>
      </p:cxnSp>
      <p:sp>
        <p:nvSpPr>
          <p:cNvPr id="168" name="Google Shape;168;p10"/>
          <p:cNvSpPr txBox="1"/>
          <p:nvPr/>
        </p:nvSpPr>
        <p:spPr>
          <a:xfrm>
            <a:off x="8899525" y="1941513"/>
            <a:ext cx="6159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time</a:t>
            </a:r>
            <a:endParaRPr/>
          </a:p>
        </p:txBody>
      </p:sp>
      <p:grpSp>
        <p:nvGrpSpPr>
          <p:cNvPr id="169" name="Google Shape;169;p10"/>
          <p:cNvGrpSpPr/>
          <p:nvPr/>
        </p:nvGrpSpPr>
        <p:grpSpPr>
          <a:xfrm>
            <a:off x="6172200" y="2133600"/>
            <a:ext cx="3257550" cy="4572000"/>
            <a:chOff x="2928" y="1344"/>
            <a:chExt cx="2052" cy="2880"/>
          </a:xfrm>
        </p:grpSpPr>
        <p:cxnSp>
          <p:nvCxnSpPr>
            <p:cNvPr id="170" name="Google Shape;170;p10"/>
            <p:cNvCxnSpPr/>
            <p:nvPr/>
          </p:nvCxnSpPr>
          <p:spPr>
            <a:xfrm>
              <a:off x="4320" y="3120"/>
              <a:ext cx="0" cy="384"/>
            </a:xfrm>
            <a:prstGeom prst="straightConnector1">
              <a:avLst/>
            </a:prstGeom>
            <a:noFill/>
            <a:ln cap="flat" cmpd="sng" w="57150">
              <a:solidFill>
                <a:schemeClr val="dk1"/>
              </a:solidFill>
              <a:prstDash val="solid"/>
              <a:round/>
              <a:headEnd len="med" w="med" type="triangle"/>
              <a:tailEnd len="med" w="med" type="triangle"/>
            </a:ln>
          </p:spPr>
        </p:cxnSp>
        <p:grpSp>
          <p:nvGrpSpPr>
            <p:cNvPr id="171" name="Google Shape;171;p10"/>
            <p:cNvGrpSpPr/>
            <p:nvPr/>
          </p:nvGrpSpPr>
          <p:grpSpPr>
            <a:xfrm>
              <a:off x="2928" y="1344"/>
              <a:ext cx="2052" cy="2880"/>
              <a:chOff x="2928" y="1344"/>
              <a:chExt cx="2052" cy="2880"/>
            </a:xfrm>
          </p:grpSpPr>
          <p:grpSp>
            <p:nvGrpSpPr>
              <p:cNvPr id="172" name="Google Shape;172;p10"/>
              <p:cNvGrpSpPr/>
              <p:nvPr/>
            </p:nvGrpSpPr>
            <p:grpSpPr>
              <a:xfrm>
                <a:off x="3886" y="3552"/>
                <a:ext cx="912" cy="672"/>
                <a:chOff x="480" y="2736"/>
                <a:chExt cx="912" cy="672"/>
              </a:xfrm>
            </p:grpSpPr>
            <p:sp>
              <p:nvSpPr>
                <p:cNvPr id="173" name="Google Shape;173;p10"/>
                <p:cNvSpPr/>
                <p:nvPr/>
              </p:nvSpPr>
              <p:spPr>
                <a:xfrm>
                  <a:off x="480" y="2736"/>
                  <a:ext cx="912" cy="672"/>
                </a:xfrm>
                <a:prstGeom prst="flowChartMagneticDisk">
                  <a:avLst/>
                </a:prstGeom>
                <a:solidFill>
                  <a:srgbClr val="54B1B8"/>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p:txBody>
            </p:sp>
            <p:sp>
              <p:nvSpPr>
                <p:cNvPr id="174" name="Google Shape;174;p10"/>
                <p:cNvSpPr txBox="1"/>
                <p:nvPr/>
              </p:nvSpPr>
              <p:spPr>
                <a:xfrm>
                  <a:off x="566" y="2951"/>
                  <a:ext cx="770" cy="233"/>
                </a:xfrm>
                <a:prstGeom prst="rect">
                  <a:avLst/>
                </a:prstGeom>
                <a:solidFill>
                  <a:srgbClr val="54B1B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Knowledge</a:t>
                  </a:r>
                  <a:endParaRPr/>
                </a:p>
              </p:txBody>
            </p:sp>
          </p:grpSp>
          <p:pic>
            <p:nvPicPr>
              <p:cNvPr descr="MCj01991420000[1]" id="175" name="Google Shape;175;p10"/>
              <p:cNvPicPr preferRelativeResize="0"/>
              <p:nvPr/>
            </p:nvPicPr>
            <p:blipFill rotWithShape="1">
              <a:blip r:embed="rId4">
                <a:alphaModFix/>
              </a:blip>
              <a:srcRect b="0" l="0" r="0" t="0"/>
              <a:stretch/>
            </p:blipFill>
            <p:spPr>
              <a:xfrm>
                <a:off x="2928" y="1392"/>
                <a:ext cx="1008" cy="958"/>
              </a:xfrm>
              <a:prstGeom prst="rect">
                <a:avLst/>
              </a:prstGeom>
              <a:noFill/>
              <a:ln>
                <a:noFill/>
              </a:ln>
            </p:spPr>
          </p:pic>
          <p:sp>
            <p:nvSpPr>
              <p:cNvPr id="176" name="Google Shape;176;p10"/>
              <p:cNvSpPr txBox="1"/>
              <p:nvPr/>
            </p:nvSpPr>
            <p:spPr>
              <a:xfrm>
                <a:off x="3648" y="1344"/>
                <a:ext cx="875"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Environment</a:t>
                </a:r>
                <a:endParaRPr/>
              </a:p>
            </p:txBody>
          </p:sp>
          <p:pic>
            <p:nvPicPr>
              <p:cNvPr descr="j0285750" id="177" name="Google Shape;177;p10"/>
              <p:cNvPicPr preferRelativeResize="0"/>
              <p:nvPr/>
            </p:nvPicPr>
            <p:blipFill rotWithShape="1">
              <a:blip r:embed="rId3">
                <a:alphaModFix/>
              </a:blip>
              <a:srcRect b="0" l="0" r="0" t="0"/>
              <a:stretch/>
            </p:blipFill>
            <p:spPr>
              <a:xfrm>
                <a:off x="3792" y="2400"/>
                <a:ext cx="1149" cy="706"/>
              </a:xfrm>
              <a:prstGeom prst="rect">
                <a:avLst/>
              </a:prstGeom>
              <a:noFill/>
              <a:ln>
                <a:noFill/>
              </a:ln>
            </p:spPr>
          </p:pic>
          <p:sp>
            <p:nvSpPr>
              <p:cNvPr id="178" name="Google Shape;178;p10"/>
              <p:cNvSpPr txBox="1"/>
              <p:nvPr/>
            </p:nvSpPr>
            <p:spPr>
              <a:xfrm>
                <a:off x="4444" y="2217"/>
                <a:ext cx="536"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System</a:t>
                </a:r>
                <a:endParaRPr/>
              </a:p>
            </p:txBody>
          </p:sp>
          <p:cxnSp>
            <p:nvCxnSpPr>
              <p:cNvPr id="179" name="Google Shape;179;p10"/>
              <p:cNvCxnSpPr/>
              <p:nvPr/>
            </p:nvCxnSpPr>
            <p:spPr>
              <a:xfrm>
                <a:off x="3792" y="2064"/>
                <a:ext cx="336" cy="336"/>
              </a:xfrm>
              <a:prstGeom prst="straightConnector1">
                <a:avLst/>
              </a:prstGeom>
              <a:noFill/>
              <a:ln cap="flat" cmpd="sng" w="57150">
                <a:solidFill>
                  <a:schemeClr val="dk1"/>
                </a:solidFill>
                <a:prstDash val="solid"/>
                <a:round/>
                <a:headEnd len="med" w="med" type="triangle"/>
                <a:tailEnd len="med" w="med" type="triangle"/>
              </a:ln>
            </p:spPr>
          </p:cxnSp>
        </p:grpSp>
      </p:grpSp>
      <p:grpSp>
        <p:nvGrpSpPr>
          <p:cNvPr id="180" name="Google Shape;180;p10"/>
          <p:cNvGrpSpPr/>
          <p:nvPr/>
        </p:nvGrpSpPr>
        <p:grpSpPr>
          <a:xfrm>
            <a:off x="3429000" y="2017714"/>
            <a:ext cx="4343400" cy="4560887"/>
            <a:chOff x="1296" y="1271"/>
            <a:chExt cx="2736" cy="2873"/>
          </a:xfrm>
        </p:grpSpPr>
        <p:grpSp>
          <p:nvGrpSpPr>
            <p:cNvPr id="181" name="Google Shape;181;p10"/>
            <p:cNvGrpSpPr/>
            <p:nvPr/>
          </p:nvGrpSpPr>
          <p:grpSpPr>
            <a:xfrm>
              <a:off x="1968" y="3888"/>
              <a:ext cx="2064" cy="240"/>
              <a:chOff x="1968" y="3888"/>
              <a:chExt cx="2064" cy="240"/>
            </a:xfrm>
          </p:grpSpPr>
          <p:cxnSp>
            <p:nvCxnSpPr>
              <p:cNvPr id="182" name="Google Shape;182;p10"/>
              <p:cNvCxnSpPr/>
              <p:nvPr/>
            </p:nvCxnSpPr>
            <p:spPr>
              <a:xfrm>
                <a:off x="1968" y="3984"/>
                <a:ext cx="480" cy="144"/>
              </a:xfrm>
              <a:prstGeom prst="straightConnector1">
                <a:avLst/>
              </a:prstGeom>
              <a:noFill/>
              <a:ln cap="rnd" cmpd="sng" w="9525">
                <a:solidFill>
                  <a:schemeClr val="dk1"/>
                </a:solidFill>
                <a:prstDash val="dot"/>
                <a:round/>
                <a:headEnd len="med" w="med" type="none"/>
                <a:tailEnd len="med" w="med" type="none"/>
              </a:ln>
            </p:spPr>
          </p:cxnSp>
          <p:cxnSp>
            <p:nvCxnSpPr>
              <p:cNvPr id="183" name="Google Shape;183;p10"/>
              <p:cNvCxnSpPr/>
              <p:nvPr/>
            </p:nvCxnSpPr>
            <p:spPr>
              <a:xfrm>
                <a:off x="2448" y="4128"/>
                <a:ext cx="1200" cy="0"/>
              </a:xfrm>
              <a:prstGeom prst="straightConnector1">
                <a:avLst/>
              </a:prstGeom>
              <a:noFill/>
              <a:ln cap="rnd" cmpd="sng" w="9525">
                <a:solidFill>
                  <a:schemeClr val="dk1"/>
                </a:solidFill>
                <a:prstDash val="dot"/>
                <a:round/>
                <a:headEnd len="med" w="med" type="none"/>
                <a:tailEnd len="med" w="med" type="none"/>
              </a:ln>
            </p:spPr>
          </p:cxnSp>
          <p:cxnSp>
            <p:nvCxnSpPr>
              <p:cNvPr id="184" name="Google Shape;184;p10"/>
              <p:cNvCxnSpPr/>
              <p:nvPr/>
            </p:nvCxnSpPr>
            <p:spPr>
              <a:xfrm flipH="1" rot="10800000">
                <a:off x="3648" y="3888"/>
                <a:ext cx="384" cy="240"/>
              </a:xfrm>
              <a:prstGeom prst="straightConnector1">
                <a:avLst/>
              </a:prstGeom>
              <a:noFill/>
              <a:ln cap="rnd" cmpd="sng" w="9525">
                <a:solidFill>
                  <a:schemeClr val="dk1"/>
                </a:solidFill>
                <a:prstDash val="dot"/>
                <a:round/>
                <a:headEnd len="med" w="med" type="none"/>
                <a:tailEnd len="med" w="med" type="triangle"/>
              </a:ln>
            </p:spPr>
          </p:cxnSp>
        </p:grpSp>
        <p:sp>
          <p:nvSpPr>
            <p:cNvPr id="185" name="Google Shape;185;p10"/>
            <p:cNvSpPr txBox="1"/>
            <p:nvPr/>
          </p:nvSpPr>
          <p:spPr>
            <a:xfrm>
              <a:off x="2678" y="3911"/>
              <a:ext cx="61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changed</a:t>
              </a:r>
              <a:endParaRPr/>
            </a:p>
          </p:txBody>
        </p:sp>
        <p:grpSp>
          <p:nvGrpSpPr>
            <p:cNvPr id="186" name="Google Shape;186;p10"/>
            <p:cNvGrpSpPr/>
            <p:nvPr/>
          </p:nvGrpSpPr>
          <p:grpSpPr>
            <a:xfrm>
              <a:off x="1296" y="1271"/>
              <a:ext cx="1968" cy="505"/>
              <a:chOff x="1296" y="1271"/>
              <a:chExt cx="1968" cy="505"/>
            </a:xfrm>
          </p:grpSpPr>
          <p:cxnSp>
            <p:nvCxnSpPr>
              <p:cNvPr id="187" name="Google Shape;187;p10"/>
              <p:cNvCxnSpPr/>
              <p:nvPr/>
            </p:nvCxnSpPr>
            <p:spPr>
              <a:xfrm flipH="1" rot="10800000">
                <a:off x="1296" y="1488"/>
                <a:ext cx="672" cy="288"/>
              </a:xfrm>
              <a:prstGeom prst="straightConnector1">
                <a:avLst/>
              </a:prstGeom>
              <a:noFill/>
              <a:ln cap="rnd" cmpd="sng" w="9525">
                <a:solidFill>
                  <a:schemeClr val="dk1"/>
                </a:solidFill>
                <a:prstDash val="dot"/>
                <a:round/>
                <a:headEnd len="med" w="med" type="none"/>
                <a:tailEnd len="med" w="med" type="none"/>
              </a:ln>
            </p:spPr>
          </p:cxnSp>
          <p:cxnSp>
            <p:nvCxnSpPr>
              <p:cNvPr id="188" name="Google Shape;188;p10"/>
              <p:cNvCxnSpPr/>
              <p:nvPr/>
            </p:nvCxnSpPr>
            <p:spPr>
              <a:xfrm>
                <a:off x="1968" y="1488"/>
                <a:ext cx="1104" cy="0"/>
              </a:xfrm>
              <a:prstGeom prst="straightConnector1">
                <a:avLst/>
              </a:prstGeom>
              <a:noFill/>
              <a:ln cap="rnd" cmpd="sng" w="9525">
                <a:solidFill>
                  <a:schemeClr val="dk1"/>
                </a:solidFill>
                <a:prstDash val="dot"/>
                <a:round/>
                <a:headEnd len="med" w="med" type="none"/>
                <a:tailEnd len="med" w="med" type="none"/>
              </a:ln>
            </p:spPr>
          </p:cxnSp>
          <p:cxnSp>
            <p:nvCxnSpPr>
              <p:cNvPr id="189" name="Google Shape;189;p10"/>
              <p:cNvCxnSpPr/>
              <p:nvPr/>
            </p:nvCxnSpPr>
            <p:spPr>
              <a:xfrm>
                <a:off x="3072" y="1488"/>
                <a:ext cx="192" cy="96"/>
              </a:xfrm>
              <a:prstGeom prst="straightConnector1">
                <a:avLst/>
              </a:prstGeom>
              <a:noFill/>
              <a:ln cap="rnd" cmpd="sng" w="9525">
                <a:solidFill>
                  <a:schemeClr val="dk1"/>
                </a:solidFill>
                <a:prstDash val="dot"/>
                <a:round/>
                <a:headEnd len="med" w="med" type="none"/>
                <a:tailEnd len="med" w="med" type="triangle"/>
              </a:ln>
            </p:spPr>
          </p:cxnSp>
          <p:sp>
            <p:nvSpPr>
              <p:cNvPr id="190" name="Google Shape;190;p10"/>
              <p:cNvSpPr txBox="1"/>
              <p:nvPr/>
            </p:nvSpPr>
            <p:spPr>
              <a:xfrm>
                <a:off x="2150" y="1271"/>
                <a:ext cx="43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same</a:t>
                </a:r>
                <a:endParaRPr/>
              </a:p>
            </p:txBody>
          </p:sp>
        </p:grpSp>
      </p:grpSp>
      <p:grpSp>
        <p:nvGrpSpPr>
          <p:cNvPr id="191" name="Google Shape;191;p10"/>
          <p:cNvGrpSpPr/>
          <p:nvPr/>
        </p:nvGrpSpPr>
        <p:grpSpPr>
          <a:xfrm>
            <a:off x="9448801" y="4038600"/>
            <a:ext cx="1184275" cy="685800"/>
            <a:chOff x="4992" y="2544"/>
            <a:chExt cx="746" cy="432"/>
          </a:xfrm>
        </p:grpSpPr>
        <p:sp>
          <p:nvSpPr>
            <p:cNvPr id="192" name="Google Shape;192;p10"/>
            <p:cNvSpPr txBox="1"/>
            <p:nvPr/>
          </p:nvSpPr>
          <p:spPr>
            <a:xfrm>
              <a:off x="5186" y="2649"/>
              <a:ext cx="55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Action</a:t>
              </a:r>
              <a:r>
                <a:rPr b="1" baseline="-25000" lang="en-US" sz="2000">
                  <a:solidFill>
                    <a:srgbClr val="000000"/>
                  </a:solidFill>
                  <a:latin typeface="Calibri"/>
                  <a:ea typeface="Calibri"/>
                  <a:cs typeface="Calibri"/>
                  <a:sym typeface="Calibri"/>
                </a:rPr>
                <a:t>2</a:t>
              </a:r>
              <a:endParaRPr/>
            </a:p>
          </p:txBody>
        </p:sp>
        <p:sp>
          <p:nvSpPr>
            <p:cNvPr id="193" name="Google Shape;193;p10"/>
            <p:cNvSpPr/>
            <p:nvPr/>
          </p:nvSpPr>
          <p:spPr>
            <a:xfrm>
              <a:off x="4992" y="2544"/>
              <a:ext cx="192" cy="432"/>
            </a:xfrm>
            <a:prstGeom prst="rightArrow">
              <a:avLst>
                <a:gd fmla="val 50000" name="adj1"/>
                <a:gd fmla="val 25000" name="adj2"/>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History of ML</a:t>
            </a:r>
            <a:endParaRPr/>
          </a:p>
        </p:txBody>
      </p:sp>
      <p:pic>
        <p:nvPicPr>
          <p:cNvPr id="199" name="Google Shape;199;p11"/>
          <p:cNvPicPr preferRelativeResize="0"/>
          <p:nvPr/>
        </p:nvPicPr>
        <p:blipFill rotWithShape="1">
          <a:blip r:embed="rId3">
            <a:alphaModFix/>
          </a:blip>
          <a:srcRect b="0" l="0" r="0" t="0"/>
          <a:stretch/>
        </p:blipFill>
        <p:spPr>
          <a:xfrm>
            <a:off x="3071664" y="1916832"/>
            <a:ext cx="5760640" cy="41764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Calibri"/>
              <a:buNone/>
            </a:pPr>
            <a:r>
              <a:rPr b="1" lang="en-US" sz="3600">
                <a:solidFill>
                  <a:srgbClr val="FF0000"/>
                </a:solidFill>
              </a:rPr>
              <a:t>History of ML</a:t>
            </a:r>
            <a:endParaRPr/>
          </a:p>
        </p:txBody>
      </p:sp>
      <p:pic>
        <p:nvPicPr>
          <p:cNvPr id="205" name="Google Shape;205;p12"/>
          <p:cNvPicPr preferRelativeResize="0"/>
          <p:nvPr/>
        </p:nvPicPr>
        <p:blipFill rotWithShape="1">
          <a:blip r:embed="rId3">
            <a:alphaModFix/>
          </a:blip>
          <a:srcRect b="0" l="0" r="0" t="0"/>
          <a:stretch/>
        </p:blipFill>
        <p:spPr>
          <a:xfrm>
            <a:off x="2783632" y="1708661"/>
            <a:ext cx="6248400" cy="469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Calibri"/>
              <a:buNone/>
            </a:pPr>
            <a:r>
              <a:rPr b="1" lang="en-US" sz="3600">
                <a:solidFill>
                  <a:srgbClr val="FF0000"/>
                </a:solidFill>
              </a:rPr>
              <a:t>History of ML</a:t>
            </a:r>
            <a:endParaRPr/>
          </a:p>
        </p:txBody>
      </p:sp>
      <p:pic>
        <p:nvPicPr>
          <p:cNvPr id="211" name="Google Shape;211;p13"/>
          <p:cNvPicPr preferRelativeResize="0"/>
          <p:nvPr/>
        </p:nvPicPr>
        <p:blipFill rotWithShape="1">
          <a:blip r:embed="rId3">
            <a:alphaModFix/>
          </a:blip>
          <a:srcRect b="0" l="0" r="0" t="0"/>
          <a:stretch/>
        </p:blipFill>
        <p:spPr>
          <a:xfrm>
            <a:off x="3006428" y="1916833"/>
            <a:ext cx="6257925" cy="4657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Applications of ML</a:t>
            </a:r>
            <a:endParaRPr/>
          </a:p>
        </p:txBody>
      </p:sp>
      <p:pic>
        <p:nvPicPr>
          <p:cNvPr id="217" name="Google Shape;217;p14"/>
          <p:cNvPicPr preferRelativeResize="0"/>
          <p:nvPr/>
        </p:nvPicPr>
        <p:blipFill rotWithShape="1">
          <a:blip r:embed="rId3">
            <a:alphaModFix/>
          </a:blip>
          <a:srcRect b="0" l="0" r="0" t="0"/>
          <a:stretch/>
        </p:blipFill>
        <p:spPr>
          <a:xfrm>
            <a:off x="2711624" y="1844825"/>
            <a:ext cx="6267450" cy="458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Applications of ML</a:t>
            </a:r>
            <a:endParaRPr sz="3200"/>
          </a:p>
        </p:txBody>
      </p:sp>
      <p:pic>
        <p:nvPicPr>
          <p:cNvPr id="223" name="Google Shape;223;p15"/>
          <p:cNvPicPr preferRelativeResize="0"/>
          <p:nvPr/>
        </p:nvPicPr>
        <p:blipFill rotWithShape="1">
          <a:blip r:embed="rId3">
            <a:alphaModFix/>
          </a:blip>
          <a:srcRect b="0" l="0" r="0" t="0"/>
          <a:stretch/>
        </p:blipFill>
        <p:spPr>
          <a:xfrm>
            <a:off x="2843362" y="1848570"/>
            <a:ext cx="6276975" cy="467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Applications of ML</a:t>
            </a:r>
            <a:endParaRPr sz="3200"/>
          </a:p>
        </p:txBody>
      </p:sp>
      <p:pic>
        <p:nvPicPr>
          <p:cNvPr id="229" name="Google Shape;229;p16"/>
          <p:cNvPicPr preferRelativeResize="0"/>
          <p:nvPr/>
        </p:nvPicPr>
        <p:blipFill rotWithShape="1">
          <a:blip r:embed="rId3">
            <a:alphaModFix/>
          </a:blip>
          <a:srcRect b="0" l="0" r="0" t="0"/>
          <a:stretch/>
        </p:blipFill>
        <p:spPr>
          <a:xfrm>
            <a:off x="2871936" y="1772817"/>
            <a:ext cx="6248400" cy="477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Applications of ML</a:t>
            </a:r>
            <a:endParaRPr sz="3200"/>
          </a:p>
        </p:txBody>
      </p:sp>
      <p:pic>
        <p:nvPicPr>
          <p:cNvPr id="235" name="Google Shape;235;p17"/>
          <p:cNvPicPr preferRelativeResize="0"/>
          <p:nvPr/>
        </p:nvPicPr>
        <p:blipFill rotWithShape="1">
          <a:blip r:embed="rId3">
            <a:alphaModFix/>
          </a:blip>
          <a:srcRect b="0" l="0" r="0" t="0"/>
          <a:stretch/>
        </p:blipFill>
        <p:spPr>
          <a:xfrm>
            <a:off x="2896320" y="1916832"/>
            <a:ext cx="6296025" cy="468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Applications of ML</a:t>
            </a:r>
            <a:endParaRPr sz="3200"/>
          </a:p>
        </p:txBody>
      </p:sp>
      <p:pic>
        <p:nvPicPr>
          <p:cNvPr id="241" name="Google Shape;241;p18"/>
          <p:cNvPicPr preferRelativeResize="0"/>
          <p:nvPr/>
        </p:nvPicPr>
        <p:blipFill rotWithShape="1">
          <a:blip r:embed="rId3">
            <a:alphaModFix/>
          </a:blip>
          <a:srcRect b="0" l="0" r="0" t="0"/>
          <a:stretch/>
        </p:blipFill>
        <p:spPr>
          <a:xfrm>
            <a:off x="2924894" y="1829520"/>
            <a:ext cx="6267450" cy="469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Applications of ML</a:t>
            </a:r>
            <a:endParaRPr sz="3200"/>
          </a:p>
        </p:txBody>
      </p:sp>
      <p:pic>
        <p:nvPicPr>
          <p:cNvPr id="247" name="Google Shape;247;p19"/>
          <p:cNvPicPr preferRelativeResize="0"/>
          <p:nvPr/>
        </p:nvPicPr>
        <p:blipFill rotWithShape="1">
          <a:blip r:embed="rId3">
            <a:alphaModFix/>
          </a:blip>
          <a:srcRect b="0" l="0" r="0" t="0"/>
          <a:stretch/>
        </p:blipFill>
        <p:spPr>
          <a:xfrm>
            <a:off x="2987378" y="1858094"/>
            <a:ext cx="6276975" cy="466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4364954" y="503575"/>
            <a:ext cx="30255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FF0000"/>
                </a:solidFill>
                <a:latin typeface="Calibri"/>
                <a:ea typeface="Calibri"/>
                <a:cs typeface="Calibri"/>
                <a:sym typeface="Calibri"/>
              </a:rPr>
              <a:t>Introduction</a:t>
            </a:r>
            <a:endParaRPr/>
          </a:p>
        </p:txBody>
      </p:sp>
      <p:sp>
        <p:nvSpPr>
          <p:cNvPr id="95" name="Google Shape;95;p2"/>
          <p:cNvSpPr/>
          <p:nvPr/>
        </p:nvSpPr>
        <p:spPr>
          <a:xfrm>
            <a:off x="1524000" y="1412776"/>
            <a:ext cx="9144000" cy="1255728"/>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en-US" sz="2800">
                <a:solidFill>
                  <a:schemeClr val="dk1"/>
                </a:solidFill>
                <a:latin typeface="Calibri"/>
                <a:ea typeface="Calibri"/>
                <a:cs typeface="Calibri"/>
                <a:sym typeface="Calibri"/>
              </a:rPr>
              <a:t>We are in the midst of what is popularly called the information revolution—a revolution which was born shortly after the end of World War II.</a:t>
            </a:r>
            <a:endParaRPr/>
          </a:p>
        </p:txBody>
      </p:sp>
      <p:sp>
        <p:nvSpPr>
          <p:cNvPr id="96" name="Google Shape;96;p2"/>
          <p:cNvSpPr/>
          <p:nvPr/>
        </p:nvSpPr>
        <p:spPr>
          <a:xfrm>
            <a:off x="1532920" y="2852936"/>
            <a:ext cx="9143999" cy="2806922"/>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en-US" sz="2800">
                <a:solidFill>
                  <a:schemeClr val="dk1"/>
                </a:solidFill>
                <a:latin typeface="Calibri"/>
                <a:ea typeface="Calibri"/>
                <a:cs typeface="Calibri"/>
                <a:sym typeface="Calibri"/>
              </a:rPr>
              <a:t>The new world was the world of machine intelligence and automated reasoning</a:t>
            </a:r>
            <a:endParaRPr/>
          </a:p>
          <a:p>
            <a:pPr indent="0" lvl="0" marL="0" marR="0" rtl="0" algn="just">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lang="en-US" sz="2800">
                <a:solidFill>
                  <a:schemeClr val="dk1"/>
                </a:solidFill>
                <a:latin typeface="Calibri"/>
                <a:ea typeface="Calibri"/>
                <a:cs typeface="Calibri"/>
                <a:sym typeface="Calibri"/>
              </a:rPr>
              <a:t>It was widely believed that there were no limits to what machines could do</a:t>
            </a:r>
            <a:endParaRPr/>
          </a:p>
          <a:p>
            <a:pPr indent="0" lvl="0" marL="0" marR="0" rtl="0" algn="just">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lang="en-US" sz="2800">
                <a:solidFill>
                  <a:schemeClr val="dk1"/>
                </a:solidFill>
                <a:latin typeface="Calibri"/>
                <a:ea typeface="Calibri"/>
                <a:cs typeface="Calibri"/>
                <a:sym typeface="Calibri"/>
              </a:rPr>
              <a:t>The era of thinking machines has arrived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838200" y="365126"/>
            <a:ext cx="10515600" cy="10000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ML vs Traditional Programming</a:t>
            </a:r>
            <a:endParaRPr/>
          </a:p>
        </p:txBody>
      </p:sp>
      <p:sp>
        <p:nvSpPr>
          <p:cNvPr id="253" name="Google Shape;253;p20"/>
          <p:cNvSpPr/>
          <p:nvPr/>
        </p:nvSpPr>
        <p:spPr>
          <a:xfrm>
            <a:off x="838200" y="1458868"/>
            <a:ext cx="9942491"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rgbClr val="222222"/>
                </a:solidFill>
                <a:latin typeface="Calibri"/>
                <a:ea typeface="Calibri"/>
                <a:cs typeface="Calibri"/>
                <a:sym typeface="Calibri"/>
              </a:rPr>
              <a:t>Traditional programming</a:t>
            </a:r>
            <a:r>
              <a:rPr lang="en-US" sz="2400">
                <a:solidFill>
                  <a:srgbClr val="222222"/>
                </a:solidFill>
                <a:latin typeface="Calibri"/>
                <a:ea typeface="Calibri"/>
                <a:cs typeface="Calibri"/>
                <a:sym typeface="Calibri"/>
              </a:rPr>
              <a:t> differs significantly from machine learning. In traditional programming, a programmer code all the rules in consultation with an expert in the industry for which software is being developed. Each rule is based on a logical foundation; the machine will execute an output following the logical statement. When the system grows complex, more rules need to be written. It can quickly become unsustainable to maintain.</a:t>
            </a:r>
            <a:endParaRPr sz="2400">
              <a:solidFill>
                <a:schemeClr val="dk1"/>
              </a:solidFill>
              <a:latin typeface="Calibri"/>
              <a:ea typeface="Calibri"/>
              <a:cs typeface="Calibri"/>
              <a:sym typeface="Calibri"/>
            </a:endParaRPr>
          </a:p>
        </p:txBody>
      </p:sp>
      <p:pic>
        <p:nvPicPr>
          <p:cNvPr id="254" name="Google Shape;254;p20"/>
          <p:cNvPicPr preferRelativeResize="0"/>
          <p:nvPr/>
        </p:nvPicPr>
        <p:blipFill rotWithShape="1">
          <a:blip r:embed="rId3">
            <a:alphaModFix/>
          </a:blip>
          <a:srcRect b="0" l="0" r="0" t="0"/>
          <a:stretch/>
        </p:blipFill>
        <p:spPr>
          <a:xfrm>
            <a:off x="1784931" y="3860898"/>
            <a:ext cx="7334250" cy="281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838200" y="365126"/>
            <a:ext cx="10515600" cy="10000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ML vs Traditional Programming</a:t>
            </a:r>
            <a:endParaRPr/>
          </a:p>
        </p:txBody>
      </p:sp>
      <p:sp>
        <p:nvSpPr>
          <p:cNvPr id="260" name="Google Shape;260;p21"/>
          <p:cNvSpPr/>
          <p:nvPr/>
        </p:nvSpPr>
        <p:spPr>
          <a:xfrm>
            <a:off x="838200" y="1458868"/>
            <a:ext cx="994249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rgbClr val="222222"/>
                </a:solidFill>
                <a:latin typeface="Calibri"/>
                <a:ea typeface="Calibri"/>
                <a:cs typeface="Calibri"/>
                <a:sym typeface="Calibri"/>
              </a:rPr>
              <a:t>Machine learning </a:t>
            </a:r>
            <a:r>
              <a:rPr lang="en-US" sz="2400">
                <a:solidFill>
                  <a:srgbClr val="222222"/>
                </a:solidFill>
                <a:latin typeface="Calibri"/>
                <a:ea typeface="Calibri"/>
                <a:cs typeface="Calibri"/>
                <a:sym typeface="Calibri"/>
              </a:rPr>
              <a:t>is supposed to overcome this issue. The machine learns how the input and output data are correlated and it writes a rule. The programmers do not need to write new rules each time there is new data. The algorithms adapt in response to new data and experiences to improve efficacy over time.</a:t>
            </a:r>
            <a:endParaRPr sz="2400">
              <a:solidFill>
                <a:schemeClr val="dk1"/>
              </a:solidFill>
              <a:latin typeface="Calibri"/>
              <a:ea typeface="Calibri"/>
              <a:cs typeface="Calibri"/>
              <a:sym typeface="Calibri"/>
            </a:endParaRPr>
          </a:p>
        </p:txBody>
      </p:sp>
      <p:pic>
        <p:nvPicPr>
          <p:cNvPr id="261" name="Google Shape;261;p21"/>
          <p:cNvPicPr preferRelativeResize="0"/>
          <p:nvPr/>
        </p:nvPicPr>
        <p:blipFill rotWithShape="1">
          <a:blip r:embed="rId3">
            <a:alphaModFix/>
          </a:blip>
          <a:srcRect b="0" l="0" r="0" t="0"/>
          <a:stretch/>
        </p:blipFill>
        <p:spPr>
          <a:xfrm>
            <a:off x="2170895" y="3496949"/>
            <a:ext cx="7277100" cy="2105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1524000" y="116632"/>
            <a:ext cx="91440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Some more examples of tasks that are best solved by using a learning algorithm</a:t>
            </a:r>
            <a:endParaRPr/>
          </a:p>
        </p:txBody>
      </p:sp>
      <p:sp>
        <p:nvSpPr>
          <p:cNvPr id="267" name="Google Shape;267;p22"/>
          <p:cNvSpPr txBox="1"/>
          <p:nvPr>
            <p:ph idx="1" type="body"/>
          </p:nvPr>
        </p:nvSpPr>
        <p:spPr>
          <a:xfrm>
            <a:off x="1703512" y="1455886"/>
            <a:ext cx="8856984" cy="4997450"/>
          </a:xfrm>
          <a:prstGeom prst="rect">
            <a:avLst/>
          </a:prstGeom>
          <a:noFill/>
          <a:ln>
            <a:noFill/>
          </a:ln>
        </p:spPr>
        <p:txBody>
          <a:bodyPr anchorCtr="0" anchor="t" bIns="45700" lIns="91425" spcFirstLastPara="1" rIns="91425" wrap="square" tIns="45700">
            <a:normAutofit/>
          </a:bodyPr>
          <a:lstStyle/>
          <a:p>
            <a:pPr indent="-457200" lvl="0" marL="502919" rtl="0" algn="l">
              <a:lnSpc>
                <a:spcPct val="90000"/>
              </a:lnSpc>
              <a:spcBef>
                <a:spcPts val="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Recognizing patterns:</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Facial identities or facial expressions</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Handwritten or spoken words</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Medical images</a:t>
            </a:r>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Generating patterns:</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Generating images or motion sequences </a:t>
            </a:r>
            <a:endParaRPr>
              <a:solidFill>
                <a:srgbClr val="3333CC"/>
              </a:solidFill>
              <a:latin typeface="Times New Roman"/>
              <a:ea typeface="Times New Roman"/>
              <a:cs typeface="Times New Roman"/>
              <a:sym typeface="Times New Roman"/>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Recognizing anomalies:</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Unusual sequences of credit card transactions </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Unusual patterns of sensor readings in a nuclear power plant or unusual sound in your car engine.</a:t>
            </a:r>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Prediction:</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Future stock prices or currency exchange rates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idx="1" type="body"/>
          </p:nvPr>
        </p:nvSpPr>
        <p:spPr>
          <a:xfrm>
            <a:off x="1991544" y="1412776"/>
            <a:ext cx="8229600" cy="5256584"/>
          </a:xfrm>
          <a:prstGeom prst="rect">
            <a:avLst/>
          </a:prstGeom>
          <a:noFill/>
          <a:ln>
            <a:noFill/>
          </a:ln>
        </p:spPr>
        <p:txBody>
          <a:bodyPr anchorCtr="0" anchor="t" bIns="45700" lIns="91425" spcFirstLastPara="1" rIns="91425" wrap="square" tIns="45700">
            <a:normAutofit/>
          </a:bodyPr>
          <a:lstStyle/>
          <a:p>
            <a:pPr indent="-457200" lvl="0" marL="502919" rtl="0" algn="l">
              <a:lnSpc>
                <a:spcPct val="90000"/>
              </a:lnSpc>
              <a:spcBef>
                <a:spcPts val="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The web contains a lot of data. Tasks with very big datasets often use machine learning</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 especially if the data is noisy or non-stationary.</a:t>
            </a:r>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Spam filtering, fraud detection: </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 The enemy adapts so we must adapt too.</a:t>
            </a:r>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Recommendation systems:</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Lots of noisy data. Million dollar prize!</a:t>
            </a:r>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Information retrieval:</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Find documents or images with similar content.</a:t>
            </a:r>
            <a:endParaRPr/>
          </a:p>
          <a:p>
            <a:pPr indent="-457200" lvl="0" marL="502919"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Data Visualization:</a:t>
            </a:r>
            <a:endParaRPr/>
          </a:p>
          <a:p>
            <a:pPr indent="-228600" lvl="1" marL="685800" rtl="0" algn="l">
              <a:lnSpc>
                <a:spcPct val="90000"/>
              </a:lnSpc>
              <a:spcBef>
                <a:spcPts val="500"/>
              </a:spcBef>
              <a:spcAft>
                <a:spcPts val="0"/>
              </a:spcAft>
              <a:buClr>
                <a:schemeClr val="dk1"/>
              </a:buClr>
              <a:buSzPts val="2400"/>
              <a:buFont typeface="Arial"/>
              <a:buChar char="•"/>
            </a:pPr>
            <a:r>
              <a:rPr lang="en-US">
                <a:latin typeface="Times New Roman"/>
                <a:ea typeface="Times New Roman"/>
                <a:cs typeface="Times New Roman"/>
                <a:sym typeface="Times New Roman"/>
              </a:rPr>
              <a:t>Display a huge database in a revealing way </a:t>
            </a:r>
            <a:endParaRPr>
              <a:solidFill>
                <a:srgbClr val="3333CC"/>
              </a:solidFill>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73" name="Google Shape;273;p23"/>
          <p:cNvSpPr/>
          <p:nvPr/>
        </p:nvSpPr>
        <p:spPr>
          <a:xfrm>
            <a:off x="1631504" y="116633"/>
            <a:ext cx="8712968" cy="114300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Some web-based examples of machine learning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1703513" y="116632"/>
            <a:ext cx="8856983" cy="8640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Why is Machine Learning Important?</a:t>
            </a:r>
            <a:endParaRPr/>
          </a:p>
        </p:txBody>
      </p:sp>
      <p:sp>
        <p:nvSpPr>
          <p:cNvPr id="279" name="Google Shape;279;p24"/>
          <p:cNvSpPr txBox="1"/>
          <p:nvPr>
            <p:ph idx="1" type="body"/>
          </p:nvPr>
        </p:nvSpPr>
        <p:spPr>
          <a:xfrm>
            <a:off x="1847528" y="1196752"/>
            <a:ext cx="8458200" cy="5112568"/>
          </a:xfrm>
          <a:prstGeom prst="rect">
            <a:avLst/>
          </a:prstGeom>
          <a:noFill/>
          <a:ln>
            <a:noFill/>
          </a:ln>
        </p:spPr>
        <p:txBody>
          <a:bodyPr anchorCtr="0" anchor="t" bIns="45700" lIns="91425" spcFirstLastPara="1" rIns="91425" wrap="square" tIns="45700">
            <a:normAutofit/>
          </a:bodyPr>
          <a:lstStyle/>
          <a:p>
            <a:pPr indent="-514350" lvl="0" marL="560070" rtl="0" algn="just">
              <a:lnSpc>
                <a:spcPct val="90000"/>
              </a:lnSpc>
              <a:spcBef>
                <a:spcPts val="0"/>
              </a:spcBef>
              <a:spcAft>
                <a:spcPts val="0"/>
              </a:spcAft>
              <a:buClr>
                <a:schemeClr val="dk1"/>
              </a:buClr>
              <a:buSzPts val="3200"/>
              <a:buFont typeface="Calibri"/>
              <a:buAutoNum type="arabicPeriod"/>
            </a:pPr>
            <a:r>
              <a:rPr lang="en-US" sz="3200"/>
              <a:t>Some tasks cannot be defined well, except by examples (e.g., recognizing people).</a:t>
            </a:r>
            <a:endParaRPr/>
          </a:p>
          <a:p>
            <a:pPr indent="-514350" lvl="0" marL="560070" rtl="0" algn="just">
              <a:lnSpc>
                <a:spcPct val="90000"/>
              </a:lnSpc>
              <a:spcBef>
                <a:spcPts val="1000"/>
              </a:spcBef>
              <a:spcAft>
                <a:spcPts val="0"/>
              </a:spcAft>
              <a:buClr>
                <a:schemeClr val="dk1"/>
              </a:buClr>
              <a:buSzPts val="3200"/>
              <a:buFont typeface="Calibri"/>
              <a:buAutoNum type="arabicPeriod"/>
            </a:pPr>
            <a:r>
              <a:rPr lang="en-US" sz="3200"/>
              <a:t>Relationships and correlations can be hidden within large amounts of data. Machine Learning/Data Mining may be able to find these relationships.</a:t>
            </a:r>
            <a:endParaRPr/>
          </a:p>
          <a:p>
            <a:pPr indent="-514350" lvl="0" marL="560070" rtl="0" algn="just">
              <a:lnSpc>
                <a:spcPct val="90000"/>
              </a:lnSpc>
              <a:spcBef>
                <a:spcPts val="1000"/>
              </a:spcBef>
              <a:spcAft>
                <a:spcPts val="0"/>
              </a:spcAft>
              <a:buClr>
                <a:schemeClr val="dk1"/>
              </a:buClr>
              <a:buSzPts val="3200"/>
              <a:buFont typeface="Calibri"/>
              <a:buAutoNum type="arabicPeriod"/>
            </a:pPr>
            <a:r>
              <a:rPr lang="en-US" sz="3200"/>
              <a:t>Human designers often produce machines that do not work as well as desired in the environments in which they are used.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idx="1" type="body"/>
          </p:nvPr>
        </p:nvSpPr>
        <p:spPr>
          <a:xfrm>
            <a:off x="1760512" y="1335598"/>
            <a:ext cx="8458200" cy="4186800"/>
          </a:xfrm>
          <a:prstGeom prst="rect">
            <a:avLst/>
          </a:prstGeom>
          <a:noFill/>
          <a:ln>
            <a:noFill/>
          </a:ln>
        </p:spPr>
        <p:txBody>
          <a:bodyPr anchorCtr="0" anchor="t" bIns="45700" lIns="91425" spcFirstLastPara="1" rIns="91425" wrap="square" tIns="45700">
            <a:normAutofit/>
          </a:bodyPr>
          <a:lstStyle/>
          <a:p>
            <a:pPr indent="-514350" lvl="0" marL="560070" rtl="0" algn="just">
              <a:lnSpc>
                <a:spcPct val="80000"/>
              </a:lnSpc>
              <a:spcBef>
                <a:spcPts val="0"/>
              </a:spcBef>
              <a:spcAft>
                <a:spcPts val="0"/>
              </a:spcAft>
              <a:buClr>
                <a:schemeClr val="dk1"/>
              </a:buClr>
              <a:buSzPts val="3200"/>
              <a:buFont typeface="Calibri"/>
              <a:buAutoNum type="arabicPeriod" startAt="4"/>
            </a:pPr>
            <a:r>
              <a:rPr lang="en-US" sz="3200"/>
              <a:t>The amount of knowledge available about certain tasks might be too large for explicit encoding by humans (e.g., medical diagnostic).</a:t>
            </a:r>
            <a:endParaRPr/>
          </a:p>
          <a:p>
            <a:pPr indent="-514350" lvl="0" marL="560070" rtl="0" algn="just">
              <a:lnSpc>
                <a:spcPct val="80000"/>
              </a:lnSpc>
              <a:spcBef>
                <a:spcPts val="1000"/>
              </a:spcBef>
              <a:spcAft>
                <a:spcPts val="0"/>
              </a:spcAft>
              <a:buClr>
                <a:schemeClr val="dk1"/>
              </a:buClr>
              <a:buSzPts val="3200"/>
              <a:buFont typeface="Calibri"/>
              <a:buAutoNum type="arabicPeriod" startAt="4"/>
            </a:pPr>
            <a:r>
              <a:rPr lang="en-US" sz="3200"/>
              <a:t>Environments change over time. </a:t>
            </a:r>
            <a:endParaRPr/>
          </a:p>
          <a:p>
            <a:pPr indent="-514350" lvl="0" marL="560070" rtl="0" algn="just">
              <a:lnSpc>
                <a:spcPct val="80000"/>
              </a:lnSpc>
              <a:spcBef>
                <a:spcPts val="1000"/>
              </a:spcBef>
              <a:spcAft>
                <a:spcPts val="0"/>
              </a:spcAft>
              <a:buClr>
                <a:schemeClr val="dk1"/>
              </a:buClr>
              <a:buSzPts val="3200"/>
              <a:buFont typeface="Calibri"/>
              <a:buAutoNum type="arabicPeriod" startAt="4"/>
            </a:pPr>
            <a:r>
              <a:rPr lang="en-US" sz="3200"/>
              <a:t>New knowledge about tasks is constantly being discovered by humans. It may be difficult to continuously re-design systems “by hand”.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type="title"/>
          </p:nvPr>
        </p:nvSpPr>
        <p:spPr>
          <a:xfrm>
            <a:off x="1516329" y="116632"/>
            <a:ext cx="914400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Areas of Influence for Machine Learning</a:t>
            </a:r>
            <a:endParaRPr/>
          </a:p>
        </p:txBody>
      </p:sp>
      <p:sp>
        <p:nvSpPr>
          <p:cNvPr id="290" name="Google Shape;290;p26"/>
          <p:cNvSpPr txBox="1"/>
          <p:nvPr>
            <p:ph idx="1" type="body"/>
          </p:nvPr>
        </p:nvSpPr>
        <p:spPr>
          <a:xfrm>
            <a:off x="1524000" y="1196752"/>
            <a:ext cx="9144000" cy="4191000"/>
          </a:xfrm>
          <a:prstGeom prst="rect">
            <a:avLst/>
          </a:prstGeom>
          <a:noFill/>
          <a:ln>
            <a:noFill/>
          </a:ln>
        </p:spPr>
        <p:txBody>
          <a:bodyPr anchorCtr="0" anchor="t" bIns="45700" lIns="91425" spcFirstLastPara="1" rIns="91425" wrap="square" tIns="45700">
            <a:normAutofit/>
          </a:bodyPr>
          <a:lstStyle/>
          <a:p>
            <a:pPr indent="-457200" lvl="0" marL="502919" rtl="0" algn="just">
              <a:lnSpc>
                <a:spcPct val="80000"/>
              </a:lnSpc>
              <a:spcBef>
                <a:spcPts val="0"/>
              </a:spcBef>
              <a:spcAft>
                <a:spcPts val="0"/>
              </a:spcAft>
              <a:buClr>
                <a:schemeClr val="dk1"/>
              </a:buClr>
              <a:buSzPts val="2590"/>
              <a:buFont typeface="Calibri"/>
              <a:buAutoNum type="arabicPeriod"/>
            </a:pPr>
            <a:r>
              <a:rPr b="1" lang="en-US" sz="2590"/>
              <a:t>Statistics:</a:t>
            </a:r>
            <a:r>
              <a:rPr lang="en-US" sz="2590"/>
              <a:t> How best to use samples drawn from unknown probability distributions to help decide from which distribution some new sample is drawn?</a:t>
            </a:r>
            <a:endParaRPr/>
          </a:p>
          <a:p>
            <a:pPr indent="-457200" lvl="0" marL="502919" rtl="0" algn="just">
              <a:lnSpc>
                <a:spcPct val="80000"/>
              </a:lnSpc>
              <a:spcBef>
                <a:spcPts val="1000"/>
              </a:spcBef>
              <a:spcAft>
                <a:spcPts val="0"/>
              </a:spcAft>
              <a:buClr>
                <a:schemeClr val="dk1"/>
              </a:buClr>
              <a:buSzPts val="2590"/>
              <a:buFont typeface="Calibri"/>
              <a:buAutoNum type="arabicPeriod"/>
            </a:pPr>
            <a:r>
              <a:rPr b="1" lang="en-US" sz="2590"/>
              <a:t>Brain Models:</a:t>
            </a:r>
            <a:r>
              <a:rPr lang="en-US" sz="2590"/>
              <a:t> Non-linear elements with weighted inputs (Artificial Neural Networks) have been suggested as simple models of biological neurons.</a:t>
            </a:r>
            <a:endParaRPr/>
          </a:p>
          <a:p>
            <a:pPr indent="-457200" lvl="0" marL="502919" rtl="0" algn="just">
              <a:lnSpc>
                <a:spcPct val="80000"/>
              </a:lnSpc>
              <a:spcBef>
                <a:spcPts val="1000"/>
              </a:spcBef>
              <a:spcAft>
                <a:spcPts val="0"/>
              </a:spcAft>
              <a:buClr>
                <a:schemeClr val="dk1"/>
              </a:buClr>
              <a:buSzPts val="2590"/>
              <a:buFont typeface="Calibri"/>
              <a:buAutoNum type="arabicPeriod"/>
            </a:pPr>
            <a:r>
              <a:rPr b="1" lang="en-US" sz="2590"/>
              <a:t>Adaptive Control Theory:</a:t>
            </a:r>
            <a:r>
              <a:rPr lang="en-US" sz="2590"/>
              <a:t> How to deal with controlling a process having unknown parameters that must be estimated during operation?</a:t>
            </a:r>
            <a:endParaRPr/>
          </a:p>
          <a:p>
            <a:pPr indent="-457200" lvl="0" marL="502919" rtl="0" algn="just">
              <a:lnSpc>
                <a:spcPct val="80000"/>
              </a:lnSpc>
              <a:spcBef>
                <a:spcPts val="1000"/>
              </a:spcBef>
              <a:spcAft>
                <a:spcPts val="0"/>
              </a:spcAft>
              <a:buClr>
                <a:schemeClr val="dk1"/>
              </a:buClr>
              <a:buSzPts val="2590"/>
              <a:buFont typeface="Calibri"/>
              <a:buAutoNum type="arabicPeriod"/>
            </a:pPr>
            <a:r>
              <a:rPr b="1" lang="en-US" sz="2590"/>
              <a:t> Psychology:</a:t>
            </a:r>
            <a:r>
              <a:rPr lang="en-US" sz="2590"/>
              <a:t> How to model human performance on various learning tasks?</a:t>
            </a:r>
            <a:endParaRPr/>
          </a:p>
          <a:p>
            <a:pPr indent="-316229" lvl="0" marL="502919" rtl="0" algn="l">
              <a:lnSpc>
                <a:spcPct val="80000"/>
              </a:lnSpc>
              <a:spcBef>
                <a:spcPts val="1000"/>
              </a:spcBef>
              <a:spcAft>
                <a:spcPts val="0"/>
              </a:spcAft>
              <a:buClr>
                <a:schemeClr val="dk1"/>
              </a:buClr>
              <a:buSzPts val="2220"/>
              <a:buFont typeface="Calibri"/>
              <a:buNone/>
            </a:pPr>
            <a:r>
              <a:t/>
            </a:r>
            <a:endParaRPr sz="2220">
              <a:latin typeface="Times New Roman"/>
              <a:ea typeface="Times New Roman"/>
              <a:cs typeface="Times New Roman"/>
              <a:sym typeface="Times New Roman"/>
            </a:endParaRPr>
          </a:p>
          <a:p>
            <a:pPr indent="-292735" lvl="0" marL="502919" rtl="0" algn="l">
              <a:lnSpc>
                <a:spcPct val="80000"/>
              </a:lnSpc>
              <a:spcBef>
                <a:spcPts val="1000"/>
              </a:spcBef>
              <a:spcAft>
                <a:spcPts val="0"/>
              </a:spcAft>
              <a:buClr>
                <a:schemeClr val="dk1"/>
              </a:buClr>
              <a:buSzPts val="2590"/>
              <a:buFont typeface="Calibri"/>
              <a:buNone/>
            </a:pPr>
            <a:r>
              <a:t/>
            </a:r>
            <a:endParaRPr sz="2590">
              <a:latin typeface="Times New Roman"/>
              <a:ea typeface="Times New Roman"/>
              <a:cs typeface="Times New Roman"/>
              <a:sym typeface="Times New Roman"/>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27"/>
          <p:cNvSpPr/>
          <p:nvPr/>
        </p:nvSpPr>
        <p:spPr>
          <a:xfrm>
            <a:off x="1595496" y="968018"/>
            <a:ext cx="9000900" cy="5454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chemeClr val="dk1"/>
                </a:solidFill>
                <a:latin typeface="Times New Roman"/>
                <a:ea typeface="Times New Roman"/>
                <a:cs typeface="Times New Roman"/>
                <a:sym typeface="Times New Roman"/>
              </a:rPr>
              <a:t>5. Artificial Intelligence: </a:t>
            </a:r>
            <a:r>
              <a:rPr lang="en-US" sz="3200">
                <a:solidFill>
                  <a:schemeClr val="dk1"/>
                </a:solidFill>
                <a:latin typeface="Times New Roman"/>
                <a:ea typeface="Times New Roman"/>
                <a:cs typeface="Times New Roman"/>
                <a:sym typeface="Times New Roman"/>
              </a:rPr>
              <a:t>How to write algorithms to </a:t>
            </a:r>
            <a:endParaRPr/>
          </a:p>
          <a:p>
            <a:pPr indent="0" lvl="0" marL="0" marR="0" rtl="0" algn="just">
              <a:spcBef>
                <a:spcPts val="64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acquire the knowledge humans are able to acquire, </a:t>
            </a:r>
            <a:endParaRPr/>
          </a:p>
          <a:p>
            <a:pPr indent="0" lvl="0" marL="0" marR="0" rtl="0" algn="just">
              <a:spcBef>
                <a:spcPts val="64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at least, as well as humans? </a:t>
            </a:r>
            <a:endParaRPr/>
          </a:p>
          <a:p>
            <a:pPr indent="0" lvl="0" marL="0" marR="0" rtl="0" algn="just">
              <a:spcBef>
                <a:spcPts val="640"/>
              </a:spcBef>
              <a:spcAft>
                <a:spcPts val="0"/>
              </a:spcAft>
              <a:buNone/>
            </a:pPr>
            <a:r>
              <a:rPr b="1" lang="en-US" sz="3200">
                <a:solidFill>
                  <a:schemeClr val="dk1"/>
                </a:solidFill>
                <a:latin typeface="Times New Roman"/>
                <a:ea typeface="Times New Roman"/>
                <a:cs typeface="Times New Roman"/>
                <a:sym typeface="Times New Roman"/>
              </a:rPr>
              <a:t> 6.Evolutionary Models: </a:t>
            </a:r>
            <a:r>
              <a:rPr lang="en-US" sz="3200">
                <a:solidFill>
                  <a:schemeClr val="dk1"/>
                </a:solidFill>
                <a:latin typeface="Times New Roman"/>
                <a:ea typeface="Times New Roman"/>
                <a:cs typeface="Times New Roman"/>
                <a:sym typeface="Times New Roman"/>
              </a:rPr>
              <a:t>How to model certain</a:t>
            </a:r>
            <a:endParaRPr/>
          </a:p>
          <a:p>
            <a:pPr indent="0" lvl="0" marL="0" marR="0" rtl="0" algn="just">
              <a:spcBef>
                <a:spcPts val="640"/>
              </a:spcBef>
              <a:spcAft>
                <a:spcPts val="0"/>
              </a:spcAft>
              <a:buNone/>
            </a:pPr>
            <a:r>
              <a:rPr lang="en-US" sz="3200">
                <a:solidFill>
                  <a:schemeClr val="dk1"/>
                </a:solidFill>
                <a:latin typeface="Times New Roman"/>
                <a:ea typeface="Times New Roman"/>
                <a:cs typeface="Times New Roman"/>
                <a:sym typeface="Times New Roman"/>
              </a:rPr>
              <a:t>    aspects of biological evolution to improve the</a:t>
            </a:r>
            <a:endParaRPr/>
          </a:p>
          <a:p>
            <a:pPr indent="0" lvl="0" marL="0" marR="0" rtl="0" algn="just">
              <a:spcBef>
                <a:spcPts val="640"/>
              </a:spcBef>
              <a:spcAft>
                <a:spcPts val="0"/>
              </a:spcAft>
              <a:buNone/>
            </a:pPr>
            <a:r>
              <a:rPr lang="en-US" sz="3200">
                <a:solidFill>
                  <a:schemeClr val="dk1"/>
                </a:solidFill>
                <a:latin typeface="Times New Roman"/>
                <a:ea typeface="Times New Roman"/>
                <a:cs typeface="Times New Roman"/>
                <a:sym typeface="Times New Roman"/>
              </a:rPr>
              <a:t>    performance of computer programs?</a:t>
            </a:r>
            <a:endParaRPr/>
          </a:p>
          <a:p>
            <a:pPr indent="0" lvl="0" marL="0" marR="0" rtl="0" algn="l">
              <a:spcBef>
                <a:spcPts val="640"/>
              </a:spcBef>
              <a:spcAft>
                <a:spcPts val="0"/>
              </a:spcAft>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p:nvPr/>
        </p:nvSpPr>
        <p:spPr>
          <a:xfrm>
            <a:off x="1524000" y="67616"/>
            <a:ext cx="9144000" cy="403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Designing a Learning System</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 designing a learning system, we have to deal with (at least) the following issues:</a:t>
            </a:r>
            <a:endParaRPr/>
          </a:p>
          <a:p>
            <a:pPr indent="0" lvl="1" marL="4572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1. Training experience</a:t>
            </a:r>
            <a:endParaRPr/>
          </a:p>
          <a:p>
            <a:pPr indent="0" lvl="1" marL="4572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2. Target function</a:t>
            </a:r>
            <a:endParaRPr/>
          </a:p>
          <a:p>
            <a:pPr indent="0" lvl="1" marL="4572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3. Learned function</a:t>
            </a:r>
            <a:endParaRPr/>
          </a:p>
          <a:p>
            <a:pPr indent="0" lvl="1" marL="45720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4. Learning algorithm</a:t>
            </a:r>
            <a:endParaRPr/>
          </a:p>
          <a:p>
            <a:pPr indent="0" lvl="1" marL="45720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302" name="Google Shape;302;p28"/>
          <p:cNvSpPr/>
          <p:nvPr/>
        </p:nvSpPr>
        <p:spPr>
          <a:xfrm>
            <a:off x="1524002" y="3939440"/>
            <a:ext cx="9143999" cy="23698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Training Experience</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Issues concerning the training experience:</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Direct or indirect evidence (supervised or unsupervised). </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Controlled or uncontrolled sequence of training examples.</a:t>
            </a:r>
            <a:endParaRPr/>
          </a:p>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Representatively of training data in relation to test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p:nvPr/>
        </p:nvSpPr>
        <p:spPr>
          <a:xfrm>
            <a:off x="1524000" y="612845"/>
            <a:ext cx="9144000" cy="27392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Target Function and Learned Function</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problem of improving performance can often be reduced to the problem of learning some particular target function.</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many cases we can only hope to acquire some approximation to the ideal target function.</a:t>
            </a:r>
            <a:endParaRPr/>
          </a:p>
        </p:txBody>
      </p:sp>
      <p:sp>
        <p:nvSpPr>
          <p:cNvPr id="308" name="Google Shape;308;p29"/>
          <p:cNvSpPr/>
          <p:nvPr/>
        </p:nvSpPr>
        <p:spPr>
          <a:xfrm>
            <a:off x="1510324" y="3416801"/>
            <a:ext cx="9157676" cy="36009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Learning Algorithm</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 order to learn the (approximated) target function we require:</a:t>
            </a:r>
            <a:endParaRPr/>
          </a:p>
          <a:p>
            <a:pPr indent="-514350" lvl="1" marL="97155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A set of training examples (input arguments) </a:t>
            </a:r>
            <a:endParaRPr/>
          </a:p>
          <a:p>
            <a:pPr indent="-514350" lvl="1" marL="97155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 A rule for estimating the value corresponding to each training example (if this is not directly available) </a:t>
            </a:r>
            <a:endParaRPr/>
          </a:p>
          <a:p>
            <a:pPr indent="-514350" lvl="1" marL="97155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An algorithm for choosing the function that best fits the training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4655856" y="260650"/>
            <a:ext cx="29052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AI and ML</a:t>
            </a:r>
            <a:endParaRPr/>
          </a:p>
        </p:txBody>
      </p:sp>
      <p:sp>
        <p:nvSpPr>
          <p:cNvPr id="102" name="Google Shape;102;p3"/>
          <p:cNvSpPr/>
          <p:nvPr/>
        </p:nvSpPr>
        <p:spPr>
          <a:xfrm>
            <a:off x="1482931" y="1075567"/>
            <a:ext cx="9144000" cy="1255728"/>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en-US" sz="2800">
                <a:solidFill>
                  <a:schemeClr val="dk1"/>
                </a:solidFill>
                <a:latin typeface="Calibri"/>
                <a:ea typeface="Calibri"/>
                <a:cs typeface="Calibri"/>
                <a:sym typeface="Calibri"/>
              </a:rPr>
              <a:t>Artificial Intelligence is the broader concept of machines being able to carry out tasks in a way that we would consider “smart”</a:t>
            </a:r>
            <a:endParaRPr b="1" sz="2800">
              <a:solidFill>
                <a:schemeClr val="dk1"/>
              </a:solidFill>
              <a:latin typeface="Calibri"/>
              <a:ea typeface="Calibri"/>
              <a:cs typeface="Calibri"/>
              <a:sym typeface="Calibri"/>
            </a:endParaRPr>
          </a:p>
        </p:txBody>
      </p:sp>
      <p:sp>
        <p:nvSpPr>
          <p:cNvPr id="103" name="Google Shape;103;p3"/>
          <p:cNvSpPr/>
          <p:nvPr/>
        </p:nvSpPr>
        <p:spPr>
          <a:xfrm>
            <a:off x="1524001" y="2499884"/>
            <a:ext cx="9143999" cy="4358116"/>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lang="en-US" sz="2800">
                <a:solidFill>
                  <a:schemeClr val="dk1"/>
                </a:solidFill>
                <a:latin typeface="Calibri"/>
                <a:ea typeface="Calibri"/>
                <a:cs typeface="Calibri"/>
                <a:sym typeface="Calibri"/>
              </a:rPr>
              <a:t>Machine Learning is a current application of AI based around the idea that we should really just be able to give machines access to data and let them learn for themselves</a:t>
            </a:r>
            <a:endParaRPr/>
          </a:p>
          <a:p>
            <a:pPr indent="0" lvl="0" marL="0" marR="0" rtl="0" algn="just">
              <a:lnSpc>
                <a:spcPct val="9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None/>
            </a:pPr>
            <a:r>
              <a:rPr b="1" lang="en-US" sz="2800">
                <a:solidFill>
                  <a:schemeClr val="dk1"/>
                </a:solidFill>
                <a:latin typeface="Calibri"/>
                <a:ea typeface="Calibri"/>
                <a:cs typeface="Calibri"/>
                <a:sym typeface="Calibri"/>
              </a:rPr>
              <a:t>Summary..</a:t>
            </a:r>
            <a:endParaRPr/>
          </a:p>
          <a:p>
            <a:pPr indent="0" lvl="0" marL="0" marR="0" rtl="0" algn="just">
              <a:lnSpc>
                <a:spcPct val="90000"/>
              </a:lnSpc>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None/>
            </a:pPr>
            <a:r>
              <a:rPr b="1" lang="en-US" sz="2800">
                <a:solidFill>
                  <a:schemeClr val="dk1"/>
                </a:solidFill>
                <a:latin typeface="Calibri"/>
                <a:ea typeface="Calibri"/>
                <a:cs typeface="Calibri"/>
                <a:sym typeface="Calibri"/>
              </a:rPr>
              <a:t>AI is</a:t>
            </a:r>
            <a:r>
              <a:rPr lang="en-US" sz="2800">
                <a:solidFill>
                  <a:schemeClr val="dk1"/>
                </a:solidFill>
                <a:latin typeface="Calibri"/>
                <a:ea typeface="Calibri"/>
                <a:cs typeface="Calibri"/>
                <a:sym typeface="Calibri"/>
              </a:rPr>
              <a:t> a bigger concept to create </a:t>
            </a:r>
            <a:r>
              <a:rPr b="1" lang="en-US" sz="2800">
                <a:solidFill>
                  <a:schemeClr val="dk1"/>
                </a:solidFill>
                <a:latin typeface="Calibri"/>
                <a:ea typeface="Calibri"/>
                <a:cs typeface="Calibri"/>
                <a:sym typeface="Calibri"/>
              </a:rPr>
              <a:t>intelligent machines</a:t>
            </a:r>
            <a:r>
              <a:rPr lang="en-US" sz="2800">
                <a:solidFill>
                  <a:schemeClr val="dk1"/>
                </a:solidFill>
                <a:latin typeface="Calibri"/>
                <a:ea typeface="Calibri"/>
                <a:cs typeface="Calibri"/>
                <a:sym typeface="Calibri"/>
              </a:rPr>
              <a:t> that can simulate human thinking capability and behavior, whereas, </a:t>
            </a:r>
            <a:r>
              <a:rPr b="1" lang="en-US" sz="2800">
                <a:solidFill>
                  <a:schemeClr val="dk1"/>
                </a:solidFill>
                <a:latin typeface="Calibri"/>
                <a:ea typeface="Calibri"/>
                <a:cs typeface="Calibri"/>
                <a:sym typeface="Calibri"/>
              </a:rPr>
              <a:t>machine learning is</a:t>
            </a:r>
            <a:r>
              <a:rPr lang="en-US" sz="2800">
                <a:solidFill>
                  <a:schemeClr val="dk1"/>
                </a:solidFill>
                <a:latin typeface="Calibri"/>
                <a:ea typeface="Calibri"/>
                <a:cs typeface="Calibri"/>
                <a:sym typeface="Calibri"/>
              </a:rPr>
              <a:t> an application or subset of </a:t>
            </a:r>
            <a:r>
              <a:rPr b="1" lang="en-US" sz="2800">
                <a:solidFill>
                  <a:schemeClr val="dk1"/>
                </a:solidFill>
                <a:latin typeface="Calibri"/>
                <a:ea typeface="Calibri"/>
                <a:cs typeface="Calibri"/>
                <a:sym typeface="Calibri"/>
              </a:rPr>
              <a:t>AI</a:t>
            </a:r>
            <a:r>
              <a:rPr lang="en-US" sz="2800">
                <a:solidFill>
                  <a:schemeClr val="dk1"/>
                </a:solidFill>
                <a:latin typeface="Calibri"/>
                <a:ea typeface="Calibri"/>
                <a:cs typeface="Calibri"/>
                <a:sym typeface="Calibri"/>
              </a:rPr>
              <a:t> that allows </a:t>
            </a:r>
            <a:r>
              <a:rPr b="1" lang="en-US" sz="2800">
                <a:solidFill>
                  <a:schemeClr val="dk1"/>
                </a:solidFill>
                <a:latin typeface="Calibri"/>
                <a:ea typeface="Calibri"/>
                <a:cs typeface="Calibri"/>
                <a:sym typeface="Calibri"/>
              </a:rPr>
              <a:t>machines</a:t>
            </a:r>
            <a:r>
              <a:rPr lang="en-US" sz="2800">
                <a:solidFill>
                  <a:schemeClr val="dk1"/>
                </a:solidFill>
                <a:latin typeface="Calibri"/>
                <a:ea typeface="Calibri"/>
                <a:cs typeface="Calibri"/>
                <a:sym typeface="Calibri"/>
              </a:rPr>
              <a:t> to learn from data without being programmed explicitly</a:t>
            </a:r>
            <a:endParaRPr b="1" sz="2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p:nvPr/>
        </p:nvSpPr>
        <p:spPr>
          <a:xfrm>
            <a:off x="3431699" y="188650"/>
            <a:ext cx="56679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Types of Machine Learning</a:t>
            </a:r>
            <a:endParaRPr/>
          </a:p>
        </p:txBody>
      </p:sp>
      <p:sp>
        <p:nvSpPr>
          <p:cNvPr id="314" name="Google Shape;314;p30"/>
          <p:cNvSpPr/>
          <p:nvPr/>
        </p:nvSpPr>
        <p:spPr>
          <a:xfrm>
            <a:off x="1524000" y="773346"/>
            <a:ext cx="9144000" cy="5867400"/>
          </a:xfrm>
          <a:prstGeom prst="rect">
            <a:avLst/>
          </a:prstGeom>
          <a:noFill/>
          <a:ln>
            <a:noFill/>
          </a:ln>
        </p:spPr>
        <p:txBody>
          <a:bodyPr anchorCtr="0" anchor="t" bIns="45700" lIns="91425" spcFirstLastPara="1" rIns="91425" wrap="square" tIns="45700">
            <a:noAutofit/>
          </a:bodyPr>
          <a:lstStyle/>
          <a:p>
            <a:pPr indent="-225425" lvl="0" marL="225425" marR="0" rtl="0" algn="l">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Rote learning</a:t>
            </a:r>
            <a:r>
              <a:rPr lang="en-US" sz="2600">
                <a:solidFill>
                  <a:schemeClr val="dk1"/>
                </a:solidFill>
                <a:latin typeface="Calibri"/>
                <a:ea typeface="Calibri"/>
                <a:cs typeface="Calibri"/>
                <a:sym typeface="Calibri"/>
              </a:rPr>
              <a:t>  – One-to-one mapping from inputs to stored representation. “Learning by memorization.” Association-based storage and retrieval. </a:t>
            </a:r>
            <a:endParaRPr/>
          </a:p>
          <a:p>
            <a:pPr indent="-225425" lvl="0" marL="225425" marR="0" rtl="0" algn="l">
              <a:spcBef>
                <a:spcPts val="52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Induction</a:t>
            </a:r>
            <a:r>
              <a:rPr lang="en-US" sz="2600">
                <a:solidFill>
                  <a:schemeClr val="dk1"/>
                </a:solidFill>
                <a:latin typeface="Calibri"/>
                <a:ea typeface="Calibri"/>
                <a:cs typeface="Calibri"/>
                <a:sym typeface="Calibri"/>
              </a:rPr>
              <a:t> – Use specific examples to reach general conclusions </a:t>
            </a:r>
            <a:endParaRPr/>
          </a:p>
          <a:p>
            <a:pPr indent="-225425" lvl="0" marL="225425" marR="0" rtl="0" algn="l">
              <a:spcBef>
                <a:spcPts val="52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Clustering</a:t>
            </a:r>
            <a:r>
              <a:rPr lang="en-US" sz="2600">
                <a:solidFill>
                  <a:schemeClr val="dk1"/>
                </a:solidFill>
                <a:latin typeface="Calibri"/>
                <a:ea typeface="Calibri"/>
                <a:cs typeface="Calibri"/>
                <a:sym typeface="Calibri"/>
              </a:rPr>
              <a:t> – Unsupervised identification of natural groups in data</a:t>
            </a:r>
            <a:endParaRPr/>
          </a:p>
          <a:p>
            <a:pPr indent="-225425" lvl="0" marL="225425" marR="0" rtl="0" algn="l">
              <a:spcBef>
                <a:spcPts val="52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Analogy </a:t>
            </a:r>
            <a:r>
              <a:rPr lang="en-US" sz="2600">
                <a:solidFill>
                  <a:schemeClr val="dk1"/>
                </a:solidFill>
                <a:latin typeface="Calibri"/>
                <a:ea typeface="Calibri"/>
                <a:cs typeface="Calibri"/>
                <a:sym typeface="Calibri"/>
              </a:rPr>
              <a:t>–</a:t>
            </a:r>
            <a:r>
              <a:rPr b="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Determine correspondence between two different representations </a:t>
            </a:r>
            <a:endParaRPr/>
          </a:p>
          <a:p>
            <a:pPr indent="-225425" lvl="0" marL="225425" marR="0" rtl="0" algn="l">
              <a:spcBef>
                <a:spcPts val="52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Discovery</a:t>
            </a:r>
            <a:r>
              <a:rPr lang="en-US" sz="2600">
                <a:solidFill>
                  <a:schemeClr val="dk1"/>
                </a:solidFill>
                <a:latin typeface="Calibri"/>
                <a:ea typeface="Calibri"/>
                <a:cs typeface="Calibri"/>
                <a:sym typeface="Calibri"/>
              </a:rPr>
              <a:t> – Unsupervised, specific goal not given </a:t>
            </a:r>
            <a:endParaRPr/>
          </a:p>
          <a:p>
            <a:pPr indent="-225425" lvl="0" marL="225425" marR="0" rtl="0" algn="l">
              <a:spcBef>
                <a:spcPts val="52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Genetic algorithms </a:t>
            </a:r>
            <a:r>
              <a:rPr lang="en-US" sz="2600">
                <a:solidFill>
                  <a:schemeClr val="dk1"/>
                </a:solidFill>
                <a:latin typeface="Calibri"/>
                <a:ea typeface="Calibri"/>
                <a:cs typeface="Calibri"/>
                <a:sym typeface="Calibri"/>
              </a:rPr>
              <a:t>– “Evolutionary” search techniques, based on an analogy to “survival of the fittest”</a:t>
            </a:r>
            <a:endParaRPr/>
          </a:p>
          <a:p>
            <a:pPr indent="-225425" lvl="0" marL="225425" marR="0" rtl="0" algn="l">
              <a:spcBef>
                <a:spcPts val="52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Reinforcement </a:t>
            </a:r>
            <a:r>
              <a:rPr lang="en-US" sz="2600">
                <a:solidFill>
                  <a:schemeClr val="dk1"/>
                </a:solidFill>
                <a:latin typeface="Calibri"/>
                <a:ea typeface="Calibri"/>
                <a:cs typeface="Calibri"/>
                <a:sym typeface="Calibri"/>
              </a:rPr>
              <a:t>–</a:t>
            </a:r>
            <a:r>
              <a:rPr b="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Feedback (positive or negative reward) given at the end of a sequence of steps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descr="BrainInterface.jpg" id="319" name="Google Shape;319;p31"/>
          <p:cNvPicPr preferRelativeResize="0"/>
          <p:nvPr/>
        </p:nvPicPr>
        <p:blipFill rotWithShape="1">
          <a:blip r:embed="rId3">
            <a:alphaModFix/>
          </a:blip>
          <a:srcRect b="0" l="0" r="0" t="0"/>
          <a:stretch/>
        </p:blipFill>
        <p:spPr>
          <a:xfrm>
            <a:off x="7608888" y="3406775"/>
            <a:ext cx="2590800" cy="2979738"/>
          </a:xfrm>
          <a:prstGeom prst="rect">
            <a:avLst/>
          </a:prstGeom>
          <a:noFill/>
          <a:ln>
            <a:noFill/>
          </a:ln>
        </p:spPr>
      </p:pic>
      <p:sp>
        <p:nvSpPr>
          <p:cNvPr id="320" name="Google Shape;320;p31"/>
          <p:cNvSpPr txBox="1"/>
          <p:nvPr>
            <p:ph idx="1" type="body"/>
          </p:nvPr>
        </p:nvSpPr>
        <p:spPr>
          <a:xfrm>
            <a:off x="1992313" y="333375"/>
            <a:ext cx="8229600" cy="5892800"/>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Clr>
                <a:srgbClr val="FF0000"/>
              </a:buClr>
              <a:buSzPts val="3200"/>
              <a:buNone/>
            </a:pPr>
            <a:r>
              <a:rPr b="1" lang="en-US" sz="3200">
                <a:solidFill>
                  <a:srgbClr val="FF0000"/>
                </a:solidFill>
                <a:latin typeface="Calibri"/>
                <a:ea typeface="Calibri"/>
                <a:cs typeface="Calibri"/>
                <a:sym typeface="Calibri"/>
              </a:rPr>
              <a:t>Machine Learning Application</a:t>
            </a:r>
            <a:endParaRPr/>
          </a:p>
          <a:p>
            <a:pPr indent="0" lvl="0" marL="45720" rtl="0" algn="l">
              <a:lnSpc>
                <a:spcPct val="90000"/>
              </a:lnSpc>
              <a:spcBef>
                <a:spcPts val="1000"/>
              </a:spcBef>
              <a:spcAft>
                <a:spcPts val="0"/>
              </a:spcAft>
              <a:buClr>
                <a:srgbClr val="00B0F0"/>
              </a:buClr>
              <a:buSzPts val="3200"/>
              <a:buNone/>
            </a:pPr>
            <a:r>
              <a:rPr b="1" lang="en-US" sz="3200">
                <a:solidFill>
                  <a:srgbClr val="00B0F0"/>
                </a:solidFill>
              </a:rPr>
              <a:t>Brain -Computer Interface </a:t>
            </a:r>
            <a:endParaRPr/>
          </a:p>
          <a:p>
            <a:pPr indent="-228600" lvl="0" marL="228600" rtl="0" algn="l">
              <a:lnSpc>
                <a:spcPct val="90000"/>
              </a:lnSpc>
              <a:spcBef>
                <a:spcPts val="1000"/>
              </a:spcBef>
              <a:spcAft>
                <a:spcPts val="0"/>
              </a:spcAft>
              <a:buClr>
                <a:schemeClr val="dk1"/>
              </a:buClr>
              <a:buSzPts val="2800"/>
              <a:buFont typeface="Noto Sans Symbols"/>
              <a:buNone/>
            </a:pPr>
            <a:r>
              <a:rPr lang="en-US"/>
              <a:t> Direct Neural Interface or  Brain-Machine Interface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Arial"/>
              <a:buChar char="•"/>
            </a:pPr>
            <a:r>
              <a:rPr lang="en-US"/>
              <a:t>Direct communication pathway between a brain and an external device.</a:t>
            </a:r>
            <a:endParaRPr/>
          </a:p>
          <a:p>
            <a:pPr indent="0" lvl="0" marL="4572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Arial"/>
              <a:buChar char="•"/>
            </a:pPr>
            <a:r>
              <a:rPr lang="en-US"/>
              <a:t>Research on BCIs began in the</a:t>
            </a:r>
            <a:endParaRPr/>
          </a:p>
          <a:p>
            <a:pPr indent="-228600" lvl="0" marL="228600" rtl="0" algn="l">
              <a:lnSpc>
                <a:spcPct val="90000"/>
              </a:lnSpc>
              <a:spcBef>
                <a:spcPts val="1000"/>
              </a:spcBef>
              <a:spcAft>
                <a:spcPts val="0"/>
              </a:spcAft>
              <a:buClr>
                <a:schemeClr val="dk1"/>
              </a:buClr>
              <a:buSzPts val="2800"/>
              <a:buFont typeface="Noto Sans Symbols"/>
              <a:buNone/>
            </a:pPr>
            <a:r>
              <a:rPr lang="en-US"/>
              <a:t>   1970s at the University of </a:t>
            </a:r>
            <a:endParaRPr/>
          </a:p>
          <a:p>
            <a:pPr indent="-228600" lvl="0" marL="228600" rtl="0" algn="l">
              <a:lnSpc>
                <a:spcPct val="90000"/>
              </a:lnSpc>
              <a:spcBef>
                <a:spcPts val="1000"/>
              </a:spcBef>
              <a:spcAft>
                <a:spcPts val="0"/>
              </a:spcAft>
              <a:buClr>
                <a:schemeClr val="dk1"/>
              </a:buClr>
              <a:buSzPts val="2800"/>
              <a:buFont typeface="Noto Sans Symbols"/>
              <a:buNone/>
            </a:pPr>
            <a:r>
              <a:rPr lang="en-US"/>
              <a:t>   California Los Angeles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2567609" y="188640"/>
            <a:ext cx="6512511" cy="8640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How does it work?</a:t>
            </a:r>
            <a:endParaRPr b="1" sz="3200">
              <a:solidFill>
                <a:srgbClr val="FF0000"/>
              </a:solidFill>
            </a:endParaRPr>
          </a:p>
        </p:txBody>
      </p:sp>
      <p:sp>
        <p:nvSpPr>
          <p:cNvPr id="326" name="Google Shape;326;p32"/>
          <p:cNvSpPr txBox="1"/>
          <p:nvPr>
            <p:ph idx="1" type="body"/>
          </p:nvPr>
        </p:nvSpPr>
        <p:spPr>
          <a:xfrm>
            <a:off x="2566988" y="1412875"/>
            <a:ext cx="749935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Font typeface="Arial"/>
              <a:buChar char="•"/>
            </a:pPr>
            <a:r>
              <a:rPr lang="en-US" sz="3600"/>
              <a:t>Signal Acquisition</a:t>
            </a:r>
            <a:endParaRPr/>
          </a:p>
          <a:p>
            <a:pPr indent="-228600" lvl="0" marL="228600" rtl="0" algn="l">
              <a:lnSpc>
                <a:spcPct val="90000"/>
              </a:lnSpc>
              <a:spcBef>
                <a:spcPts val="1000"/>
              </a:spcBef>
              <a:spcAft>
                <a:spcPts val="0"/>
              </a:spcAft>
              <a:buClr>
                <a:schemeClr val="dk1"/>
              </a:buClr>
              <a:buSzPts val="3600"/>
              <a:buFont typeface="Arial"/>
              <a:buChar char="•"/>
            </a:pPr>
            <a:r>
              <a:rPr lang="en-US" sz="3600"/>
              <a:t>Signal Processing</a:t>
            </a:r>
            <a:endParaRPr/>
          </a:p>
          <a:p>
            <a:pPr indent="-228600" lvl="0" marL="228600" rtl="0" algn="l">
              <a:lnSpc>
                <a:spcPct val="90000"/>
              </a:lnSpc>
              <a:spcBef>
                <a:spcPts val="1000"/>
              </a:spcBef>
              <a:spcAft>
                <a:spcPts val="0"/>
              </a:spcAft>
              <a:buClr>
                <a:schemeClr val="dk1"/>
              </a:buClr>
              <a:buSzPts val="3600"/>
              <a:buFont typeface="Arial"/>
              <a:buChar char="•"/>
            </a:pPr>
            <a:r>
              <a:rPr lang="en-US" sz="3600"/>
              <a:t>Devices</a:t>
            </a:r>
            <a:endParaRPr sz="3600"/>
          </a:p>
        </p:txBody>
      </p:sp>
      <p:pic>
        <p:nvPicPr>
          <p:cNvPr descr="圖片:bicp2.PNG" id="327" name="Google Shape;327;p32">
            <a:hlinkClick r:id="rId3"/>
          </p:cNvPr>
          <p:cNvPicPr preferRelativeResize="0"/>
          <p:nvPr/>
        </p:nvPicPr>
        <p:blipFill rotWithShape="1">
          <a:blip r:embed="rId4">
            <a:alphaModFix/>
          </a:blip>
          <a:srcRect b="0" l="0" r="0" t="0"/>
          <a:stretch/>
        </p:blipFill>
        <p:spPr>
          <a:xfrm>
            <a:off x="3935761" y="3501008"/>
            <a:ext cx="5705475" cy="3009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2798619" y="116632"/>
            <a:ext cx="6512511"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Brain Wave Control</a:t>
            </a:r>
            <a:endParaRPr b="1" sz="3200">
              <a:solidFill>
                <a:srgbClr val="FF0000"/>
              </a:solidFill>
            </a:endParaRPr>
          </a:p>
        </p:txBody>
      </p:sp>
      <p:pic>
        <p:nvPicPr>
          <p:cNvPr descr="圖片:bicp2.PNG" id="334" name="Google Shape;334;p33">
            <a:hlinkClick r:id="rId3"/>
          </p:cNvPr>
          <p:cNvPicPr preferRelativeResize="0"/>
          <p:nvPr>
            <p:ph idx="1" type="body"/>
          </p:nvPr>
        </p:nvPicPr>
        <p:blipFill rotWithShape="1">
          <a:blip r:embed="rId4">
            <a:alphaModFix/>
          </a:blip>
          <a:srcRect b="0" l="0" r="0" t="0"/>
          <a:stretch/>
        </p:blipFill>
        <p:spPr>
          <a:xfrm>
            <a:off x="1919537" y="1268760"/>
            <a:ext cx="7669213" cy="4044950"/>
          </a:xfrm>
          <a:prstGeom prst="rect">
            <a:avLst/>
          </a:prstGeom>
          <a:noFill/>
          <a:ln>
            <a:noFill/>
          </a:ln>
        </p:spPr>
      </p:pic>
      <p:sp>
        <p:nvSpPr>
          <p:cNvPr id="335" name="Google Shape;335;p33"/>
          <p:cNvSpPr/>
          <p:nvPr/>
        </p:nvSpPr>
        <p:spPr>
          <a:xfrm>
            <a:off x="2188956" y="3637919"/>
            <a:ext cx="3960440" cy="2304256"/>
          </a:xfrm>
          <a:prstGeom prst="frame">
            <a:avLst>
              <a:gd fmla="val 6487" name="adj1"/>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p:nvPr/>
        </p:nvSpPr>
        <p:spPr>
          <a:xfrm>
            <a:off x="2346325" y="442119"/>
            <a:ext cx="749935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Brain Wave Control</a:t>
            </a:r>
            <a:endParaRPr b="1" sz="3200">
              <a:solidFill>
                <a:srgbClr val="FF0000"/>
              </a:solidFill>
              <a:latin typeface="Calibri"/>
              <a:ea typeface="Calibri"/>
              <a:cs typeface="Calibri"/>
              <a:sym typeface="Calibri"/>
            </a:endParaRPr>
          </a:p>
        </p:txBody>
      </p:sp>
      <p:sp>
        <p:nvSpPr>
          <p:cNvPr id="341" name="Google Shape;341;p34"/>
          <p:cNvSpPr/>
          <p:nvPr/>
        </p:nvSpPr>
        <p:spPr>
          <a:xfrm>
            <a:off x="2346325" y="1615281"/>
            <a:ext cx="7499350" cy="4800600"/>
          </a:xfrm>
          <a:prstGeom prst="rect">
            <a:avLst/>
          </a:prstGeom>
          <a:noFill/>
          <a:ln>
            <a:noFill/>
          </a:ln>
        </p:spPr>
        <p:txBody>
          <a:bodyPr anchorCtr="0" anchor="t" bIns="45700" lIns="91425" spcFirstLastPara="1" rIns="91425" wrap="square" tIns="45700">
            <a:noAutofit/>
          </a:bodyPr>
          <a:lstStyle/>
          <a:p>
            <a:pPr indent="0" lvl="0" marL="82550" marR="0" rtl="0" algn="l">
              <a:spcBef>
                <a:spcPts val="0"/>
              </a:spcBef>
              <a:spcAft>
                <a:spcPts val="0"/>
              </a:spcAft>
              <a:buClr>
                <a:schemeClr val="accent1"/>
              </a:buClr>
              <a:buSzPts val="2240"/>
              <a:buFont typeface="Noto Sans Symbols"/>
              <a:buNone/>
            </a:pPr>
            <a:r>
              <a:rPr lang="en-US" sz="2800">
                <a:solidFill>
                  <a:schemeClr val="dk1"/>
                </a:solidFill>
                <a:latin typeface="Calibri"/>
                <a:ea typeface="Calibri"/>
                <a:cs typeface="Calibri"/>
                <a:sym typeface="Calibri"/>
              </a:rPr>
              <a:t> </a:t>
            </a:r>
            <a:endParaRPr/>
          </a:p>
          <a:p>
            <a:pPr indent="-236537" lvl="1" marL="639763" marR="0" rtl="0" algn="l">
              <a:spcBef>
                <a:spcPts val="550"/>
              </a:spcBef>
              <a:spcAft>
                <a:spcPts val="0"/>
              </a:spcAft>
              <a:buClr>
                <a:schemeClr val="accent1"/>
              </a:buClr>
              <a:buSzPts val="2400"/>
              <a:buFont typeface="Verdana"/>
              <a:buChar char="◦"/>
            </a:pPr>
            <a:r>
              <a:rPr b="0" i="0" lang="en-US" sz="2400" u="none" cap="none" strike="noStrike">
                <a:solidFill>
                  <a:schemeClr val="dk1"/>
                </a:solidFill>
                <a:latin typeface="Calibri"/>
                <a:ea typeface="Calibri"/>
                <a:cs typeface="Calibri"/>
                <a:sym typeface="Calibri"/>
              </a:rPr>
              <a:t>α (8 – 12 Hz): relaxed/reflecting</a:t>
            </a:r>
            <a:endParaRPr/>
          </a:p>
          <a:p>
            <a:pPr indent="-236537" lvl="1" marL="639763" marR="0" rtl="0" algn="l">
              <a:spcBef>
                <a:spcPts val="550"/>
              </a:spcBef>
              <a:spcAft>
                <a:spcPts val="0"/>
              </a:spcAft>
              <a:buClr>
                <a:schemeClr val="accent1"/>
              </a:buClr>
              <a:buSzPts val="2400"/>
              <a:buFont typeface="Verdana"/>
              <a:buChar char="◦"/>
            </a:pPr>
            <a:r>
              <a:rPr b="0" i="0" lang="en-US" sz="2400" u="none" cap="none" strike="noStrike">
                <a:solidFill>
                  <a:schemeClr val="dk1"/>
                </a:solidFill>
                <a:latin typeface="Calibri"/>
                <a:ea typeface="Calibri"/>
                <a:cs typeface="Calibri"/>
                <a:sym typeface="Calibri"/>
              </a:rPr>
              <a:t>β (12 – 30 Hz): alert/working</a:t>
            </a:r>
            <a:endParaRPr/>
          </a:p>
          <a:p>
            <a:pPr indent="-236537" lvl="1" marL="639763" marR="0" rtl="0" algn="l">
              <a:spcBef>
                <a:spcPts val="550"/>
              </a:spcBef>
              <a:spcAft>
                <a:spcPts val="0"/>
              </a:spcAft>
              <a:buClr>
                <a:schemeClr val="accent1"/>
              </a:buClr>
              <a:buSzPts val="2400"/>
              <a:buFont typeface="Verdana"/>
              <a:buNone/>
            </a:pPr>
            <a:r>
              <a:rPr b="0" i="0" lang="en-US" sz="2400" u="none" cap="none" strike="noStrike">
                <a:solidFill>
                  <a:schemeClr val="dk1"/>
                </a:solidFill>
                <a:latin typeface="Calibri"/>
                <a:ea typeface="Calibri"/>
                <a:cs typeface="Calibri"/>
                <a:sym typeface="Calibri"/>
              </a:rPr>
              <a:t>	- Training</a:t>
            </a:r>
            <a:endParaRPr b="0" i="0" sz="2000" u="none" cap="none" strike="noStrike">
              <a:solidFill>
                <a:schemeClr val="dk1"/>
              </a:solidFill>
              <a:latin typeface="Calibri"/>
              <a:ea typeface="Calibri"/>
              <a:cs typeface="Calibri"/>
              <a:sym typeface="Calibri"/>
            </a:endParaRPr>
          </a:p>
          <a:p>
            <a:pPr indent="-236537" lvl="1" marL="639763" marR="0" rtl="0" algn="l">
              <a:spcBef>
                <a:spcPts val="550"/>
              </a:spcBef>
              <a:spcAft>
                <a:spcPts val="0"/>
              </a:spcAft>
              <a:buClr>
                <a:schemeClr val="accent1"/>
              </a:buClr>
              <a:buSzPts val="2400"/>
              <a:buFont typeface="Verdana"/>
              <a:buNone/>
            </a:pPr>
            <a:r>
              <a:rPr b="0" i="0" lang="en-US" sz="2400" u="none" cap="none" strike="noStrike">
                <a:solidFill>
                  <a:schemeClr val="dk1"/>
                </a:solidFill>
                <a:latin typeface="Calibri"/>
                <a:ea typeface="Calibri"/>
                <a:cs typeface="Calibri"/>
                <a:sym typeface="Calibri"/>
              </a:rPr>
              <a:t>	- Misjudgment</a:t>
            </a:r>
            <a:endParaRPr/>
          </a:p>
        </p:txBody>
      </p:sp>
      <p:pic>
        <p:nvPicPr>
          <p:cNvPr id="342" name="Google Shape;342;p34"/>
          <p:cNvPicPr preferRelativeResize="0"/>
          <p:nvPr/>
        </p:nvPicPr>
        <p:blipFill rotWithShape="1">
          <a:blip r:embed="rId3">
            <a:alphaModFix/>
          </a:blip>
          <a:srcRect b="11847" l="0" r="0" t="0"/>
          <a:stretch/>
        </p:blipFill>
        <p:spPr>
          <a:xfrm>
            <a:off x="6106408" y="3212977"/>
            <a:ext cx="3627437" cy="32845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p:nvPr/>
        </p:nvSpPr>
        <p:spPr>
          <a:xfrm>
            <a:off x="2401094" y="1028700"/>
            <a:ext cx="7499350" cy="4800600"/>
          </a:xfrm>
          <a:prstGeom prst="rect">
            <a:avLst/>
          </a:prstGeom>
          <a:noFill/>
          <a:ln>
            <a:noFill/>
          </a:ln>
        </p:spPr>
        <p:txBody>
          <a:bodyPr anchorCtr="0" anchor="t" bIns="45700" lIns="91425" spcFirstLastPara="1" rIns="91425" wrap="square" tIns="45700">
            <a:noAutofit/>
          </a:bodyPr>
          <a:lstStyle/>
          <a:p>
            <a:pPr indent="0" lvl="0" marL="82550" marR="0" rtl="0" algn="l">
              <a:spcBef>
                <a:spcPts val="0"/>
              </a:spcBef>
              <a:spcAft>
                <a:spcPts val="0"/>
              </a:spcAft>
              <a:buClr>
                <a:schemeClr val="accent1"/>
              </a:buClr>
              <a:buSzPts val="1920"/>
              <a:buFont typeface="Noto Sans Symbols"/>
              <a:buNone/>
            </a:pPr>
            <a:r>
              <a:t/>
            </a:r>
            <a:endParaRPr sz="2400">
              <a:solidFill>
                <a:schemeClr val="dk1"/>
              </a:solidFill>
              <a:latin typeface="Calibri"/>
              <a:ea typeface="Calibri"/>
              <a:cs typeface="Calibri"/>
              <a:sym typeface="Calibri"/>
            </a:endParaRPr>
          </a:p>
        </p:txBody>
      </p:sp>
      <p:pic>
        <p:nvPicPr>
          <p:cNvPr id="348" name="Google Shape;348;p35"/>
          <p:cNvPicPr preferRelativeResize="0"/>
          <p:nvPr/>
        </p:nvPicPr>
        <p:blipFill rotWithShape="1">
          <a:blip r:embed="rId3">
            <a:alphaModFix/>
          </a:blip>
          <a:srcRect b="14798" l="0" r="35342" t="0"/>
          <a:stretch/>
        </p:blipFill>
        <p:spPr>
          <a:xfrm>
            <a:off x="2082007" y="2433639"/>
            <a:ext cx="3929062" cy="2928937"/>
          </a:xfrm>
          <a:prstGeom prst="rect">
            <a:avLst/>
          </a:prstGeom>
          <a:noFill/>
          <a:ln>
            <a:noFill/>
          </a:ln>
        </p:spPr>
      </p:pic>
      <p:pic>
        <p:nvPicPr>
          <p:cNvPr id="349" name="Google Shape;349;p35"/>
          <p:cNvPicPr preferRelativeResize="0"/>
          <p:nvPr/>
        </p:nvPicPr>
        <p:blipFill rotWithShape="1">
          <a:blip r:embed="rId4">
            <a:alphaModFix/>
          </a:blip>
          <a:srcRect b="20139" l="0" r="0" t="0"/>
          <a:stretch/>
        </p:blipFill>
        <p:spPr>
          <a:xfrm>
            <a:off x="6222208" y="3154363"/>
            <a:ext cx="3887787" cy="16430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be76f5d546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Advantages and Disadvantages</a:t>
            </a:r>
            <a:endParaRPr/>
          </a:p>
        </p:txBody>
      </p:sp>
      <p:pic>
        <p:nvPicPr>
          <p:cNvPr id="356" name="Google Shape;356;gbe76f5d546_0_0"/>
          <p:cNvPicPr preferRelativeResize="0"/>
          <p:nvPr/>
        </p:nvPicPr>
        <p:blipFill>
          <a:blip r:embed="rId3">
            <a:alphaModFix/>
          </a:blip>
          <a:stretch>
            <a:fillRect/>
          </a:stretch>
        </p:blipFill>
        <p:spPr>
          <a:xfrm>
            <a:off x="1310350" y="1690825"/>
            <a:ext cx="9212976" cy="482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4007776" y="332650"/>
            <a:ext cx="43986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ANN and Deep Learning</a:t>
            </a:r>
            <a:endParaRPr/>
          </a:p>
        </p:txBody>
      </p:sp>
      <p:sp>
        <p:nvSpPr>
          <p:cNvPr id="109" name="Google Shape;109;p4"/>
          <p:cNvSpPr/>
          <p:nvPr/>
        </p:nvSpPr>
        <p:spPr>
          <a:xfrm>
            <a:off x="1524000" y="1268760"/>
            <a:ext cx="9144000" cy="435811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Human brains are made up of connected networks of neurons. ANNs seek to simulate these networks and get computers to act like interconnected brain cells, so that they can learn and make decisions in a more humanlike manner.</a:t>
            </a:r>
            <a:endParaRPr/>
          </a:p>
          <a:p>
            <a:pPr indent="-279400" lvl="0" marL="457200" marR="0" rtl="0" algn="just">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An ANN can have only three layers of neurons: the </a:t>
            </a:r>
            <a:r>
              <a:rPr i="1" lang="en-US" sz="2800">
                <a:solidFill>
                  <a:schemeClr val="dk1"/>
                </a:solidFill>
                <a:latin typeface="Calibri"/>
                <a:ea typeface="Calibri"/>
                <a:cs typeface="Calibri"/>
                <a:sym typeface="Calibri"/>
              </a:rPr>
              <a:t>input layer</a:t>
            </a:r>
            <a:r>
              <a:rPr lang="en-US" sz="2800">
                <a:solidFill>
                  <a:schemeClr val="dk1"/>
                </a:solidFill>
                <a:latin typeface="Calibri"/>
                <a:ea typeface="Calibri"/>
                <a:cs typeface="Calibri"/>
                <a:sym typeface="Calibri"/>
              </a:rPr>
              <a:t> (where the data enters the system), the </a:t>
            </a:r>
            <a:r>
              <a:rPr i="1" lang="en-US" sz="2800">
                <a:solidFill>
                  <a:schemeClr val="dk1"/>
                </a:solidFill>
                <a:latin typeface="Calibri"/>
                <a:ea typeface="Calibri"/>
                <a:cs typeface="Calibri"/>
                <a:sym typeface="Calibri"/>
              </a:rPr>
              <a:t>hidden layer</a:t>
            </a:r>
            <a:r>
              <a:rPr lang="en-US" sz="2800">
                <a:solidFill>
                  <a:schemeClr val="dk1"/>
                </a:solidFill>
                <a:latin typeface="Calibri"/>
                <a:ea typeface="Calibri"/>
                <a:cs typeface="Calibri"/>
                <a:sym typeface="Calibri"/>
              </a:rPr>
              <a:t> (where the information is processed) and the </a:t>
            </a:r>
            <a:r>
              <a:rPr i="1" lang="en-US" sz="2800">
                <a:solidFill>
                  <a:schemeClr val="dk1"/>
                </a:solidFill>
                <a:latin typeface="Calibri"/>
                <a:ea typeface="Calibri"/>
                <a:cs typeface="Calibri"/>
                <a:sym typeface="Calibri"/>
              </a:rPr>
              <a:t>output layer</a:t>
            </a:r>
            <a:r>
              <a:rPr lang="en-US" sz="2800">
                <a:solidFill>
                  <a:schemeClr val="dk1"/>
                </a:solidFill>
                <a:latin typeface="Calibri"/>
                <a:ea typeface="Calibri"/>
                <a:cs typeface="Calibri"/>
                <a:sym typeface="Calibri"/>
              </a:rPr>
              <a:t> (where the system decides what to do based on the data)</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3556773" y="290850"/>
            <a:ext cx="4878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ANN and Deep Learning</a:t>
            </a:r>
            <a:endParaRPr/>
          </a:p>
        </p:txBody>
      </p:sp>
      <p:sp>
        <p:nvSpPr>
          <p:cNvPr id="115" name="Google Shape;115;p5"/>
          <p:cNvSpPr/>
          <p:nvPr/>
        </p:nvSpPr>
        <p:spPr>
          <a:xfrm>
            <a:off x="1532919" y="937179"/>
            <a:ext cx="9144000" cy="552151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Instead of teaching computers to process and learn from data (which is how machine learning works), with deep learning, the computer trains itself to process and learn from data.</a:t>
            </a:r>
            <a:endParaRPr/>
          </a:p>
          <a:p>
            <a:pPr indent="-285750" lvl="0" marL="28575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ANN that is made up of more than three layers – i.e. an input layer, an output layer and multiple hidden layers – is called a ‘deep neural network’, and this is what underpins deep learning</a:t>
            </a:r>
            <a:endParaRPr/>
          </a:p>
          <a:p>
            <a:pPr indent="-285750" lvl="0" marL="28575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deep learning system is self-teaching, learning as it goes by filtering information through multiple hidden layers, in a similar way to humans</a:t>
            </a:r>
            <a:endParaRPr/>
          </a:p>
          <a:p>
            <a:pPr indent="-285750" lvl="0" marL="28575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Two are closely connected in that one relies on the other to function. Without neural networks, there would be no deep learning.</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524000" y="277814"/>
            <a:ext cx="9067800" cy="56038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INFORMATION SYSTEMS / INTELLIGENT SYSTEMS</a:t>
            </a:r>
            <a:endParaRPr/>
          </a:p>
        </p:txBody>
      </p:sp>
      <p:sp>
        <p:nvSpPr>
          <p:cNvPr id="122" name="Google Shape;122;p6"/>
          <p:cNvSpPr/>
          <p:nvPr/>
        </p:nvSpPr>
        <p:spPr>
          <a:xfrm>
            <a:off x="2495600" y="1482433"/>
            <a:ext cx="2971800" cy="1752600"/>
          </a:xfrm>
          <a:prstGeom prst="rect">
            <a:avLst/>
          </a:prstGeom>
          <a:solidFill>
            <a:srgbClr val="000080">
              <a:alpha val="49803"/>
            </a:srgbClr>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FFC000"/>
                </a:solidFill>
                <a:latin typeface="Times New Roman"/>
                <a:ea typeface="Times New Roman"/>
                <a:cs typeface="Times New Roman"/>
                <a:sym typeface="Times New Roman"/>
              </a:rPr>
              <a:t>INFORMATION </a:t>
            </a:r>
            <a:endParaRPr/>
          </a:p>
          <a:p>
            <a:pPr indent="0" lvl="0" marL="0" marR="0" rtl="0" algn="ctr">
              <a:spcBef>
                <a:spcPts val="0"/>
              </a:spcBef>
              <a:spcAft>
                <a:spcPts val="0"/>
              </a:spcAft>
              <a:buNone/>
            </a:pPr>
            <a:r>
              <a:rPr b="1" lang="en-US" sz="2400">
                <a:solidFill>
                  <a:srgbClr val="FFC000"/>
                </a:solidFill>
                <a:latin typeface="Times New Roman"/>
                <a:ea typeface="Times New Roman"/>
                <a:cs typeface="Times New Roman"/>
                <a:sym typeface="Times New Roman"/>
              </a:rPr>
              <a:t>REVOLUTION</a:t>
            </a:r>
            <a:endParaRPr/>
          </a:p>
        </p:txBody>
      </p:sp>
      <p:sp>
        <p:nvSpPr>
          <p:cNvPr id="123" name="Google Shape;123;p6"/>
          <p:cNvSpPr/>
          <p:nvPr/>
        </p:nvSpPr>
        <p:spPr>
          <a:xfrm>
            <a:off x="5181600" y="1711033"/>
            <a:ext cx="3657600" cy="1295400"/>
          </a:xfrm>
          <a:prstGeom prst="rect">
            <a:avLst/>
          </a:prstGeom>
          <a:solidFill>
            <a:srgbClr val="000080">
              <a:alpha val="49803"/>
            </a:srgbClr>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7B7B7B"/>
                </a:solidFill>
                <a:latin typeface="Times New Roman"/>
                <a:ea typeface="Times New Roman"/>
                <a:cs typeface="Times New Roman"/>
                <a:sym typeface="Times New Roman"/>
              </a:rPr>
              <a:t>INTELLIGENT</a:t>
            </a:r>
            <a:endParaRPr/>
          </a:p>
          <a:p>
            <a:pPr indent="0" lvl="0" marL="0" marR="0" rtl="0" algn="ctr">
              <a:spcBef>
                <a:spcPts val="0"/>
              </a:spcBef>
              <a:spcAft>
                <a:spcPts val="0"/>
              </a:spcAft>
              <a:buNone/>
            </a:pPr>
            <a:r>
              <a:rPr b="1" lang="en-US" sz="2400">
                <a:solidFill>
                  <a:srgbClr val="7B7B7B"/>
                </a:solidFill>
                <a:latin typeface="Times New Roman"/>
                <a:ea typeface="Times New Roman"/>
                <a:cs typeface="Times New Roman"/>
                <a:sym typeface="Times New Roman"/>
              </a:rPr>
              <a:t>SYSTEMS</a:t>
            </a:r>
            <a:endParaRPr/>
          </a:p>
          <a:p>
            <a:pPr indent="0" lvl="0" marL="0" marR="0" rtl="0" algn="ctr">
              <a:spcBef>
                <a:spcPts val="0"/>
              </a:spcBef>
              <a:spcAft>
                <a:spcPts val="0"/>
              </a:spcAft>
              <a:buNone/>
            </a:pPr>
            <a:r>
              <a:rPr b="1" lang="en-US" sz="2400">
                <a:solidFill>
                  <a:srgbClr val="7B7B7B"/>
                </a:solidFill>
                <a:latin typeface="Times New Roman"/>
                <a:ea typeface="Times New Roman"/>
                <a:cs typeface="Times New Roman"/>
                <a:sym typeface="Times New Roman"/>
              </a:rPr>
              <a:t>REVOLUTION</a:t>
            </a:r>
            <a:endParaRPr/>
          </a:p>
        </p:txBody>
      </p:sp>
      <p:sp>
        <p:nvSpPr>
          <p:cNvPr id="124" name="Google Shape;124;p6"/>
          <p:cNvSpPr txBox="1"/>
          <p:nvPr/>
        </p:nvSpPr>
        <p:spPr>
          <a:xfrm>
            <a:off x="1558899" y="3190735"/>
            <a:ext cx="8915400" cy="3444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INTERNET				SMART CAMERAS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WORLD WIDE WEB			SMART APPLIANCES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WIRELESS TELEPHONY                            SMART CARS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FAX					SMART ELEVATORS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DIGITAL LIBRARIES			SMART ROBOTS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DATA MINING				INTELLIGENT MANUFACTURING</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INFORMATION RETRIEVAL		EXPERT SYSTEMS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SMART SEARCH ENGINES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SMART QUALITY CONTROL</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Measure of intelligence: MIQ (Machine Intelligence Quotient)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981200" y="1984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What is Machine Learning?</a:t>
            </a:r>
            <a:endParaRPr/>
          </a:p>
        </p:txBody>
      </p:sp>
      <p:sp>
        <p:nvSpPr>
          <p:cNvPr id="130" name="Google Shape;130;p7"/>
          <p:cNvSpPr txBox="1"/>
          <p:nvPr>
            <p:ph idx="1" type="body"/>
          </p:nvPr>
        </p:nvSpPr>
        <p:spPr>
          <a:xfrm>
            <a:off x="1524000" y="1341438"/>
            <a:ext cx="8892480" cy="4896544"/>
          </a:xfrm>
          <a:prstGeom prst="rect">
            <a:avLst/>
          </a:prstGeom>
          <a:noFill/>
          <a:ln>
            <a:noFill/>
          </a:ln>
        </p:spPr>
        <p:txBody>
          <a:bodyPr anchorCtr="0" anchor="t" bIns="45700" lIns="91425" spcFirstLastPara="1" rIns="91425" wrap="square" tIns="45700">
            <a:normAutofit/>
          </a:bodyPr>
          <a:lstStyle/>
          <a:p>
            <a:pPr indent="-457200" lvl="0" marL="502919" rtl="0" algn="just">
              <a:lnSpc>
                <a:spcPct val="80000"/>
              </a:lnSpc>
              <a:spcBef>
                <a:spcPts val="0"/>
              </a:spcBef>
              <a:spcAft>
                <a:spcPts val="0"/>
              </a:spcAft>
              <a:buClr>
                <a:schemeClr val="dk1"/>
              </a:buClr>
              <a:buSzPts val="2400"/>
              <a:buFont typeface="Calibri"/>
              <a:buAutoNum type="arabicPeriod"/>
            </a:pPr>
            <a:r>
              <a:rPr b="1" lang="en-US" sz="2400"/>
              <a:t>It is very hard to write programs that solve problems like recognizing a face.</a:t>
            </a:r>
            <a:endParaRPr/>
          </a:p>
          <a:p>
            <a:pPr indent="-228600" lvl="2" marL="1143000" rtl="0" algn="just">
              <a:lnSpc>
                <a:spcPct val="80000"/>
              </a:lnSpc>
              <a:spcBef>
                <a:spcPts val="500"/>
              </a:spcBef>
              <a:spcAft>
                <a:spcPts val="0"/>
              </a:spcAft>
              <a:buClr>
                <a:srgbClr val="00B050"/>
              </a:buClr>
              <a:buSzPts val="2200"/>
              <a:buChar char="•"/>
            </a:pPr>
            <a:r>
              <a:rPr b="1" lang="en-US" sz="2200">
                <a:solidFill>
                  <a:srgbClr val="00B050"/>
                </a:solidFill>
              </a:rPr>
              <a:t>We don’t know what program to write because we don’t know how our brain does it.</a:t>
            </a:r>
            <a:endParaRPr/>
          </a:p>
          <a:p>
            <a:pPr indent="-228600" lvl="2" marL="1143000" rtl="0" algn="just">
              <a:lnSpc>
                <a:spcPct val="80000"/>
              </a:lnSpc>
              <a:spcBef>
                <a:spcPts val="500"/>
              </a:spcBef>
              <a:spcAft>
                <a:spcPts val="0"/>
              </a:spcAft>
              <a:buClr>
                <a:srgbClr val="00B050"/>
              </a:buClr>
              <a:buSzPts val="2200"/>
              <a:buChar char="•"/>
            </a:pPr>
            <a:r>
              <a:rPr b="1" lang="en-US" sz="2200">
                <a:solidFill>
                  <a:srgbClr val="00B050"/>
                </a:solidFill>
              </a:rPr>
              <a:t>Even if we had a good idea about how to do it, the program might be horrendously complicated.</a:t>
            </a:r>
            <a:endParaRPr/>
          </a:p>
          <a:p>
            <a:pPr indent="-457200" lvl="0" marL="502919" rtl="0" algn="just">
              <a:lnSpc>
                <a:spcPct val="80000"/>
              </a:lnSpc>
              <a:spcBef>
                <a:spcPts val="1000"/>
              </a:spcBef>
              <a:spcAft>
                <a:spcPts val="0"/>
              </a:spcAft>
              <a:buClr>
                <a:schemeClr val="dk1"/>
              </a:buClr>
              <a:buSzPts val="2400"/>
              <a:buFont typeface="Calibri"/>
              <a:buAutoNum type="arabicPeriod"/>
            </a:pPr>
            <a:r>
              <a:rPr b="1" lang="en-US" sz="2400"/>
              <a:t>Instead of writing a program by hand, we collect lots of examples that specify the correct output for a given input.</a:t>
            </a:r>
            <a:endParaRPr/>
          </a:p>
          <a:p>
            <a:pPr indent="-457200" lvl="0" marL="502919" rtl="0" algn="just">
              <a:lnSpc>
                <a:spcPct val="80000"/>
              </a:lnSpc>
              <a:spcBef>
                <a:spcPts val="1000"/>
              </a:spcBef>
              <a:spcAft>
                <a:spcPts val="0"/>
              </a:spcAft>
              <a:buClr>
                <a:schemeClr val="dk1"/>
              </a:buClr>
              <a:buSzPts val="2400"/>
              <a:buFont typeface="Calibri"/>
              <a:buAutoNum type="arabicPeriod"/>
            </a:pPr>
            <a:r>
              <a:rPr b="1" lang="en-US" sz="2400"/>
              <a:t>A machine learning algorithm then takes these examples and produces a program that does the job.</a:t>
            </a:r>
            <a:endParaRPr/>
          </a:p>
          <a:p>
            <a:pPr indent="-228600" lvl="2" marL="1143000" rtl="0" algn="just">
              <a:lnSpc>
                <a:spcPct val="80000"/>
              </a:lnSpc>
              <a:spcBef>
                <a:spcPts val="500"/>
              </a:spcBef>
              <a:spcAft>
                <a:spcPts val="0"/>
              </a:spcAft>
              <a:buClr>
                <a:srgbClr val="00B050"/>
              </a:buClr>
              <a:buSzPts val="2200"/>
              <a:buChar char="•"/>
            </a:pPr>
            <a:r>
              <a:rPr b="1" lang="en-US" sz="2200">
                <a:solidFill>
                  <a:srgbClr val="00B050"/>
                </a:solidFill>
              </a:rPr>
              <a:t>The program produced by the learning algorithm may look very different from a typical hand-written program. It may contain millions of numbers.</a:t>
            </a:r>
            <a:endParaRPr/>
          </a:p>
          <a:p>
            <a:pPr indent="-228600" lvl="2" marL="1143000" rtl="0" algn="just">
              <a:lnSpc>
                <a:spcPct val="80000"/>
              </a:lnSpc>
              <a:spcBef>
                <a:spcPts val="500"/>
              </a:spcBef>
              <a:spcAft>
                <a:spcPts val="0"/>
              </a:spcAft>
              <a:buClr>
                <a:srgbClr val="00B050"/>
              </a:buClr>
              <a:buSzPts val="2200"/>
              <a:buChar char="•"/>
            </a:pPr>
            <a:r>
              <a:rPr b="1" lang="en-US" sz="2200">
                <a:solidFill>
                  <a:srgbClr val="00B050"/>
                </a:solidFill>
              </a:rPr>
              <a:t>If we do it right, the program works for new cases as well as the ones we trained it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ctrTitle"/>
          </p:nvPr>
        </p:nvSpPr>
        <p:spPr>
          <a:xfrm>
            <a:off x="2024298" y="244699"/>
            <a:ext cx="7772400" cy="6692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Machine Learning: More Specific..</a:t>
            </a:r>
            <a:endParaRPr/>
          </a:p>
        </p:txBody>
      </p:sp>
      <p:sp>
        <p:nvSpPr>
          <p:cNvPr id="136" name="Google Shape;136;p8"/>
          <p:cNvSpPr txBox="1"/>
          <p:nvPr>
            <p:ph idx="1" type="subTitle"/>
          </p:nvPr>
        </p:nvSpPr>
        <p:spPr>
          <a:xfrm>
            <a:off x="1524000" y="2132856"/>
            <a:ext cx="8964488" cy="1800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sz="2800"/>
              <a:t>A computer program is said to </a:t>
            </a:r>
            <a:r>
              <a:rPr i="1" lang="en-US" sz="2800"/>
              <a:t>learn</a:t>
            </a:r>
            <a:r>
              <a:rPr lang="en-US" sz="2800"/>
              <a:t> from experience </a:t>
            </a:r>
            <a:r>
              <a:rPr b="1" lang="en-US" sz="2800"/>
              <a:t>E</a:t>
            </a:r>
            <a:r>
              <a:rPr lang="en-US" sz="2800"/>
              <a:t> with respect to some class of tasks </a:t>
            </a:r>
            <a:r>
              <a:rPr b="1" lang="en-US" sz="2800"/>
              <a:t>T</a:t>
            </a:r>
            <a:r>
              <a:rPr lang="en-US" sz="2800"/>
              <a:t> and performance measure </a:t>
            </a:r>
            <a:r>
              <a:rPr b="1" lang="en-US" sz="2800"/>
              <a:t>P</a:t>
            </a:r>
            <a:r>
              <a:rPr lang="en-US" sz="2800"/>
              <a:t>, if its performance at tasks in </a:t>
            </a:r>
            <a:r>
              <a:rPr b="1" lang="en-US" sz="2800"/>
              <a:t>T</a:t>
            </a:r>
            <a:r>
              <a:rPr lang="en-US" sz="2800"/>
              <a:t>, as measured by </a:t>
            </a:r>
            <a:r>
              <a:rPr b="1" lang="en-US" sz="2800"/>
              <a:t>P</a:t>
            </a:r>
            <a:r>
              <a:rPr lang="en-US" sz="2800"/>
              <a:t>, improves with experience </a:t>
            </a:r>
            <a:r>
              <a:rPr b="1" lang="en-US" sz="2800"/>
              <a:t>E</a:t>
            </a:r>
            <a:r>
              <a:rPr lang="en-US" sz="2800"/>
              <a:t>.</a:t>
            </a:r>
            <a:endParaRPr/>
          </a:p>
        </p:txBody>
      </p:sp>
      <p:sp>
        <p:nvSpPr>
          <p:cNvPr id="137" name="Google Shape;137;p8"/>
          <p:cNvSpPr txBox="1"/>
          <p:nvPr>
            <p:ph idx="12" type="sldNum"/>
          </p:nvPr>
        </p:nvSpPr>
        <p:spPr>
          <a:xfrm>
            <a:off x="8077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ctrTitle"/>
          </p:nvPr>
        </p:nvSpPr>
        <p:spPr>
          <a:xfrm>
            <a:off x="2209800" y="0"/>
            <a:ext cx="7772400" cy="83668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Calibri"/>
              <a:buNone/>
            </a:pPr>
            <a:r>
              <a:rPr b="1" lang="en-US" sz="3200">
                <a:solidFill>
                  <a:srgbClr val="FF0000"/>
                </a:solidFill>
              </a:rPr>
              <a:t>Machine Learning: More Specific..</a:t>
            </a:r>
            <a:endParaRPr/>
          </a:p>
        </p:txBody>
      </p:sp>
      <p:pic>
        <p:nvPicPr>
          <p:cNvPr id="143" name="Google Shape;143;p9"/>
          <p:cNvPicPr preferRelativeResize="0"/>
          <p:nvPr/>
        </p:nvPicPr>
        <p:blipFill rotWithShape="1">
          <a:blip r:embed="rId3">
            <a:alphaModFix/>
          </a:blip>
          <a:srcRect b="0" l="0" r="0" t="0"/>
          <a:stretch/>
        </p:blipFill>
        <p:spPr>
          <a:xfrm>
            <a:off x="1608558" y="1484784"/>
            <a:ext cx="8964488" cy="4286250"/>
          </a:xfrm>
          <a:prstGeom prst="rect">
            <a:avLst/>
          </a:prstGeom>
          <a:noFill/>
          <a:ln>
            <a:noFill/>
          </a:ln>
        </p:spPr>
      </p:pic>
      <p:sp>
        <p:nvSpPr>
          <p:cNvPr id="144" name="Google Shape;144;p9"/>
          <p:cNvSpPr txBox="1"/>
          <p:nvPr>
            <p:ph idx="12" type="sldNum"/>
          </p:nvPr>
        </p:nvSpPr>
        <p:spPr>
          <a:xfrm>
            <a:off x="8077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2020-07-05T16:22:27Z</dcterms:created>
  <dc:creator>Abdullah Al Jubair</dc:creator>
</cp:coreProperties>
</file>