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9" roundtripDataSignature="AMtx7mibLc6Ty0ueaCb3jN5m35Vsi7uN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38ee8b7f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38ee8b7f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c38ee8b7f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38ee8b7f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38ee8b7f1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c38ee8b7f1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Classification of ML</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ML @ Lecture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Supervised Learning</a:t>
            </a:r>
            <a:endParaRPr b="1" sz="3200">
              <a:solidFill>
                <a:srgbClr val="FF0000"/>
              </a:solidFill>
            </a:endParaRPr>
          </a:p>
        </p:txBody>
      </p:sp>
      <p:pic>
        <p:nvPicPr>
          <p:cNvPr id="146" name="Google Shape;146;p10"/>
          <p:cNvPicPr preferRelativeResize="0"/>
          <p:nvPr/>
        </p:nvPicPr>
        <p:blipFill rotWithShape="1">
          <a:blip r:embed="rId3">
            <a:alphaModFix/>
          </a:blip>
          <a:srcRect b="0" l="0" r="0" t="0"/>
          <a:stretch/>
        </p:blipFill>
        <p:spPr>
          <a:xfrm>
            <a:off x="2152650" y="1825626"/>
            <a:ext cx="7886700" cy="42676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Why supervised learning important!</a:t>
            </a:r>
            <a:endParaRPr b="1" sz="3200">
              <a:solidFill>
                <a:srgbClr val="FF0000"/>
              </a:solidFill>
            </a:endParaRPr>
          </a:p>
        </p:txBody>
      </p:sp>
      <p:sp>
        <p:nvSpPr>
          <p:cNvPr id="152" name="Google Shape;152;p11"/>
          <p:cNvSpPr txBox="1"/>
          <p:nvPr>
            <p:ph idx="1" type="body"/>
          </p:nvPr>
        </p:nvSpPr>
        <p:spPr>
          <a:xfrm>
            <a:off x="838200" y="183927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Supervised learning allows you to collect data or produce a data output from the previous experience.</a:t>
            </a:r>
            <a:endParaRPr/>
          </a:p>
          <a:p>
            <a:pPr indent="-228600" lvl="0" marL="228600" rtl="0" algn="just">
              <a:lnSpc>
                <a:spcPct val="90000"/>
              </a:lnSpc>
              <a:spcBef>
                <a:spcPts val="1000"/>
              </a:spcBef>
              <a:spcAft>
                <a:spcPts val="0"/>
              </a:spcAft>
              <a:buClr>
                <a:schemeClr val="dk1"/>
              </a:buClr>
              <a:buSzPts val="2800"/>
              <a:buChar char="•"/>
            </a:pPr>
            <a:r>
              <a:rPr lang="en-US"/>
              <a:t>Helps you to optimize performance criteria using experience</a:t>
            </a:r>
            <a:endParaRPr/>
          </a:p>
          <a:p>
            <a:pPr indent="-228600" lvl="0" marL="228600" rtl="0" algn="just">
              <a:lnSpc>
                <a:spcPct val="90000"/>
              </a:lnSpc>
              <a:spcBef>
                <a:spcPts val="1000"/>
              </a:spcBef>
              <a:spcAft>
                <a:spcPts val="0"/>
              </a:spcAft>
              <a:buClr>
                <a:schemeClr val="dk1"/>
              </a:buClr>
              <a:buSzPts val="2800"/>
              <a:buChar char="•"/>
            </a:pPr>
            <a:r>
              <a:rPr lang="en-US"/>
              <a:t>Supervised machine learning helps you to solve various types of real-world computation problems.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Unsupervised Learning</a:t>
            </a:r>
            <a:endParaRPr/>
          </a:p>
        </p:txBody>
      </p:sp>
      <p:sp>
        <p:nvSpPr>
          <p:cNvPr id="158" name="Google Shape;15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Unsupervised learning </a:t>
            </a:r>
            <a:r>
              <a:rPr lang="en-US"/>
              <a:t>is a machine learning technique, where you do not need to supervise the model. Instead, you need to allow the model to work on its own to discover information. It mainly deals with the unlabelled data</a:t>
            </a:r>
            <a:endParaRPr/>
          </a:p>
          <a:p>
            <a:pPr indent="-228600" lvl="0" marL="228600" rtl="0" algn="just">
              <a:lnSpc>
                <a:spcPct val="90000"/>
              </a:lnSpc>
              <a:spcBef>
                <a:spcPts val="1000"/>
              </a:spcBef>
              <a:spcAft>
                <a:spcPts val="0"/>
              </a:spcAft>
              <a:buClr>
                <a:schemeClr val="dk1"/>
              </a:buClr>
              <a:buSzPts val="2800"/>
              <a:buChar char="•"/>
            </a:pPr>
            <a:r>
              <a:rPr b="1" lang="en-US"/>
              <a:t>Unsupervised learning </a:t>
            </a:r>
            <a:r>
              <a:rPr lang="en-US"/>
              <a:t>algorithms allow you to perform more complex processing tasks compared to supervised learning. Although, unsupervised learning can be more unpredictable compared with other natural learning deep learning and reinforcement learning methods.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Unsupervised Learning</a:t>
            </a:r>
            <a:endParaRPr b="1" sz="3200">
              <a:solidFill>
                <a:srgbClr val="FF0000"/>
              </a:solidFill>
            </a:endParaRPr>
          </a:p>
        </p:txBody>
      </p:sp>
      <p:pic>
        <p:nvPicPr>
          <p:cNvPr id="164" name="Google Shape;164;p13"/>
          <p:cNvPicPr preferRelativeResize="0"/>
          <p:nvPr>
            <p:ph idx="1" type="body"/>
          </p:nvPr>
        </p:nvPicPr>
        <p:blipFill rotWithShape="1">
          <a:blip r:embed="rId3">
            <a:alphaModFix/>
          </a:blip>
          <a:srcRect b="0" l="0" r="0" t="0"/>
          <a:stretch/>
        </p:blipFill>
        <p:spPr>
          <a:xfrm>
            <a:off x="2938463" y="2220119"/>
            <a:ext cx="6315075" cy="356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Why Unsupervised Learning?</a:t>
            </a:r>
            <a:endParaRPr b="1" sz="3200">
              <a:solidFill>
                <a:srgbClr val="FF0000"/>
              </a:solidFill>
            </a:endParaRPr>
          </a:p>
        </p:txBody>
      </p:sp>
      <p:sp>
        <p:nvSpPr>
          <p:cNvPr id="170" name="Google Shape;17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Unsupervised machine learning finds all kind of unknown patterns in data.</a:t>
            </a:r>
            <a:endParaRPr/>
          </a:p>
          <a:p>
            <a:pPr indent="-228600" lvl="0" marL="228600" rtl="0" algn="l">
              <a:lnSpc>
                <a:spcPct val="90000"/>
              </a:lnSpc>
              <a:spcBef>
                <a:spcPts val="1000"/>
              </a:spcBef>
              <a:spcAft>
                <a:spcPts val="0"/>
              </a:spcAft>
              <a:buClr>
                <a:schemeClr val="dk1"/>
              </a:buClr>
              <a:buSzPts val="2800"/>
              <a:buChar char="•"/>
            </a:pPr>
            <a:r>
              <a:rPr lang="en-US"/>
              <a:t>Unsupervised methods help you to find features which can be useful for categorization.</a:t>
            </a:r>
            <a:endParaRPr/>
          </a:p>
          <a:p>
            <a:pPr indent="-228600" lvl="0" marL="228600" rtl="0" algn="l">
              <a:lnSpc>
                <a:spcPct val="90000"/>
              </a:lnSpc>
              <a:spcBef>
                <a:spcPts val="1000"/>
              </a:spcBef>
              <a:spcAft>
                <a:spcPts val="0"/>
              </a:spcAft>
              <a:buClr>
                <a:schemeClr val="dk1"/>
              </a:buClr>
              <a:buSzPts val="2800"/>
              <a:buChar char="•"/>
            </a:pPr>
            <a:r>
              <a:rPr lang="en-US"/>
              <a:t>It is taken place in real time, so all the input data to be analyzed and labeled in the presence of learners.</a:t>
            </a:r>
            <a:endParaRPr/>
          </a:p>
          <a:p>
            <a:pPr indent="-228600" lvl="0" marL="228600" rtl="0" algn="l">
              <a:lnSpc>
                <a:spcPct val="90000"/>
              </a:lnSpc>
              <a:spcBef>
                <a:spcPts val="1000"/>
              </a:spcBef>
              <a:spcAft>
                <a:spcPts val="0"/>
              </a:spcAft>
              <a:buClr>
                <a:schemeClr val="dk1"/>
              </a:buClr>
              <a:buSzPts val="2800"/>
              <a:buChar char="•"/>
            </a:pPr>
            <a:r>
              <a:rPr lang="en-US"/>
              <a:t>It is easier to get unlabeled data from a computer than labeled data, which needs manual intervention.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Supervised </a:t>
            </a:r>
            <a:r>
              <a:rPr b="1" lang="en-US" sz="3200"/>
              <a:t>vs</a:t>
            </a:r>
            <a:r>
              <a:rPr b="1" lang="en-US" sz="3200">
                <a:solidFill>
                  <a:srgbClr val="FF0000"/>
                </a:solidFill>
              </a:rPr>
              <a:t> Unsupervised</a:t>
            </a:r>
            <a:endParaRPr b="1" sz="3200">
              <a:solidFill>
                <a:srgbClr val="FF0000"/>
              </a:solidFill>
            </a:endParaRPr>
          </a:p>
        </p:txBody>
      </p:sp>
      <p:pic>
        <p:nvPicPr>
          <p:cNvPr id="176" name="Google Shape;176;p15"/>
          <p:cNvPicPr preferRelativeResize="0"/>
          <p:nvPr>
            <p:ph idx="1" type="body"/>
          </p:nvPr>
        </p:nvPicPr>
        <p:blipFill rotWithShape="1">
          <a:blip r:embed="rId3">
            <a:alphaModFix/>
          </a:blip>
          <a:srcRect b="0" l="0" r="0" t="0"/>
          <a:stretch/>
        </p:blipFill>
        <p:spPr>
          <a:xfrm>
            <a:off x="2855640" y="2558256"/>
            <a:ext cx="6624736" cy="3391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Reinforcement Learning</a:t>
            </a:r>
            <a:endParaRPr sz="3200">
              <a:solidFill>
                <a:srgbClr val="FF0000"/>
              </a:solidFill>
            </a:endParaRPr>
          </a:p>
        </p:txBody>
      </p:sp>
      <p:sp>
        <p:nvSpPr>
          <p:cNvPr id="183" name="Google Shape;18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Reinforcement learning is an area of Machine Learning. It is about taking suitable action to maximize reward in a particular situation. It is employed by various software and machines to find the best possible behavior or path it should take in a specific situation. </a:t>
            </a:r>
            <a:endParaRPr/>
          </a:p>
          <a:p>
            <a:pPr indent="-228600" lvl="0" marL="228600" rtl="0" algn="just">
              <a:lnSpc>
                <a:spcPct val="90000"/>
              </a:lnSpc>
              <a:spcBef>
                <a:spcPts val="1000"/>
              </a:spcBef>
              <a:spcAft>
                <a:spcPts val="0"/>
              </a:spcAft>
              <a:buClr>
                <a:schemeClr val="dk1"/>
              </a:buClr>
              <a:buSzPts val="2400"/>
              <a:buChar char="•"/>
            </a:pPr>
            <a:r>
              <a:rPr lang="en-US" sz="2400"/>
              <a:t>Reinforcement learning differs from the supervised learning in a way that in supervised learning the training data has the answer key with it so the model is trained with the correct answer itself whereas in reinforcement learning, there is no answer but the reinforcement agent decides what to do to perform the given task. </a:t>
            </a:r>
            <a:endParaRPr/>
          </a:p>
          <a:p>
            <a:pPr indent="-228600" lvl="0" marL="228600" rtl="0" algn="just">
              <a:lnSpc>
                <a:spcPct val="90000"/>
              </a:lnSpc>
              <a:spcBef>
                <a:spcPts val="1000"/>
              </a:spcBef>
              <a:spcAft>
                <a:spcPts val="0"/>
              </a:spcAft>
              <a:buClr>
                <a:schemeClr val="dk1"/>
              </a:buClr>
              <a:buSzPts val="2400"/>
              <a:buChar char="•"/>
            </a:pPr>
            <a:r>
              <a:rPr lang="en-US" sz="2400"/>
              <a:t>In the absence of a training dataset, it is bound to learn from its experience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Reinforcement Learning ..Key points</a:t>
            </a:r>
            <a:endParaRPr sz="3200">
              <a:solidFill>
                <a:srgbClr val="FF0000"/>
              </a:solidFill>
            </a:endParaRPr>
          </a:p>
        </p:txBody>
      </p:sp>
      <p:sp>
        <p:nvSpPr>
          <p:cNvPr id="189" name="Google Shape;18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Reinforcement learning is an area of Machine Learning. It is about Input: The input should be an initial state from which the model will start</a:t>
            </a:r>
            <a:endParaRPr/>
          </a:p>
          <a:p>
            <a:pPr indent="-228600" lvl="0" marL="228600" rtl="0" algn="l">
              <a:lnSpc>
                <a:spcPct val="90000"/>
              </a:lnSpc>
              <a:spcBef>
                <a:spcPts val="1000"/>
              </a:spcBef>
              <a:spcAft>
                <a:spcPts val="0"/>
              </a:spcAft>
              <a:buClr>
                <a:schemeClr val="dk1"/>
              </a:buClr>
              <a:buSzPts val="2400"/>
              <a:buChar char="•"/>
            </a:pPr>
            <a:r>
              <a:rPr lang="en-US" sz="2400"/>
              <a:t>Output: There are many possible output as there are variety of solution to a particular problem</a:t>
            </a:r>
            <a:endParaRPr/>
          </a:p>
          <a:p>
            <a:pPr indent="-228600" lvl="0" marL="228600" rtl="0" algn="l">
              <a:lnSpc>
                <a:spcPct val="90000"/>
              </a:lnSpc>
              <a:spcBef>
                <a:spcPts val="1000"/>
              </a:spcBef>
              <a:spcAft>
                <a:spcPts val="0"/>
              </a:spcAft>
              <a:buClr>
                <a:schemeClr val="dk1"/>
              </a:buClr>
              <a:buSzPts val="2400"/>
              <a:buChar char="•"/>
            </a:pPr>
            <a:r>
              <a:rPr lang="en-US" sz="2400"/>
              <a:t>Training: The training is based upon the input, The model will return a state and the user will decide to reward or punish the model based on its output.</a:t>
            </a:r>
            <a:endParaRPr/>
          </a:p>
          <a:p>
            <a:pPr indent="-228600" lvl="0" marL="228600" rtl="0" algn="l">
              <a:lnSpc>
                <a:spcPct val="90000"/>
              </a:lnSpc>
              <a:spcBef>
                <a:spcPts val="1000"/>
              </a:spcBef>
              <a:spcAft>
                <a:spcPts val="0"/>
              </a:spcAft>
              <a:buClr>
                <a:schemeClr val="dk1"/>
              </a:buClr>
              <a:buSzPts val="2400"/>
              <a:buChar char="•"/>
            </a:pPr>
            <a:r>
              <a:rPr lang="en-US" sz="2400"/>
              <a:t>The model keeps continues to learn.</a:t>
            </a:r>
            <a:endParaRPr/>
          </a:p>
          <a:p>
            <a:pPr indent="-228600" lvl="0" marL="228600" rtl="0" algn="l">
              <a:lnSpc>
                <a:spcPct val="90000"/>
              </a:lnSpc>
              <a:spcBef>
                <a:spcPts val="1000"/>
              </a:spcBef>
              <a:spcAft>
                <a:spcPts val="0"/>
              </a:spcAft>
              <a:buClr>
                <a:schemeClr val="dk1"/>
              </a:buClr>
              <a:buSzPts val="2400"/>
              <a:buChar char="•"/>
            </a:pPr>
            <a:r>
              <a:rPr lang="en-US" sz="2400"/>
              <a:t>The best solution is decided based on the maximum reward.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Reinforcement Learning</a:t>
            </a:r>
            <a:endParaRPr sz="3200">
              <a:solidFill>
                <a:srgbClr val="FF0000"/>
              </a:solidFill>
            </a:endParaRPr>
          </a:p>
        </p:txBody>
      </p:sp>
      <p:pic>
        <p:nvPicPr>
          <p:cNvPr id="195" name="Google Shape;195;p18"/>
          <p:cNvPicPr preferRelativeResize="0"/>
          <p:nvPr/>
        </p:nvPicPr>
        <p:blipFill rotWithShape="1">
          <a:blip r:embed="rId3">
            <a:alphaModFix/>
          </a:blip>
          <a:srcRect b="0" l="0" r="0" t="0"/>
          <a:stretch/>
        </p:blipFill>
        <p:spPr>
          <a:xfrm>
            <a:off x="2855641" y="1881188"/>
            <a:ext cx="6552728" cy="35640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gc38ee8b7f1_0_0"/>
          <p:cNvPicPr preferRelativeResize="0"/>
          <p:nvPr/>
        </p:nvPicPr>
        <p:blipFill>
          <a:blip r:embed="rId3">
            <a:alphaModFix/>
          </a:blip>
          <a:stretch>
            <a:fillRect/>
          </a:stretch>
        </p:blipFill>
        <p:spPr>
          <a:xfrm>
            <a:off x="152400" y="152400"/>
            <a:ext cx="11889256" cy="670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How ML Work</a:t>
            </a:r>
            <a:endParaRPr b="1" sz="3200">
              <a:solidFill>
                <a:srgbClr val="FF0000"/>
              </a:solidFill>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US" sz="2400"/>
              <a:t>Machine learning is the brain where all the learning takes place. The way the machine learns is similar to the human being. Humans learn from experience. The more we know, the more easily we can predict. </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By analogy, when we face an unknown situation, the likelihood of success is lower than the known situation. Machines are trained the same. To make an accurate prediction, the machine sees an example. When we give the machine a similar example, it can figure out the outcome.</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However, like a human, if its feed a previously unseen example, the machine has difficulties to predict.</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19"/>
          <p:cNvPicPr preferRelativeResize="0"/>
          <p:nvPr/>
        </p:nvPicPr>
        <p:blipFill rotWithShape="1">
          <a:blip r:embed="rId3">
            <a:alphaModFix/>
          </a:blip>
          <a:srcRect b="0" l="0" r="0" t="0"/>
          <a:stretch/>
        </p:blipFill>
        <p:spPr>
          <a:xfrm>
            <a:off x="2351584" y="1988840"/>
            <a:ext cx="6648450" cy="4533900"/>
          </a:xfrm>
          <a:prstGeom prst="rect">
            <a:avLst/>
          </a:prstGeom>
          <a:noFill/>
          <a:ln>
            <a:noFill/>
          </a:ln>
        </p:spPr>
      </p:pic>
      <p:sp>
        <p:nvSpPr>
          <p:cNvPr id="207" name="Google Shape;20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Supervised </a:t>
            </a:r>
            <a:r>
              <a:rPr b="1" lang="en-US" sz="3200"/>
              <a:t>vs</a:t>
            </a:r>
            <a:r>
              <a:rPr b="1" lang="en-US" sz="3200">
                <a:solidFill>
                  <a:srgbClr val="FF0000"/>
                </a:solidFill>
              </a:rPr>
              <a:t> Reinforcement Learning </a:t>
            </a:r>
            <a:endParaRPr b="1" sz="32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p:nvPr/>
        </p:nvSpPr>
        <p:spPr>
          <a:xfrm>
            <a:off x="1631504" y="474346"/>
            <a:ext cx="9036496" cy="58169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Variations of Machine Learning</a:t>
            </a:r>
            <a:endParaRPr/>
          </a:p>
          <a:p>
            <a:pPr indent="0" lvl="0" marL="0" marR="0" rtl="0" algn="ctr">
              <a:spcBef>
                <a:spcPts val="0"/>
              </a:spcBef>
              <a:spcAft>
                <a:spcPts val="0"/>
              </a:spcAft>
              <a:buNone/>
            </a:pPr>
            <a:r>
              <a:t/>
            </a:r>
            <a:endParaRPr b="1" sz="3200">
              <a:solidFill>
                <a:srgbClr val="FF0000"/>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 Unsupervised learning: Learning without output values (data exploration, e.g. clustering).</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 Query learning: Learning where the learner can query the environment about the output associated with a particular input.</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Reinforcement learning: Learning where the learner has a range of actions which it can take to attempt to move towards states where it can expect high rewards.</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 Batch vs. online learning: All training examples at once or one at a time (with estimate and update after each example).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p:nvPr/>
        </p:nvSpPr>
        <p:spPr>
          <a:xfrm>
            <a:off x="1631504" y="474346"/>
            <a:ext cx="9036496"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Area of Machine Learning Algorithms</a:t>
            </a:r>
            <a:endParaRPr/>
          </a:p>
          <a:p>
            <a:pPr indent="0" lvl="0" marL="0" marR="0" rtl="0" algn="ctr">
              <a:spcBef>
                <a:spcPts val="0"/>
              </a:spcBef>
              <a:spcAft>
                <a:spcPts val="0"/>
              </a:spcAft>
              <a:buNone/>
            </a:pPr>
            <a:r>
              <a:t/>
            </a:r>
            <a:endParaRPr b="1" sz="3200">
              <a:solidFill>
                <a:srgbClr val="FF0000"/>
              </a:solidFill>
              <a:latin typeface="Calibri"/>
              <a:ea typeface="Calibri"/>
              <a:cs typeface="Calibri"/>
              <a:sym typeface="Calibri"/>
            </a:endParaRPr>
          </a:p>
        </p:txBody>
      </p:sp>
      <p:pic>
        <p:nvPicPr>
          <p:cNvPr id="218" name="Google Shape;218;p21"/>
          <p:cNvPicPr preferRelativeResize="0"/>
          <p:nvPr/>
        </p:nvPicPr>
        <p:blipFill rotWithShape="1">
          <a:blip r:embed="rId3">
            <a:alphaModFix/>
          </a:blip>
          <a:srcRect b="0" l="0" r="0" t="0"/>
          <a:stretch/>
        </p:blipFill>
        <p:spPr>
          <a:xfrm>
            <a:off x="2654077" y="1895005"/>
            <a:ext cx="6991350" cy="3686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c38ee8b7f1_0_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Quiz 10 Marks</a:t>
            </a:r>
            <a:endParaRPr/>
          </a:p>
        </p:txBody>
      </p:sp>
      <p:sp>
        <p:nvSpPr>
          <p:cNvPr id="225" name="Google Shape;225;gc38ee8b7f1_0_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9-3-2021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How ML Work</a:t>
            </a:r>
            <a:endParaRPr b="1" sz="3200">
              <a:solidFill>
                <a:srgbClr val="FF0000"/>
              </a:solidFill>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US" sz="2400"/>
              <a:t>The core objective of machine learning is the </a:t>
            </a:r>
            <a:r>
              <a:rPr b="1" lang="en-US" sz="2400"/>
              <a:t>learning</a:t>
            </a:r>
            <a:r>
              <a:rPr lang="en-US" sz="2400"/>
              <a:t> and </a:t>
            </a:r>
            <a:r>
              <a:rPr b="1" lang="en-US" sz="2400"/>
              <a:t>inference</a:t>
            </a:r>
            <a:r>
              <a:rPr lang="en-US" sz="2400"/>
              <a:t>. </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First of all, the machine learns through the discovery of patterns. This discovery is made thanks to the </a:t>
            </a:r>
            <a:r>
              <a:rPr b="1" lang="en-US" sz="2400"/>
              <a:t>data</a:t>
            </a:r>
            <a:r>
              <a:rPr lang="en-US" sz="2400"/>
              <a:t>. One crucial part of the data scientist is to choose carefully which data to provide to the machine.</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The list of attributes used to solve a problem is called a feature vector. </a:t>
            </a:r>
            <a:r>
              <a:rPr b="1" lang="en-US" sz="2400"/>
              <a:t>A feature </a:t>
            </a:r>
            <a:r>
              <a:rPr lang="en-US" sz="2400"/>
              <a:t>vector as a subset of data that may used to tackle a problem.</a:t>
            </a:r>
            <a:endParaRPr/>
          </a:p>
          <a:p>
            <a:pPr indent="-76200" lvl="0" marL="228600" rtl="0" algn="just">
              <a:lnSpc>
                <a:spcPct val="90000"/>
              </a:lnSpc>
              <a:spcBef>
                <a:spcPts val="1000"/>
              </a:spcBef>
              <a:spcAft>
                <a:spcPts val="0"/>
              </a:spcAft>
              <a:buClr>
                <a:schemeClr val="dk1"/>
              </a:buClr>
              <a:buSzPts val="2400"/>
              <a:buFont typeface="Noto Sans Symbols"/>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How ML Work</a:t>
            </a:r>
            <a:endParaRPr b="1" sz="3200">
              <a:solidFill>
                <a:srgbClr val="FF0000"/>
              </a:solidFill>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US" sz="2400"/>
              <a:t>The machine uses some fancy algorithms to simplify the reality and transform this discovery into a model. Therefore, the learning stage is used to describe the data and summarize it into a model.</a:t>
            </a:r>
            <a:endParaRPr/>
          </a:p>
          <a:p>
            <a:pPr indent="0" lvl="0" marL="0" rtl="0" algn="just">
              <a:lnSpc>
                <a:spcPct val="90000"/>
              </a:lnSpc>
              <a:spcBef>
                <a:spcPts val="1000"/>
              </a:spcBef>
              <a:spcAft>
                <a:spcPts val="0"/>
              </a:spcAft>
              <a:buClr>
                <a:schemeClr val="dk1"/>
              </a:buClr>
              <a:buSzPts val="2400"/>
              <a:buNone/>
            </a:pPr>
            <a:r>
              <a:t/>
            </a:r>
            <a:endParaRPr sz="2400"/>
          </a:p>
          <a:p>
            <a:pPr indent="0" lvl="0" marL="0" rtl="0" algn="just">
              <a:lnSpc>
                <a:spcPct val="90000"/>
              </a:lnSpc>
              <a:spcBef>
                <a:spcPts val="1000"/>
              </a:spcBef>
              <a:spcAft>
                <a:spcPts val="0"/>
              </a:spcAft>
              <a:buClr>
                <a:schemeClr val="dk1"/>
              </a:buClr>
              <a:buSzPts val="2400"/>
              <a:buNone/>
            </a:pPr>
            <a:r>
              <a:t/>
            </a:r>
            <a:endParaRPr sz="2400"/>
          </a:p>
        </p:txBody>
      </p:sp>
      <p:pic>
        <p:nvPicPr>
          <p:cNvPr id="108" name="Google Shape;108;p4"/>
          <p:cNvPicPr preferRelativeResize="0"/>
          <p:nvPr/>
        </p:nvPicPr>
        <p:blipFill rotWithShape="1">
          <a:blip r:embed="rId3">
            <a:alphaModFix/>
          </a:blip>
          <a:srcRect b="0" l="0" r="0" t="0"/>
          <a:stretch/>
        </p:blipFill>
        <p:spPr>
          <a:xfrm>
            <a:off x="2911631" y="3399352"/>
            <a:ext cx="6162675" cy="173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How ML Work</a:t>
            </a:r>
            <a:endParaRPr b="1" sz="3200">
              <a:solidFill>
                <a:srgbClr val="FF0000"/>
              </a:solidFill>
            </a:endParaRPr>
          </a:p>
        </p:txBody>
      </p:sp>
      <p:sp>
        <p:nvSpPr>
          <p:cNvPr id="114" name="Google Shape;11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US" sz="2400"/>
              <a:t>The machine uses some fancy algorithms to simplify the reality and transform this discovery into a model. Therefore, the learning stage is used to describe the data and summarize it into a model.</a:t>
            </a:r>
            <a:endParaRPr/>
          </a:p>
          <a:p>
            <a:pPr indent="0" lvl="0" marL="0" rtl="0" algn="just">
              <a:lnSpc>
                <a:spcPct val="90000"/>
              </a:lnSpc>
              <a:spcBef>
                <a:spcPts val="1000"/>
              </a:spcBef>
              <a:spcAft>
                <a:spcPts val="0"/>
              </a:spcAft>
              <a:buClr>
                <a:schemeClr val="dk1"/>
              </a:buClr>
              <a:buSzPts val="2400"/>
              <a:buNone/>
            </a:pPr>
            <a:r>
              <a:t/>
            </a:r>
            <a:endParaRPr sz="2400"/>
          </a:p>
          <a:p>
            <a:pPr indent="0" lvl="0" marL="0" rtl="0" algn="just">
              <a:lnSpc>
                <a:spcPct val="90000"/>
              </a:lnSpc>
              <a:spcBef>
                <a:spcPts val="1000"/>
              </a:spcBef>
              <a:spcAft>
                <a:spcPts val="0"/>
              </a:spcAft>
              <a:buClr>
                <a:schemeClr val="dk1"/>
              </a:buClr>
              <a:buSzPts val="2400"/>
              <a:buNone/>
            </a:pPr>
            <a:r>
              <a:t/>
            </a:r>
            <a:endParaRPr sz="2400"/>
          </a:p>
        </p:txBody>
      </p:sp>
      <p:pic>
        <p:nvPicPr>
          <p:cNvPr id="115" name="Google Shape;115;p5"/>
          <p:cNvPicPr preferRelativeResize="0"/>
          <p:nvPr/>
        </p:nvPicPr>
        <p:blipFill rotWithShape="1">
          <a:blip r:embed="rId3">
            <a:alphaModFix/>
          </a:blip>
          <a:srcRect b="0" l="0" r="0" t="0"/>
          <a:stretch/>
        </p:blipFill>
        <p:spPr>
          <a:xfrm>
            <a:off x="2911631" y="3031487"/>
            <a:ext cx="6162675" cy="1733550"/>
          </a:xfrm>
          <a:prstGeom prst="rect">
            <a:avLst/>
          </a:prstGeom>
          <a:noFill/>
          <a:ln>
            <a:noFill/>
          </a:ln>
        </p:spPr>
      </p:pic>
      <p:sp>
        <p:nvSpPr>
          <p:cNvPr id="116" name="Google Shape;116;p5"/>
          <p:cNvSpPr/>
          <p:nvPr/>
        </p:nvSpPr>
        <p:spPr>
          <a:xfrm>
            <a:off x="1009398" y="4996858"/>
            <a:ext cx="10173203" cy="156966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instance, the machine is trying to understand the relationship between the wage of an individual and the likelihood to go to a fancy restaurant. It turns out the machine finds a positive relationship between wage and going to a high-end restaurant: This is the model</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How ML Work (Summary)</a:t>
            </a:r>
            <a:endParaRPr b="1" sz="3200">
              <a:solidFill>
                <a:srgbClr val="FF0000"/>
              </a:solidFill>
            </a:endParaRPr>
          </a:p>
        </p:txBody>
      </p:sp>
      <p:sp>
        <p:nvSpPr>
          <p:cNvPr id="122" name="Google Shape;122;p6"/>
          <p:cNvSpPr/>
          <p:nvPr/>
        </p:nvSpPr>
        <p:spPr>
          <a:xfrm>
            <a:off x="1038893" y="1561899"/>
            <a:ext cx="10985681"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Define a question</a:t>
            </a:r>
            <a:endParaRPr/>
          </a:p>
          <a:p>
            <a:pPr indent="-342900" lvl="0" marL="3429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Collect data</a:t>
            </a:r>
            <a:endParaRPr/>
          </a:p>
          <a:p>
            <a:pPr indent="-342900" lvl="0" marL="3429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Visualize data</a:t>
            </a:r>
            <a:endParaRPr/>
          </a:p>
          <a:p>
            <a:pPr indent="-342900" lvl="0" marL="3429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Train algorithm</a:t>
            </a:r>
            <a:endParaRPr/>
          </a:p>
          <a:p>
            <a:pPr indent="-342900" lvl="0" marL="3429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Test the Algorithm</a:t>
            </a:r>
            <a:endParaRPr/>
          </a:p>
          <a:p>
            <a:pPr indent="-342900" lvl="0" marL="3429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Collect feedback</a:t>
            </a:r>
            <a:endParaRPr/>
          </a:p>
          <a:p>
            <a:pPr indent="-342900" lvl="0" marL="3429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Refine the algorithm</a:t>
            </a:r>
            <a:endParaRPr/>
          </a:p>
          <a:p>
            <a:pPr indent="-342900" lvl="0" marL="3429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Loop 4-7 until the results are satisfying</a:t>
            </a:r>
            <a:endParaRPr/>
          </a:p>
          <a:p>
            <a:pPr indent="-342900" lvl="0" marL="3429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Use the model to make a prediction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Once the algorithm gets good at drawing the right conclusions, it applies that knowledge to new sets of data</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p:nvPr/>
        </p:nvSpPr>
        <p:spPr>
          <a:xfrm>
            <a:off x="1631504" y="16409"/>
            <a:ext cx="8928992"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3200">
                <a:solidFill>
                  <a:srgbClr val="FF0000"/>
                </a:solidFill>
                <a:latin typeface="Calibri"/>
                <a:ea typeface="Calibri"/>
                <a:cs typeface="Calibri"/>
                <a:sym typeface="Calibri"/>
              </a:rPr>
              <a:t>Classification of Machine Learning</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a:t>
            </a:r>
            <a:r>
              <a:rPr b="1" lang="en-US" sz="3000">
                <a:solidFill>
                  <a:schemeClr val="dk1"/>
                </a:solidFill>
                <a:latin typeface="Times New Roman"/>
                <a:ea typeface="Times New Roman"/>
                <a:cs typeface="Times New Roman"/>
                <a:sym typeface="Times New Roman"/>
              </a:rPr>
              <a:t> </a:t>
            </a:r>
            <a:r>
              <a:rPr b="1" lang="en-US" sz="3000">
                <a:solidFill>
                  <a:srgbClr val="0070C0"/>
                </a:solidFill>
                <a:latin typeface="Times New Roman"/>
                <a:ea typeface="Times New Roman"/>
                <a:cs typeface="Times New Roman"/>
                <a:sym typeface="Times New Roman"/>
              </a:rPr>
              <a:t>Supervised Learning</a:t>
            </a:r>
            <a:endParaRPr/>
          </a:p>
          <a:p>
            <a:pPr indent="0" lvl="0" marL="0" marR="0" rtl="0" algn="l">
              <a:spcBef>
                <a:spcPts val="0"/>
              </a:spcBef>
              <a:spcAft>
                <a:spcPts val="0"/>
              </a:spcAft>
              <a:buNone/>
            </a:pPr>
            <a:r>
              <a:rPr b="1" lang="en-US" sz="3000">
                <a:solidFill>
                  <a:schemeClr val="dk1"/>
                </a:solidFill>
                <a:latin typeface="Times New Roman"/>
                <a:ea typeface="Times New Roman"/>
                <a:cs typeface="Times New Roman"/>
                <a:sym typeface="Times New Roman"/>
              </a:rPr>
              <a:t>• </a:t>
            </a:r>
            <a:r>
              <a:rPr b="1" lang="en-US" sz="3000">
                <a:solidFill>
                  <a:srgbClr val="0070C0"/>
                </a:solidFill>
                <a:latin typeface="Times New Roman"/>
                <a:ea typeface="Times New Roman"/>
                <a:cs typeface="Times New Roman"/>
                <a:sym typeface="Times New Roman"/>
              </a:rPr>
              <a:t>Unsupervised Learning</a:t>
            </a:r>
            <a:endParaRPr/>
          </a:p>
          <a:p>
            <a:pPr indent="0" lvl="0" marL="0" marR="0" rtl="0" algn="l">
              <a:spcBef>
                <a:spcPts val="0"/>
              </a:spcBef>
              <a:spcAft>
                <a:spcPts val="0"/>
              </a:spcAft>
              <a:buNone/>
            </a:pPr>
            <a:r>
              <a:rPr b="1" lang="en-US" sz="3000">
                <a:solidFill>
                  <a:schemeClr val="dk1"/>
                </a:solidFill>
                <a:latin typeface="Times New Roman"/>
                <a:ea typeface="Times New Roman"/>
                <a:cs typeface="Times New Roman"/>
                <a:sym typeface="Times New Roman"/>
              </a:rPr>
              <a:t>• </a:t>
            </a:r>
            <a:r>
              <a:rPr b="1" lang="en-US" sz="3000">
                <a:solidFill>
                  <a:srgbClr val="0070C0"/>
                </a:solidFill>
                <a:latin typeface="Times New Roman"/>
                <a:ea typeface="Times New Roman"/>
                <a:cs typeface="Times New Roman"/>
                <a:sym typeface="Times New Roman"/>
              </a:rPr>
              <a:t>Reinforcement Learning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Classifications of Supervised and unsupervised</a:t>
            </a:r>
            <a:endParaRPr b="1" sz="3200">
              <a:solidFill>
                <a:srgbClr val="FF0000"/>
              </a:solidFill>
            </a:endParaRPr>
          </a:p>
        </p:txBody>
      </p:sp>
      <p:pic>
        <p:nvPicPr>
          <p:cNvPr id="134" name="Google Shape;134;p8"/>
          <p:cNvPicPr preferRelativeResize="0"/>
          <p:nvPr/>
        </p:nvPicPr>
        <p:blipFill rotWithShape="1">
          <a:blip r:embed="rId3">
            <a:alphaModFix/>
          </a:blip>
          <a:srcRect b="0" l="0" r="0" t="0"/>
          <a:stretch/>
        </p:blipFill>
        <p:spPr>
          <a:xfrm>
            <a:off x="2804124" y="2022212"/>
            <a:ext cx="6768752" cy="35283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Supervised Learning</a:t>
            </a:r>
            <a:endParaRPr/>
          </a:p>
        </p:txBody>
      </p:sp>
      <p:sp>
        <p:nvSpPr>
          <p:cNvPr id="140" name="Google Shape;140;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t>In a </a:t>
            </a:r>
            <a:r>
              <a:rPr b="1" lang="en-US" sz="2600"/>
              <a:t>supervised learning</a:t>
            </a:r>
            <a:r>
              <a:rPr lang="en-US" sz="2600"/>
              <a:t> model, the algorithm learns on a labeled dataset, providing an answer key that the algorithm can use to evaluate its accuracy on </a:t>
            </a:r>
            <a:r>
              <a:rPr b="1" lang="en-US" sz="2600"/>
              <a:t>training</a:t>
            </a:r>
            <a:r>
              <a:rPr lang="en-US" sz="2600"/>
              <a:t> data.</a:t>
            </a:r>
            <a:endParaRPr sz="2600"/>
          </a:p>
          <a:p>
            <a:pPr indent="-63500" lvl="0" marL="228600" rtl="0" algn="just">
              <a:lnSpc>
                <a:spcPct val="90000"/>
              </a:lnSpc>
              <a:spcBef>
                <a:spcPts val="1000"/>
              </a:spcBef>
              <a:spcAft>
                <a:spcPts val="0"/>
              </a:spcAft>
              <a:buClr>
                <a:schemeClr val="dk1"/>
              </a:buClr>
              <a:buSzPts val="2600"/>
              <a:buNone/>
            </a:pPr>
            <a:r>
              <a:t/>
            </a:r>
            <a:endParaRPr sz="2600"/>
          </a:p>
          <a:p>
            <a:pPr indent="-228600" lvl="0" marL="228600" rtl="0" algn="just">
              <a:lnSpc>
                <a:spcPct val="90000"/>
              </a:lnSpc>
              <a:spcBef>
                <a:spcPts val="1000"/>
              </a:spcBef>
              <a:spcAft>
                <a:spcPts val="0"/>
              </a:spcAft>
              <a:buClr>
                <a:schemeClr val="dk1"/>
              </a:buClr>
              <a:buSzPts val="2600"/>
              <a:buChar char="•"/>
            </a:pPr>
            <a:r>
              <a:rPr b="1" lang="en-US" sz="2600"/>
              <a:t>Supervised learning</a:t>
            </a:r>
            <a:r>
              <a:rPr lang="en-US" sz="2600"/>
              <a:t> is the </a:t>
            </a:r>
            <a:r>
              <a:rPr b="1" lang="en-US" sz="2600"/>
              <a:t>machine learning</a:t>
            </a:r>
            <a:r>
              <a:rPr lang="en-US" sz="2600"/>
              <a:t> task of </a:t>
            </a:r>
            <a:r>
              <a:rPr b="1" lang="en-US" sz="2600"/>
              <a:t>learning</a:t>
            </a:r>
            <a:r>
              <a:rPr lang="en-US" sz="2600"/>
              <a:t> a function that maps an input to an output based on example input-output pairs. It infers a function from labeled </a:t>
            </a:r>
            <a:r>
              <a:rPr b="1" lang="en-US" sz="2600"/>
              <a:t>training</a:t>
            </a:r>
            <a:r>
              <a:rPr lang="en-US" sz="2600"/>
              <a:t> data consisting of a set of </a:t>
            </a:r>
            <a:r>
              <a:rPr b="1" lang="en-US" sz="2600"/>
              <a:t>training</a:t>
            </a:r>
            <a:r>
              <a:rPr lang="en-US" sz="2600"/>
              <a:t> examples.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2020-07-10T15:28:07Z</dcterms:created>
  <dc:creator>Abdullah Al Jubair</dc:creator>
</cp:coreProperties>
</file>