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96" r:id="rId3"/>
    <p:sldId id="295" r:id="rId4"/>
    <p:sldId id="29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4" d="100"/>
          <a:sy n="54" d="100"/>
        </p:scale>
        <p:origin x="58" y="7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CA5ABA-272D-461E-A1D0-9FD6B5EB9E48}" type="datetimeFigureOut">
              <a:rPr lang="en-US" smtClean="0"/>
              <a:t>10/5/2020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AF3E7-DE78-4BC8-BE83-6B604A013537}" type="slidenum">
              <a:rPr lang="en-US" smtClean="0"/>
              <a:t>‹#›</a:t>
            </a:fld>
            <a:endParaRPr lang="en-US"/>
          </a:p>
        </p:txBody>
      </p:sp>
    </p:spTree>
    <p:extLst>
      <p:ext uri="{BB962C8B-B14F-4D97-AF65-F5344CB8AC3E}">
        <p14:creationId xmlns:p14="http://schemas.microsoft.com/office/powerpoint/2010/main" val="1359848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DB65F9-9E01-4BD4-8B41-198E8A433F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CEBCEAC-2E49-4D71-87DF-393D74BDB5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1EB7453-DD78-45C6-B2C7-07C18977FCA5}"/>
              </a:ext>
            </a:extLst>
          </p:cNvPr>
          <p:cNvSpPr>
            <a:spLocks noGrp="1"/>
          </p:cNvSpPr>
          <p:nvPr>
            <p:ph type="dt" sz="half" idx="10"/>
          </p:nvPr>
        </p:nvSpPr>
        <p:spPr/>
        <p:txBody>
          <a:bodyPr/>
          <a:lstStyle/>
          <a:p>
            <a:fld id="{1AD3379C-34D1-40AF-9C5F-F6BE6C0E2E68}" type="datetimeFigureOut">
              <a:rPr lang="en-US" smtClean="0"/>
              <a:t>10/5/2020</a:t>
            </a:fld>
            <a:endParaRPr lang="en-US"/>
          </a:p>
        </p:txBody>
      </p:sp>
      <p:sp>
        <p:nvSpPr>
          <p:cNvPr id="5" name="Footer Placeholder 4">
            <a:extLst>
              <a:ext uri="{FF2B5EF4-FFF2-40B4-BE49-F238E27FC236}">
                <a16:creationId xmlns:a16="http://schemas.microsoft.com/office/drawing/2014/main" xmlns="" id="{6E7EE396-F3AC-44D7-9D44-D04FA3D370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08CE1AB-BB87-4933-BFDF-0CF6AB817D0B}"/>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846624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0D6DD1-2E8C-40CE-87FE-8E5C850513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D8F8DD1-F7B4-4F32-8931-3B23976058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939DA1F-B9E5-4262-AC13-C86D06C3551B}"/>
              </a:ext>
            </a:extLst>
          </p:cNvPr>
          <p:cNvSpPr>
            <a:spLocks noGrp="1"/>
          </p:cNvSpPr>
          <p:nvPr>
            <p:ph type="dt" sz="half" idx="10"/>
          </p:nvPr>
        </p:nvSpPr>
        <p:spPr/>
        <p:txBody>
          <a:bodyPr/>
          <a:lstStyle/>
          <a:p>
            <a:fld id="{1AD3379C-34D1-40AF-9C5F-F6BE6C0E2E68}" type="datetimeFigureOut">
              <a:rPr lang="en-US" smtClean="0"/>
              <a:t>10/5/2020</a:t>
            </a:fld>
            <a:endParaRPr lang="en-US"/>
          </a:p>
        </p:txBody>
      </p:sp>
      <p:sp>
        <p:nvSpPr>
          <p:cNvPr id="5" name="Footer Placeholder 4">
            <a:extLst>
              <a:ext uri="{FF2B5EF4-FFF2-40B4-BE49-F238E27FC236}">
                <a16:creationId xmlns:a16="http://schemas.microsoft.com/office/drawing/2014/main" xmlns="" id="{49DC8F42-4FBF-4572-88AA-1173C41DB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D1E5633-DB15-4DF1-A785-8875611A97E1}"/>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3087653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3141B24-88CC-4DFF-8855-F48A581921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006FBC1-FFEC-4A4C-B81F-FB6DC0112E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DF7CA64-951A-4B47-ACBA-2B53D2751AC8}"/>
              </a:ext>
            </a:extLst>
          </p:cNvPr>
          <p:cNvSpPr>
            <a:spLocks noGrp="1"/>
          </p:cNvSpPr>
          <p:nvPr>
            <p:ph type="dt" sz="half" idx="10"/>
          </p:nvPr>
        </p:nvSpPr>
        <p:spPr/>
        <p:txBody>
          <a:bodyPr/>
          <a:lstStyle/>
          <a:p>
            <a:fld id="{1AD3379C-34D1-40AF-9C5F-F6BE6C0E2E68}" type="datetimeFigureOut">
              <a:rPr lang="en-US" smtClean="0"/>
              <a:t>10/5/2020</a:t>
            </a:fld>
            <a:endParaRPr lang="en-US"/>
          </a:p>
        </p:txBody>
      </p:sp>
      <p:sp>
        <p:nvSpPr>
          <p:cNvPr id="5" name="Footer Placeholder 4">
            <a:extLst>
              <a:ext uri="{FF2B5EF4-FFF2-40B4-BE49-F238E27FC236}">
                <a16:creationId xmlns:a16="http://schemas.microsoft.com/office/drawing/2014/main" xmlns="" id="{3C4A88AE-1ED0-4A06-BF7B-C390A3B573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48D64FE-4ABF-4E3E-85C7-F6C7DFDD0439}"/>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109318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02513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10/5/2020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417329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91A61D-DD3C-4EDE-87F1-F0D2F316CB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4C771C5-ED34-4290-B4F5-436468BDFB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9E2D8C0-1470-40BD-AC52-31E25AC9D56E}"/>
              </a:ext>
            </a:extLst>
          </p:cNvPr>
          <p:cNvSpPr>
            <a:spLocks noGrp="1"/>
          </p:cNvSpPr>
          <p:nvPr>
            <p:ph type="dt" sz="half" idx="10"/>
          </p:nvPr>
        </p:nvSpPr>
        <p:spPr/>
        <p:txBody>
          <a:bodyPr/>
          <a:lstStyle/>
          <a:p>
            <a:fld id="{1AD3379C-34D1-40AF-9C5F-F6BE6C0E2E68}" type="datetimeFigureOut">
              <a:rPr lang="en-US" smtClean="0"/>
              <a:t>10/5/2020</a:t>
            </a:fld>
            <a:endParaRPr lang="en-US"/>
          </a:p>
        </p:txBody>
      </p:sp>
      <p:sp>
        <p:nvSpPr>
          <p:cNvPr id="5" name="Footer Placeholder 4">
            <a:extLst>
              <a:ext uri="{FF2B5EF4-FFF2-40B4-BE49-F238E27FC236}">
                <a16:creationId xmlns:a16="http://schemas.microsoft.com/office/drawing/2014/main" xmlns="" id="{E23869DD-0398-475E-B1D3-3451B6F0A8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44CFF18-563C-4B7B-9338-90869B8231AE}"/>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3552358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D903E3-E71B-4625-A106-9C9A3A6DAD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A2CE0926-1288-44DB-8466-91CB5386F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E02435A-5341-475E-8D69-205ABF17B432}"/>
              </a:ext>
            </a:extLst>
          </p:cNvPr>
          <p:cNvSpPr>
            <a:spLocks noGrp="1"/>
          </p:cNvSpPr>
          <p:nvPr>
            <p:ph type="dt" sz="half" idx="10"/>
          </p:nvPr>
        </p:nvSpPr>
        <p:spPr/>
        <p:txBody>
          <a:bodyPr/>
          <a:lstStyle/>
          <a:p>
            <a:fld id="{1AD3379C-34D1-40AF-9C5F-F6BE6C0E2E68}" type="datetimeFigureOut">
              <a:rPr lang="en-US" smtClean="0"/>
              <a:t>10/5/2020</a:t>
            </a:fld>
            <a:endParaRPr lang="en-US"/>
          </a:p>
        </p:txBody>
      </p:sp>
      <p:sp>
        <p:nvSpPr>
          <p:cNvPr id="5" name="Footer Placeholder 4">
            <a:extLst>
              <a:ext uri="{FF2B5EF4-FFF2-40B4-BE49-F238E27FC236}">
                <a16:creationId xmlns:a16="http://schemas.microsoft.com/office/drawing/2014/main" xmlns="" id="{024ECFF1-EC4D-4A0D-B908-10882235F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4897B02-7830-4C4E-B427-E8231C88C2BE}"/>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801562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88CAFD-8FD2-40D0-9404-148B127F35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F34B121-B882-4B54-B082-38D7DBBB5D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2D4A212-1674-4E31-8E55-FAE27206CA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1E67AF8-384C-4A70-B6F0-2D289614EC67}"/>
              </a:ext>
            </a:extLst>
          </p:cNvPr>
          <p:cNvSpPr>
            <a:spLocks noGrp="1"/>
          </p:cNvSpPr>
          <p:nvPr>
            <p:ph type="dt" sz="half" idx="10"/>
          </p:nvPr>
        </p:nvSpPr>
        <p:spPr/>
        <p:txBody>
          <a:bodyPr/>
          <a:lstStyle/>
          <a:p>
            <a:fld id="{1AD3379C-34D1-40AF-9C5F-F6BE6C0E2E68}" type="datetimeFigureOut">
              <a:rPr lang="en-US" smtClean="0"/>
              <a:t>10/5/2020</a:t>
            </a:fld>
            <a:endParaRPr lang="en-US"/>
          </a:p>
        </p:txBody>
      </p:sp>
      <p:sp>
        <p:nvSpPr>
          <p:cNvPr id="6" name="Footer Placeholder 5">
            <a:extLst>
              <a:ext uri="{FF2B5EF4-FFF2-40B4-BE49-F238E27FC236}">
                <a16:creationId xmlns:a16="http://schemas.microsoft.com/office/drawing/2014/main" xmlns="" id="{D4B9EE46-9ACE-4849-9B18-FB09F9BD2E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D83E1A8-52C2-44E4-9738-3420FAC33D6B}"/>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2229324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56E81D-A1B1-440E-86A0-51909CB023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495C528-746A-497D-9648-3FD24DE529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5864691-BBF6-453B-82FE-6160FD0108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BD7F669-936E-4CFE-8153-AD4622E7EE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050D23B-03D3-41E3-B3A1-3D443CC478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54AF55C-110B-4C8F-8AE7-EC6A58843985}"/>
              </a:ext>
            </a:extLst>
          </p:cNvPr>
          <p:cNvSpPr>
            <a:spLocks noGrp="1"/>
          </p:cNvSpPr>
          <p:nvPr>
            <p:ph type="dt" sz="half" idx="10"/>
          </p:nvPr>
        </p:nvSpPr>
        <p:spPr/>
        <p:txBody>
          <a:bodyPr/>
          <a:lstStyle/>
          <a:p>
            <a:fld id="{1AD3379C-34D1-40AF-9C5F-F6BE6C0E2E68}" type="datetimeFigureOut">
              <a:rPr lang="en-US" smtClean="0"/>
              <a:t>10/5/2020</a:t>
            </a:fld>
            <a:endParaRPr lang="en-US"/>
          </a:p>
        </p:txBody>
      </p:sp>
      <p:sp>
        <p:nvSpPr>
          <p:cNvPr id="8" name="Footer Placeholder 7">
            <a:extLst>
              <a:ext uri="{FF2B5EF4-FFF2-40B4-BE49-F238E27FC236}">
                <a16:creationId xmlns:a16="http://schemas.microsoft.com/office/drawing/2014/main" xmlns="" id="{DE6788F9-F64B-4DFA-89B5-728C8B8D5E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44A7598-8329-44D6-A379-36A9CFE0C9B8}"/>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1471955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7EAD9C-45CA-4074-9054-6BF46DBCC9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0CC4900-0B79-459E-B130-E530DF045A4A}"/>
              </a:ext>
            </a:extLst>
          </p:cNvPr>
          <p:cNvSpPr>
            <a:spLocks noGrp="1"/>
          </p:cNvSpPr>
          <p:nvPr>
            <p:ph type="dt" sz="half" idx="10"/>
          </p:nvPr>
        </p:nvSpPr>
        <p:spPr/>
        <p:txBody>
          <a:bodyPr/>
          <a:lstStyle/>
          <a:p>
            <a:fld id="{1AD3379C-34D1-40AF-9C5F-F6BE6C0E2E68}" type="datetimeFigureOut">
              <a:rPr lang="en-US" smtClean="0"/>
              <a:t>10/5/2020</a:t>
            </a:fld>
            <a:endParaRPr lang="en-US"/>
          </a:p>
        </p:txBody>
      </p:sp>
      <p:sp>
        <p:nvSpPr>
          <p:cNvPr id="4" name="Footer Placeholder 3">
            <a:extLst>
              <a:ext uri="{FF2B5EF4-FFF2-40B4-BE49-F238E27FC236}">
                <a16:creationId xmlns:a16="http://schemas.microsoft.com/office/drawing/2014/main" xmlns="" id="{105AA682-89FF-4ED0-A07A-8114899C93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254C77F-3008-4236-9C27-D54B6B052F69}"/>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3019194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E3CC6E-DEE2-441D-B841-65C85F034AE7}"/>
              </a:ext>
            </a:extLst>
          </p:cNvPr>
          <p:cNvSpPr>
            <a:spLocks noGrp="1"/>
          </p:cNvSpPr>
          <p:nvPr>
            <p:ph type="dt" sz="half" idx="10"/>
          </p:nvPr>
        </p:nvSpPr>
        <p:spPr/>
        <p:txBody>
          <a:bodyPr/>
          <a:lstStyle/>
          <a:p>
            <a:fld id="{1AD3379C-34D1-40AF-9C5F-F6BE6C0E2E68}" type="datetimeFigureOut">
              <a:rPr lang="en-US" smtClean="0"/>
              <a:t>10/5/2020</a:t>
            </a:fld>
            <a:endParaRPr lang="en-US"/>
          </a:p>
        </p:txBody>
      </p:sp>
      <p:sp>
        <p:nvSpPr>
          <p:cNvPr id="3" name="Footer Placeholder 2">
            <a:extLst>
              <a:ext uri="{FF2B5EF4-FFF2-40B4-BE49-F238E27FC236}">
                <a16:creationId xmlns:a16="http://schemas.microsoft.com/office/drawing/2014/main" xmlns="" id="{DE50A94B-5A43-408C-AC1E-CA0AA8DD0C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3CC0DED-9071-4E96-873E-82409B91125A}"/>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79168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D3C5C4-AE23-4F91-AB91-A5235319F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ED4D8E8-CEC0-47C2-ADEB-669EC62BCA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8DA6D3A-74C8-46AA-8443-C667EF54E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4BF5FBA-8559-43D6-BCC1-1BB4BEFD952D}"/>
              </a:ext>
            </a:extLst>
          </p:cNvPr>
          <p:cNvSpPr>
            <a:spLocks noGrp="1"/>
          </p:cNvSpPr>
          <p:nvPr>
            <p:ph type="dt" sz="half" idx="10"/>
          </p:nvPr>
        </p:nvSpPr>
        <p:spPr/>
        <p:txBody>
          <a:bodyPr/>
          <a:lstStyle/>
          <a:p>
            <a:fld id="{1AD3379C-34D1-40AF-9C5F-F6BE6C0E2E68}" type="datetimeFigureOut">
              <a:rPr lang="en-US" smtClean="0"/>
              <a:t>10/5/2020</a:t>
            </a:fld>
            <a:endParaRPr lang="en-US"/>
          </a:p>
        </p:txBody>
      </p:sp>
      <p:sp>
        <p:nvSpPr>
          <p:cNvPr id="6" name="Footer Placeholder 5">
            <a:extLst>
              <a:ext uri="{FF2B5EF4-FFF2-40B4-BE49-F238E27FC236}">
                <a16:creationId xmlns:a16="http://schemas.microsoft.com/office/drawing/2014/main" xmlns="" id="{EBEA486B-5B97-4FD0-A28F-5F5EC810E8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623F253-0C26-4BD3-83CB-EA101D5950E7}"/>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74070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44F7CF-951E-45FC-ADC6-043320768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2232090-1845-43D7-98C5-6ACAB4791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CABE38C9-12CB-4C14-AAF2-3DB5A71C53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3730666-4CA9-422D-ACA4-7DC8DD46DC84}"/>
              </a:ext>
            </a:extLst>
          </p:cNvPr>
          <p:cNvSpPr>
            <a:spLocks noGrp="1"/>
          </p:cNvSpPr>
          <p:nvPr>
            <p:ph type="dt" sz="half" idx="10"/>
          </p:nvPr>
        </p:nvSpPr>
        <p:spPr/>
        <p:txBody>
          <a:bodyPr/>
          <a:lstStyle/>
          <a:p>
            <a:fld id="{1AD3379C-34D1-40AF-9C5F-F6BE6C0E2E68}" type="datetimeFigureOut">
              <a:rPr lang="en-US" smtClean="0"/>
              <a:t>10/5/2020</a:t>
            </a:fld>
            <a:endParaRPr lang="en-US"/>
          </a:p>
        </p:txBody>
      </p:sp>
      <p:sp>
        <p:nvSpPr>
          <p:cNvPr id="6" name="Footer Placeholder 5">
            <a:extLst>
              <a:ext uri="{FF2B5EF4-FFF2-40B4-BE49-F238E27FC236}">
                <a16:creationId xmlns:a16="http://schemas.microsoft.com/office/drawing/2014/main" xmlns="" id="{551D9E6A-97B6-43A3-8BB9-F5F8D19527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BA17E3D-B168-46D3-AE04-C662D8636D64}"/>
              </a:ext>
            </a:extLst>
          </p:cNvPr>
          <p:cNvSpPr>
            <a:spLocks noGrp="1"/>
          </p:cNvSpPr>
          <p:nvPr>
            <p:ph type="sldNum" sz="quarter" idx="12"/>
          </p:nvPr>
        </p:nvSpPr>
        <p:spPr/>
        <p:txBody>
          <a:bodyPr/>
          <a:lstStyle/>
          <a:p>
            <a:fld id="{66F044CC-37D2-4E07-9C31-1A8B8A0047EF}" type="slidenum">
              <a:rPr lang="en-US" smtClean="0"/>
              <a:t>‹#›</a:t>
            </a:fld>
            <a:endParaRPr lang="en-US"/>
          </a:p>
        </p:txBody>
      </p:sp>
    </p:spTree>
    <p:extLst>
      <p:ext uri="{BB962C8B-B14F-4D97-AF65-F5344CB8AC3E}">
        <p14:creationId xmlns:p14="http://schemas.microsoft.com/office/powerpoint/2010/main" val="2774628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1DAFA0F-58A9-4EF0-A0CA-80FDE4B941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7569F83-3B21-4389-A4BC-4B6EB1EA28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97E7449-C098-4389-B6B3-B93B36A568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3379C-34D1-40AF-9C5F-F6BE6C0E2E68}" type="datetimeFigureOut">
              <a:rPr lang="en-US" smtClean="0"/>
              <a:t>10/5/2020</a:t>
            </a:fld>
            <a:endParaRPr lang="en-US"/>
          </a:p>
        </p:txBody>
      </p:sp>
      <p:sp>
        <p:nvSpPr>
          <p:cNvPr id="5" name="Footer Placeholder 4">
            <a:extLst>
              <a:ext uri="{FF2B5EF4-FFF2-40B4-BE49-F238E27FC236}">
                <a16:creationId xmlns:a16="http://schemas.microsoft.com/office/drawing/2014/main" xmlns="" id="{7EB760E4-433B-4BB3-974D-D446774FDF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6FC92B8-127F-4886-B9E2-2AC3EE926E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044CC-37D2-4E07-9C31-1A8B8A0047EF}" type="slidenum">
              <a:rPr lang="en-US" smtClean="0"/>
              <a:t>‹#›</a:t>
            </a:fld>
            <a:endParaRPr lang="en-US"/>
          </a:p>
        </p:txBody>
      </p:sp>
    </p:spTree>
    <p:extLst>
      <p:ext uri="{BB962C8B-B14F-4D97-AF65-F5344CB8AC3E}">
        <p14:creationId xmlns:p14="http://schemas.microsoft.com/office/powerpoint/2010/main" val="2500839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CONTINUOUS SYSTEM</a:t>
            </a:r>
          </a:p>
        </p:txBody>
      </p:sp>
      <p:pic>
        <p:nvPicPr>
          <p:cNvPr id="4" name="Picture 3"/>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CONTINUOUS SYSTEM</a:t>
            </a:r>
          </a:p>
        </p:txBody>
      </p:sp>
      <p:graphicFrame>
        <p:nvGraphicFramePr>
          <p:cNvPr id="2" name="Table 1">
            <a:extLst>
              <a:ext uri="{FF2B5EF4-FFF2-40B4-BE49-F238E27FC236}">
                <a16:creationId xmlns:a16="http://schemas.microsoft.com/office/drawing/2014/main" xmlns="" id="{F834E77E-C819-4569-9934-0B36D6755F7F}"/>
              </a:ext>
            </a:extLst>
          </p:cNvPr>
          <p:cNvGraphicFramePr>
            <a:graphicFrameLocks noGrp="1"/>
          </p:cNvGraphicFramePr>
          <p:nvPr>
            <p:extLst>
              <p:ext uri="{D42A27DB-BD31-4B8C-83A1-F6EECF244321}">
                <p14:modId xmlns:p14="http://schemas.microsoft.com/office/powerpoint/2010/main" val="527749242"/>
              </p:ext>
            </p:extLst>
          </p:nvPr>
        </p:nvGraphicFramePr>
        <p:xfrm>
          <a:off x="521207" y="3636189"/>
          <a:ext cx="10984989" cy="1414640"/>
        </p:xfrm>
        <a:graphic>
          <a:graphicData uri="http://schemas.openxmlformats.org/drawingml/2006/table">
            <a:tbl>
              <a:tblPr>
                <a:tableStyleId>{5C22544A-7EE6-4342-B048-85BDC9FD1C3A}</a:tableStyleId>
              </a:tblPr>
              <a:tblGrid>
                <a:gridCol w="1061751">
                  <a:extLst>
                    <a:ext uri="{9D8B030D-6E8A-4147-A177-3AD203B41FA5}">
                      <a16:colId xmlns:a16="http://schemas.microsoft.com/office/drawing/2014/main" xmlns="" val="2657079300"/>
                    </a:ext>
                  </a:extLst>
                </a:gridCol>
                <a:gridCol w="651912">
                  <a:extLst>
                    <a:ext uri="{9D8B030D-6E8A-4147-A177-3AD203B41FA5}">
                      <a16:colId xmlns:a16="http://schemas.microsoft.com/office/drawing/2014/main" xmlns="" val="2407318167"/>
                    </a:ext>
                  </a:extLst>
                </a:gridCol>
                <a:gridCol w="648758">
                  <a:extLst>
                    <a:ext uri="{9D8B030D-6E8A-4147-A177-3AD203B41FA5}">
                      <a16:colId xmlns:a16="http://schemas.microsoft.com/office/drawing/2014/main" xmlns="" val="3152930819"/>
                    </a:ext>
                  </a:extLst>
                </a:gridCol>
                <a:gridCol w="625166">
                  <a:extLst>
                    <a:ext uri="{9D8B030D-6E8A-4147-A177-3AD203B41FA5}">
                      <a16:colId xmlns:a16="http://schemas.microsoft.com/office/drawing/2014/main" xmlns="" val="453571991"/>
                    </a:ext>
                  </a:extLst>
                </a:gridCol>
                <a:gridCol w="625166">
                  <a:extLst>
                    <a:ext uri="{9D8B030D-6E8A-4147-A177-3AD203B41FA5}">
                      <a16:colId xmlns:a16="http://schemas.microsoft.com/office/drawing/2014/main" xmlns="" val="4228287884"/>
                    </a:ext>
                  </a:extLst>
                </a:gridCol>
                <a:gridCol w="636961">
                  <a:extLst>
                    <a:ext uri="{9D8B030D-6E8A-4147-A177-3AD203B41FA5}">
                      <a16:colId xmlns:a16="http://schemas.microsoft.com/office/drawing/2014/main" xmlns="" val="3846096564"/>
                    </a:ext>
                  </a:extLst>
                </a:gridCol>
                <a:gridCol w="636961">
                  <a:extLst>
                    <a:ext uri="{9D8B030D-6E8A-4147-A177-3AD203B41FA5}">
                      <a16:colId xmlns:a16="http://schemas.microsoft.com/office/drawing/2014/main" xmlns="" val="2174355501"/>
                    </a:ext>
                  </a:extLst>
                </a:gridCol>
                <a:gridCol w="613372">
                  <a:extLst>
                    <a:ext uri="{9D8B030D-6E8A-4147-A177-3AD203B41FA5}">
                      <a16:colId xmlns:a16="http://schemas.microsoft.com/office/drawing/2014/main" xmlns="" val="2522813864"/>
                    </a:ext>
                  </a:extLst>
                </a:gridCol>
                <a:gridCol w="648758">
                  <a:extLst>
                    <a:ext uri="{9D8B030D-6E8A-4147-A177-3AD203B41FA5}">
                      <a16:colId xmlns:a16="http://schemas.microsoft.com/office/drawing/2014/main" xmlns="" val="1364394225"/>
                    </a:ext>
                  </a:extLst>
                </a:gridCol>
                <a:gridCol w="625166">
                  <a:extLst>
                    <a:ext uri="{9D8B030D-6E8A-4147-A177-3AD203B41FA5}">
                      <a16:colId xmlns:a16="http://schemas.microsoft.com/office/drawing/2014/main" xmlns="" val="3824895943"/>
                    </a:ext>
                  </a:extLst>
                </a:gridCol>
                <a:gridCol w="601574">
                  <a:extLst>
                    <a:ext uri="{9D8B030D-6E8A-4147-A177-3AD203B41FA5}">
                      <a16:colId xmlns:a16="http://schemas.microsoft.com/office/drawing/2014/main" xmlns="" val="2586094330"/>
                    </a:ext>
                  </a:extLst>
                </a:gridCol>
                <a:gridCol w="601574">
                  <a:extLst>
                    <a:ext uri="{9D8B030D-6E8A-4147-A177-3AD203B41FA5}">
                      <a16:colId xmlns:a16="http://schemas.microsoft.com/office/drawing/2014/main" xmlns="" val="3326981272"/>
                    </a:ext>
                  </a:extLst>
                </a:gridCol>
                <a:gridCol w="601574">
                  <a:extLst>
                    <a:ext uri="{9D8B030D-6E8A-4147-A177-3AD203B41FA5}">
                      <a16:colId xmlns:a16="http://schemas.microsoft.com/office/drawing/2014/main" xmlns="" val="1064200062"/>
                    </a:ext>
                  </a:extLst>
                </a:gridCol>
                <a:gridCol w="601574">
                  <a:extLst>
                    <a:ext uri="{9D8B030D-6E8A-4147-A177-3AD203B41FA5}">
                      <a16:colId xmlns:a16="http://schemas.microsoft.com/office/drawing/2014/main" xmlns="" val="4061155705"/>
                    </a:ext>
                  </a:extLst>
                </a:gridCol>
                <a:gridCol w="601574">
                  <a:extLst>
                    <a:ext uri="{9D8B030D-6E8A-4147-A177-3AD203B41FA5}">
                      <a16:colId xmlns:a16="http://schemas.microsoft.com/office/drawing/2014/main" xmlns="" val="1696889740"/>
                    </a:ext>
                  </a:extLst>
                </a:gridCol>
                <a:gridCol w="601574">
                  <a:extLst>
                    <a:ext uri="{9D8B030D-6E8A-4147-A177-3AD203B41FA5}">
                      <a16:colId xmlns:a16="http://schemas.microsoft.com/office/drawing/2014/main" xmlns="" val="3851222014"/>
                    </a:ext>
                  </a:extLst>
                </a:gridCol>
                <a:gridCol w="601574">
                  <a:extLst>
                    <a:ext uri="{9D8B030D-6E8A-4147-A177-3AD203B41FA5}">
                      <a16:colId xmlns:a16="http://schemas.microsoft.com/office/drawing/2014/main" xmlns="" val="1957288586"/>
                    </a:ext>
                  </a:extLst>
                </a:gridCol>
              </a:tblGrid>
              <a:tr h="413994">
                <a:tc>
                  <a:txBody>
                    <a:bodyPr/>
                    <a:lstStyle/>
                    <a:p>
                      <a:pPr marL="0" marR="0">
                        <a:spcBef>
                          <a:spcPts val="0"/>
                        </a:spcBef>
                        <a:spcAft>
                          <a:spcPts val="0"/>
                        </a:spcAft>
                      </a:pPr>
                      <a:r>
                        <a:rPr lang="en-US" sz="1800" i="1" kern="50" dirty="0">
                          <a:effectLst/>
                          <a:latin typeface="Times New Roman" panose="02020603050405020304" pitchFamily="18" charset="0"/>
                          <a:cs typeface="Times New Roman" panose="02020603050405020304" pitchFamily="18" charset="0"/>
                        </a:rPr>
                        <a:t>time(t)</a:t>
                      </a:r>
                      <a:endParaRPr lang="en-US" sz="1800" i="1"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0</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1</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2</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3</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4</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5</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6</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7</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8</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9</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10</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11</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ea typeface="SimSun" panose="02010600030101010101" pitchFamily="2" charset="-122"/>
                          <a:cs typeface="Times New Roman" panose="02020603050405020304" pitchFamily="18" charset="0"/>
                        </a:rPr>
                        <a:t>12</a:t>
                      </a: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ea typeface="SimSun" panose="02010600030101010101" pitchFamily="2" charset="-122"/>
                          <a:cs typeface="Times New Roman" panose="02020603050405020304" pitchFamily="18" charset="0"/>
                        </a:rPr>
                        <a:t>13</a:t>
                      </a: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ea typeface="SimSun" panose="02010600030101010101" pitchFamily="2" charset="-122"/>
                          <a:cs typeface="Times New Roman" panose="02020603050405020304" pitchFamily="18" charset="0"/>
                        </a:rPr>
                        <a:t>14</a:t>
                      </a: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ea typeface="SimSun" panose="02010600030101010101" pitchFamily="2" charset="-122"/>
                          <a:cs typeface="Times New Roman" panose="02020603050405020304" pitchFamily="18" charset="0"/>
                        </a:rPr>
                        <a:t>15</a:t>
                      </a:r>
                    </a:p>
                  </a:txBody>
                  <a:tcPr marL="68580" marR="68580" marT="0" marB="0"/>
                </a:tc>
                <a:extLst>
                  <a:ext uri="{0D108BD9-81ED-4DB2-BD59-A6C34878D82A}">
                    <a16:rowId xmlns:a16="http://schemas.microsoft.com/office/drawing/2014/main" xmlns="" val="2442485822"/>
                  </a:ext>
                </a:extLst>
              </a:tr>
              <a:tr h="436092">
                <a:tc>
                  <a:txBody>
                    <a:bodyPr/>
                    <a:lstStyle/>
                    <a:p>
                      <a:pPr marL="0" marR="0">
                        <a:spcBef>
                          <a:spcPts val="0"/>
                        </a:spcBef>
                        <a:spcAft>
                          <a:spcPts val="0"/>
                        </a:spcAft>
                      </a:pPr>
                      <a:r>
                        <a:rPr lang="en-US" sz="1800" i="1" kern="50" dirty="0" err="1">
                          <a:effectLst/>
                          <a:latin typeface="Times New Roman" panose="02020603050405020304" pitchFamily="18" charset="0"/>
                          <a:cs typeface="Times New Roman" panose="02020603050405020304" pitchFamily="18" charset="0"/>
                        </a:rPr>
                        <a:t>xb</a:t>
                      </a:r>
                      <a:r>
                        <a:rPr lang="en-US" sz="1800" i="1" kern="50" dirty="0">
                          <a:effectLst/>
                          <a:latin typeface="Times New Roman" panose="02020603050405020304" pitchFamily="18" charset="0"/>
                          <a:cs typeface="Times New Roman" panose="02020603050405020304" pitchFamily="18" charset="0"/>
                        </a:rPr>
                        <a:t>(t)</a:t>
                      </a:r>
                      <a:endParaRPr lang="en-US" sz="1800" i="1"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100</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110</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120</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129</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140</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149</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158</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168</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179</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188</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198</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209</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ea typeface="SimSun" panose="02010600030101010101" pitchFamily="2" charset="-122"/>
                          <a:cs typeface="Times New Roman" panose="02020603050405020304" pitchFamily="18" charset="0"/>
                        </a:rPr>
                        <a:t>219</a:t>
                      </a: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ea typeface="SimSun" panose="02010600030101010101" pitchFamily="2" charset="-122"/>
                          <a:cs typeface="Times New Roman" panose="02020603050405020304" pitchFamily="18" charset="0"/>
                        </a:rPr>
                        <a:t>226</a:t>
                      </a: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ea typeface="SimSun" panose="02010600030101010101" pitchFamily="2" charset="-122"/>
                          <a:cs typeface="Times New Roman" panose="02020603050405020304" pitchFamily="18" charset="0"/>
                        </a:rPr>
                        <a:t>234</a:t>
                      </a: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ea typeface="SimSun" panose="02010600030101010101" pitchFamily="2" charset="-122"/>
                          <a:cs typeface="Times New Roman" panose="02020603050405020304" pitchFamily="18" charset="0"/>
                        </a:rPr>
                        <a:t>240</a:t>
                      </a:r>
                    </a:p>
                  </a:txBody>
                  <a:tcPr marL="68580" marR="68580" marT="0" marB="0"/>
                </a:tc>
                <a:extLst>
                  <a:ext uri="{0D108BD9-81ED-4DB2-BD59-A6C34878D82A}">
                    <a16:rowId xmlns:a16="http://schemas.microsoft.com/office/drawing/2014/main" xmlns="" val="817274537"/>
                  </a:ext>
                </a:extLst>
              </a:tr>
              <a:tr h="564554">
                <a:tc>
                  <a:txBody>
                    <a:bodyPr/>
                    <a:lstStyle/>
                    <a:p>
                      <a:pPr marL="0" marR="0">
                        <a:spcBef>
                          <a:spcPts val="0"/>
                        </a:spcBef>
                        <a:spcAft>
                          <a:spcPts val="0"/>
                        </a:spcAft>
                      </a:pPr>
                      <a:r>
                        <a:rPr lang="en-US" sz="1800" i="1" kern="50" dirty="0" err="1">
                          <a:effectLst/>
                          <a:latin typeface="Times New Roman" panose="02020603050405020304" pitchFamily="18" charset="0"/>
                          <a:cs typeface="Times New Roman" panose="02020603050405020304" pitchFamily="18" charset="0"/>
                        </a:rPr>
                        <a:t>yb</a:t>
                      </a:r>
                      <a:r>
                        <a:rPr lang="en-US" sz="1800" i="1" kern="50" dirty="0">
                          <a:effectLst/>
                          <a:latin typeface="Times New Roman" panose="02020603050405020304" pitchFamily="18" charset="0"/>
                          <a:cs typeface="Times New Roman" panose="02020603050405020304" pitchFamily="18" charset="0"/>
                        </a:rPr>
                        <a:t>(t)</a:t>
                      </a:r>
                      <a:endParaRPr lang="en-US" sz="1800" i="1"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0</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3</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6</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10</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15</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20</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26</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32</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37</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34</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30</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27</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ea typeface="SimSun" panose="02010600030101010101" pitchFamily="2" charset="-122"/>
                          <a:cs typeface="Times New Roman" panose="02020603050405020304" pitchFamily="18" charset="0"/>
                        </a:rPr>
                        <a:t>23</a:t>
                      </a: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ea typeface="SimSun" panose="02010600030101010101" pitchFamily="2" charset="-122"/>
                          <a:cs typeface="Times New Roman" panose="02020603050405020304" pitchFamily="18" charset="0"/>
                        </a:rPr>
                        <a:t>19</a:t>
                      </a: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ea typeface="SimSun" panose="02010600030101010101" pitchFamily="2" charset="-122"/>
                          <a:cs typeface="Times New Roman" panose="02020603050405020304" pitchFamily="18" charset="0"/>
                        </a:rPr>
                        <a:t>16</a:t>
                      </a: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ea typeface="SimSun" panose="02010600030101010101" pitchFamily="2" charset="-122"/>
                          <a:cs typeface="Times New Roman" panose="02020603050405020304" pitchFamily="18" charset="0"/>
                        </a:rPr>
                        <a:t>14</a:t>
                      </a:r>
                    </a:p>
                  </a:txBody>
                  <a:tcPr marL="68580" marR="68580" marT="0" marB="0"/>
                </a:tc>
                <a:extLst>
                  <a:ext uri="{0D108BD9-81ED-4DB2-BD59-A6C34878D82A}">
                    <a16:rowId xmlns:a16="http://schemas.microsoft.com/office/drawing/2014/main" xmlns="" val="1571307980"/>
                  </a:ext>
                </a:extLst>
              </a:tr>
            </a:tbl>
          </a:graphicData>
        </a:graphic>
      </p:graphicFrame>
      <p:sp>
        <p:nvSpPr>
          <p:cNvPr id="4" name="Rectangle 1">
            <a:extLst>
              <a:ext uri="{FF2B5EF4-FFF2-40B4-BE49-F238E27FC236}">
                <a16:creationId xmlns:a16="http://schemas.microsoft.com/office/drawing/2014/main" xmlns="" id="{82400857-C1C9-46A1-BB81-9CF634F5BBF1}"/>
              </a:ext>
            </a:extLst>
          </p:cNvPr>
          <p:cNvSpPr>
            <a:spLocks noChangeArrowheads="1"/>
          </p:cNvSpPr>
          <p:nvPr/>
        </p:nvSpPr>
        <p:spPr bwMode="auto">
          <a:xfrm>
            <a:off x="521207" y="1638160"/>
            <a:ext cx="1105166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402263" algn="r"/>
              </a:tabLst>
              <a:defRPr>
                <a:solidFill>
                  <a:schemeClr val="tx1"/>
                </a:solidFill>
                <a:latin typeface="Arial" panose="020B0604020202020204" pitchFamily="34" charset="0"/>
              </a:defRPr>
            </a:lvl1pPr>
            <a:lvl2pPr eaLnBrk="0" fontAlgn="base" hangingPunct="0">
              <a:spcBef>
                <a:spcPct val="0"/>
              </a:spcBef>
              <a:spcAft>
                <a:spcPct val="0"/>
              </a:spcAft>
              <a:tabLst>
                <a:tab pos="5402263" algn="r"/>
              </a:tabLst>
              <a:defRPr>
                <a:solidFill>
                  <a:schemeClr val="tx1"/>
                </a:solidFill>
                <a:latin typeface="Arial" panose="020B0604020202020204" pitchFamily="34" charset="0"/>
              </a:defRPr>
            </a:lvl2pPr>
            <a:lvl3pPr eaLnBrk="0" fontAlgn="base" hangingPunct="0">
              <a:spcBef>
                <a:spcPct val="0"/>
              </a:spcBef>
              <a:spcAft>
                <a:spcPct val="0"/>
              </a:spcAft>
              <a:tabLst>
                <a:tab pos="5402263" algn="r"/>
              </a:tabLst>
              <a:defRPr>
                <a:solidFill>
                  <a:schemeClr val="tx1"/>
                </a:solidFill>
                <a:latin typeface="Arial" panose="020B0604020202020204" pitchFamily="34" charset="0"/>
              </a:defRPr>
            </a:lvl3pPr>
            <a:lvl4pPr eaLnBrk="0" fontAlgn="base" hangingPunct="0">
              <a:spcBef>
                <a:spcPct val="0"/>
              </a:spcBef>
              <a:spcAft>
                <a:spcPct val="0"/>
              </a:spcAft>
              <a:tabLst>
                <a:tab pos="5402263" algn="r"/>
              </a:tabLst>
              <a:defRPr>
                <a:solidFill>
                  <a:schemeClr val="tx1"/>
                </a:solidFill>
                <a:latin typeface="Arial" panose="020B0604020202020204" pitchFamily="34" charset="0"/>
              </a:defRPr>
            </a:lvl4pPr>
            <a:lvl5pPr eaLnBrk="0" fontAlgn="base" hangingPunct="0">
              <a:spcBef>
                <a:spcPct val="0"/>
              </a:spcBef>
              <a:spcAft>
                <a:spcPct val="0"/>
              </a:spcAft>
              <a:tabLst>
                <a:tab pos="5402263" algn="r"/>
              </a:tabLst>
              <a:defRPr>
                <a:solidFill>
                  <a:schemeClr val="tx1"/>
                </a:solidFill>
                <a:latin typeface="Arial" panose="020B0604020202020204" pitchFamily="34" charset="0"/>
              </a:defRPr>
            </a:lvl5pPr>
            <a:lvl6pPr eaLnBrk="0" fontAlgn="base" hangingPunct="0">
              <a:spcBef>
                <a:spcPct val="0"/>
              </a:spcBef>
              <a:spcAft>
                <a:spcPct val="0"/>
              </a:spcAft>
              <a:tabLst>
                <a:tab pos="5402263" algn="r"/>
              </a:tabLst>
              <a:defRPr>
                <a:solidFill>
                  <a:schemeClr val="tx1"/>
                </a:solidFill>
                <a:latin typeface="Arial" panose="020B0604020202020204" pitchFamily="34" charset="0"/>
              </a:defRPr>
            </a:lvl6pPr>
            <a:lvl7pPr eaLnBrk="0" fontAlgn="base" hangingPunct="0">
              <a:spcBef>
                <a:spcPct val="0"/>
              </a:spcBef>
              <a:spcAft>
                <a:spcPct val="0"/>
              </a:spcAft>
              <a:tabLst>
                <a:tab pos="5402263" algn="r"/>
              </a:tabLst>
              <a:defRPr>
                <a:solidFill>
                  <a:schemeClr val="tx1"/>
                </a:solidFill>
                <a:latin typeface="Arial" panose="020B0604020202020204" pitchFamily="34" charset="0"/>
              </a:defRPr>
            </a:lvl7pPr>
            <a:lvl8pPr eaLnBrk="0" fontAlgn="base" hangingPunct="0">
              <a:spcBef>
                <a:spcPct val="0"/>
              </a:spcBef>
              <a:spcAft>
                <a:spcPct val="0"/>
              </a:spcAft>
              <a:tabLst>
                <a:tab pos="5402263" algn="r"/>
              </a:tabLst>
              <a:defRPr>
                <a:solidFill>
                  <a:schemeClr val="tx1"/>
                </a:solidFill>
                <a:latin typeface="Arial" panose="020B0604020202020204" pitchFamily="34" charset="0"/>
              </a:defRPr>
            </a:lvl8pPr>
            <a:lvl9pPr eaLnBrk="0" fontAlgn="base" hangingPunct="0">
              <a:spcBef>
                <a:spcPct val="0"/>
              </a:spcBef>
              <a:spcAft>
                <a:spcPct val="0"/>
              </a:spcAft>
              <a:tabLst>
                <a:tab pos="5402263" algn="r"/>
              </a:tabLst>
              <a:defRPr>
                <a:solidFill>
                  <a:schemeClr val="tx1"/>
                </a:solidFill>
                <a:latin typeface="Arial" panose="020B0604020202020204" pitchFamily="34" charset="0"/>
              </a:defRPr>
            </a:lvl9pPr>
          </a:lstStyle>
          <a:p>
            <a:pPr algn="ctr"/>
            <a:r>
              <a:rPr lang="en-US" dirty="0">
                <a:latin typeface="Times New Roman" panose="02020603050405020304" pitchFamily="18" charset="0"/>
                <a:ea typeface="Calibri" panose="020F0502020204030204" pitchFamily="34" charset="0"/>
                <a:cs typeface="Times New Roman" panose="02020603050405020304" pitchFamily="18" charset="0"/>
              </a:rPr>
              <a:t>QUESTION - 2</a:t>
            </a:r>
          </a:p>
          <a:p>
            <a:pPr marL="0" marR="0" lvl="0" indent="0" algn="l" defTabSz="914400" rtl="0" eaLnBrk="0" fontAlgn="base" latinLnBrk="0" hangingPunct="0">
              <a:lnSpc>
                <a:spcPct val="100000"/>
              </a:lnSpc>
              <a:spcBef>
                <a:spcPct val="0"/>
              </a:spcBef>
              <a:spcAft>
                <a:spcPct val="0"/>
              </a:spcAft>
              <a:buClrTx/>
              <a:buSzTx/>
              <a:buFontTx/>
              <a:buNone/>
              <a:tabLst>
                <a:tab pos="5402263" algn="r"/>
              </a:tabLst>
            </a:pPr>
            <a:endParaRPr lang="en-US" altLang="en-US"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402263" algn="r"/>
              </a:tabLst>
            </a:pPr>
            <a:r>
              <a:rPr kumimoji="0" lang="en-US" altLang="en-US" b="0" i="0" u="none" strike="noStrike" cap="none" normalizeH="0" baseline="0" dirty="0">
                <a:ln>
                  <a:noFill/>
                </a:ln>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In a pure pursuit problem, there is a target, which moves along a predetermined path, and there is a pursuer who follows the target, redirecting itself towards the target at fixed intervals of time. A fighter aircraft following an enemy bomber is an example of pure pursuit problem. The fighter corrects its direction after a fixed interval of 1 minute. The fighter’s speed </a:t>
            </a:r>
            <a:r>
              <a:rPr kumimoji="0" lang="en-US" altLang="en-US" b="0" i="1" u="none" strike="noStrike" cap="none" normalizeH="0" baseline="0" dirty="0">
                <a:ln>
                  <a:noFill/>
                </a:ln>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S</a:t>
            </a:r>
            <a:r>
              <a:rPr kumimoji="0" lang="en-US" altLang="en-US" b="0" i="0" u="none" strike="noStrike" cap="none" normalizeH="0" baseline="0" dirty="0">
                <a:ln>
                  <a:noFill/>
                </a:ln>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is constant at 20km/min, while the target’s path is specified as a function of time as below:</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D84075B7-457B-4377-83B7-27A8B9706AC3}"/>
              </a:ext>
            </a:extLst>
          </p:cNvPr>
          <p:cNvSpPr txBox="1"/>
          <p:nvPr/>
        </p:nvSpPr>
        <p:spPr>
          <a:xfrm>
            <a:off x="521207" y="5219840"/>
            <a:ext cx="11204068"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5402263" algn="r"/>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Initially the fighter’s position is at (</a:t>
            </a:r>
            <a:r>
              <a:rPr kumimoji="0" lang="en-US" altLang="en-US" b="0" i="1"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xf,yf</a:t>
            </a:r>
            <a:r>
              <a:rPr kumimoji="0" lang="en-US" altLang="en-US" b="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(0,60) and the bomber’s position is at (</a:t>
            </a:r>
            <a:r>
              <a:rPr kumimoji="0" lang="en-US" altLang="en-US" b="0" i="1" u="none" strike="noStrike" cap="none" normalizeH="0" baseline="0" dirty="0" err="1">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xb,yb</a:t>
            </a:r>
            <a:r>
              <a:rPr kumimoji="0" lang="en-US" altLang="en-US" b="0" i="1"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(100,0). If the distance turns within </a:t>
            </a:r>
            <a:r>
              <a:rPr lang="en-US" alt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10 </a:t>
            </a: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km or less within 12 minutes, the pursuit ends, otherwise the bomber escapes and the pursuit is abandoned. Now, find whether the fighter is able to destroy the bomber or not. If the fighter succeeds in destroying then at what distance and time?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72790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5BFC4A2-9F1A-41F5-B2FC-97DAF3135B12}"/>
              </a:ext>
            </a:extLst>
          </p:cNvPr>
          <p:cNvSpPr txBox="1"/>
          <p:nvPr/>
        </p:nvSpPr>
        <p:spPr>
          <a:xfrm>
            <a:off x="628650" y="629205"/>
            <a:ext cx="6096000"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CONTINUOUS SYSTEM</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xmlns="" id="{4CA4C21D-5C47-4345-A87B-7DB2FD65A8FF}"/>
                  </a:ext>
                </a:extLst>
              </p:cNvPr>
              <p:cNvSpPr txBox="1"/>
              <p:nvPr/>
            </p:nvSpPr>
            <p:spPr>
              <a:xfrm>
                <a:off x="738188" y="1159528"/>
                <a:ext cx="10715623" cy="5446299"/>
              </a:xfrm>
              <a:prstGeom prst="rect">
                <a:avLst/>
              </a:prstGeom>
              <a:noFill/>
            </p:spPr>
            <p:txBody>
              <a:bodyPr wrap="square">
                <a:spAutoFit/>
              </a:bodyPr>
              <a:lstStyle/>
              <a:p>
                <a:pPr marL="0" marR="0" algn="ctr">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ANSWER</a:t>
                </a:r>
              </a:p>
              <a:p>
                <a:pPr marL="0" marR="0">
                  <a:lnSpc>
                    <a:spcPct val="107000"/>
                  </a:lnSpc>
                  <a:spcBef>
                    <a:spcPts val="0"/>
                  </a:spcBef>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kern="5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At time t, the distance </a:t>
                </a:r>
                <a:r>
                  <a:rPr lang="en-US" i="1" kern="5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rPr>
                  <a:t>Dist</a:t>
                </a:r>
                <a:r>
                  <a:rPr lang="en-US" i="1" kern="5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(t) </a:t>
                </a:r>
                <a:r>
                  <a:rPr lang="en-US" kern="5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between fighter and bomber is given by, </a:t>
                </a:r>
              </a:p>
              <a:p>
                <a:endParaRPr lang="en-US" kern="5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endParaRPr>
              </a:p>
              <a:p>
                <a:pPr algn="ctr"/>
                <a:r>
                  <a:rPr lang="en-US" i="1" kern="5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rPr>
                  <a:t>Dist</a:t>
                </a:r>
                <a:r>
                  <a:rPr lang="en-US" i="1" kern="5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(t) </a:t>
                </a:r>
                <a:r>
                  <a:rPr lang="en-US" kern="5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rad>
                      <m:radPr>
                        <m:degHide m:val="on"/>
                        <m:ctrlPr>
                          <a:rPr lang="en-US" i="1" kern="50" smtClean="0">
                            <a:solidFill>
                              <a:srgbClr val="000000"/>
                            </a:solidFill>
                            <a:latin typeface="Cambria Math" panose="02040503050406030204" pitchFamily="18" charset="0"/>
                            <a:ea typeface="SimSun" panose="02010600030101010101" pitchFamily="2" charset="-122"/>
                            <a:cs typeface="Times New Roman" panose="02020603050405020304" pitchFamily="18" charset="0"/>
                          </a:rPr>
                        </m:ctrlPr>
                      </m:radPr>
                      <m:deg/>
                      <m:e>
                        <m:sSup>
                          <m:sSupPr>
                            <m:ctrlPr>
                              <a:rPr lang="en-US" i="1" kern="50" smtClean="0">
                                <a:solidFill>
                                  <a:srgbClr val="000000"/>
                                </a:solidFill>
                                <a:latin typeface="Cambria Math" panose="02040503050406030204" pitchFamily="18" charset="0"/>
                                <a:ea typeface="SimSun" panose="02010600030101010101" pitchFamily="2" charset="-122"/>
                                <a:cs typeface="Times New Roman" panose="02020603050405020304" pitchFamily="18" charset="0"/>
                              </a:rPr>
                            </m:ctrlPr>
                          </m:sSupPr>
                          <m:e>
                            <m:r>
                              <a:rPr lang="en-US" b="0" i="1" kern="50" smtClean="0">
                                <a:solidFill>
                                  <a:srgbClr val="000000"/>
                                </a:solidFill>
                                <a:latin typeface="Cambria Math" panose="02040503050406030204" pitchFamily="18" charset="0"/>
                                <a:ea typeface="SimSun" panose="02010600030101010101" pitchFamily="2" charset="-122"/>
                                <a:cs typeface="Times New Roman" panose="02020603050405020304" pitchFamily="18" charset="0"/>
                              </a:rPr>
                              <m:t>(</m:t>
                            </m:r>
                            <m:r>
                              <a:rPr lang="en-US" b="0" i="1" kern="50" smtClean="0">
                                <a:solidFill>
                                  <a:srgbClr val="000000"/>
                                </a:solidFill>
                                <a:latin typeface="Cambria Math" panose="02040503050406030204" pitchFamily="18" charset="0"/>
                                <a:ea typeface="SimSun" panose="02010600030101010101" pitchFamily="2" charset="-122"/>
                                <a:cs typeface="Times New Roman" panose="02020603050405020304" pitchFamily="18" charset="0"/>
                              </a:rPr>
                              <m:t>𝑦𝑏</m:t>
                            </m:r>
                            <m:d>
                              <m:dPr>
                                <m:ctrlPr>
                                  <a:rPr lang="en-US" b="0" i="1" kern="50" smtClean="0">
                                    <a:solidFill>
                                      <a:srgbClr val="000000"/>
                                    </a:solidFill>
                                    <a:latin typeface="Cambria Math" panose="02040503050406030204" pitchFamily="18" charset="0"/>
                                    <a:ea typeface="SimSun" panose="02010600030101010101" pitchFamily="2" charset="-122"/>
                                    <a:cs typeface="Times New Roman" panose="02020603050405020304" pitchFamily="18" charset="0"/>
                                  </a:rPr>
                                </m:ctrlPr>
                              </m:dPr>
                              <m:e>
                                <m:r>
                                  <a:rPr lang="en-US" b="0" i="1" kern="50" smtClean="0">
                                    <a:solidFill>
                                      <a:srgbClr val="000000"/>
                                    </a:solidFill>
                                    <a:latin typeface="Cambria Math" panose="02040503050406030204" pitchFamily="18" charset="0"/>
                                    <a:ea typeface="SimSun" panose="02010600030101010101" pitchFamily="2" charset="-122"/>
                                    <a:cs typeface="Times New Roman" panose="02020603050405020304" pitchFamily="18" charset="0"/>
                                  </a:rPr>
                                  <m:t>𝑡</m:t>
                                </m:r>
                              </m:e>
                            </m:d>
                            <m:r>
                              <a:rPr lang="en-US" b="0" i="1" kern="50" smtClean="0">
                                <a:solidFill>
                                  <a:srgbClr val="000000"/>
                                </a:solidFill>
                                <a:latin typeface="Cambria Math" panose="02040503050406030204" pitchFamily="18" charset="0"/>
                                <a:ea typeface="SimSun" panose="02010600030101010101" pitchFamily="2" charset="-122"/>
                                <a:cs typeface="Times New Roman" panose="02020603050405020304" pitchFamily="18" charset="0"/>
                              </a:rPr>
                              <m:t>−</m:t>
                            </m:r>
                            <m:r>
                              <a:rPr lang="en-US" b="0" i="1" kern="50" smtClean="0">
                                <a:solidFill>
                                  <a:srgbClr val="000000"/>
                                </a:solidFill>
                                <a:latin typeface="Cambria Math" panose="02040503050406030204" pitchFamily="18" charset="0"/>
                                <a:ea typeface="SimSun" panose="02010600030101010101" pitchFamily="2" charset="-122"/>
                                <a:cs typeface="Times New Roman" panose="02020603050405020304" pitchFamily="18" charset="0"/>
                              </a:rPr>
                              <m:t>𝑦𝑓</m:t>
                            </m:r>
                            <m:r>
                              <a:rPr lang="en-US" b="0" i="1" kern="50" smtClean="0">
                                <a:solidFill>
                                  <a:srgbClr val="000000"/>
                                </a:solidFill>
                                <a:latin typeface="Cambria Math" panose="02040503050406030204" pitchFamily="18" charset="0"/>
                                <a:ea typeface="SimSun" panose="02010600030101010101" pitchFamily="2" charset="-122"/>
                                <a:cs typeface="Times New Roman" panose="02020603050405020304" pitchFamily="18" charset="0"/>
                              </a:rPr>
                              <m:t>(</m:t>
                            </m:r>
                            <m:r>
                              <a:rPr lang="en-US" b="0" i="1" kern="50" smtClean="0">
                                <a:solidFill>
                                  <a:srgbClr val="000000"/>
                                </a:solidFill>
                                <a:latin typeface="Cambria Math" panose="02040503050406030204" pitchFamily="18" charset="0"/>
                                <a:ea typeface="SimSun" panose="02010600030101010101" pitchFamily="2" charset="-122"/>
                                <a:cs typeface="Times New Roman" panose="02020603050405020304" pitchFamily="18" charset="0"/>
                              </a:rPr>
                              <m:t>𝑡</m:t>
                            </m:r>
                            <m:r>
                              <a:rPr lang="en-US" b="0" i="1" kern="50" smtClean="0">
                                <a:solidFill>
                                  <a:srgbClr val="000000"/>
                                </a:solidFill>
                                <a:latin typeface="Cambria Math" panose="02040503050406030204" pitchFamily="18" charset="0"/>
                                <a:ea typeface="SimSun" panose="02010600030101010101" pitchFamily="2" charset="-122"/>
                                <a:cs typeface="Times New Roman" panose="02020603050405020304" pitchFamily="18" charset="0"/>
                              </a:rPr>
                              <m:t>))</m:t>
                            </m:r>
                          </m:e>
                          <m:sup>
                            <m:r>
                              <a:rPr lang="en-US" i="1" kern="50" smtClean="0">
                                <a:solidFill>
                                  <a:srgbClr val="000000"/>
                                </a:solidFill>
                                <a:latin typeface="Cambria Math" panose="02040503050406030204" pitchFamily="18" charset="0"/>
                                <a:ea typeface="SimSun" panose="02010600030101010101" pitchFamily="2" charset="-122"/>
                                <a:cs typeface="Times New Roman" panose="02020603050405020304" pitchFamily="18" charset="0"/>
                              </a:rPr>
                              <m:t>2</m:t>
                            </m:r>
                          </m:sup>
                        </m:sSup>
                        <m:r>
                          <a:rPr lang="en-US" i="1" kern="50" smtClean="0">
                            <a:solidFill>
                              <a:srgbClr val="000000"/>
                            </a:solidFill>
                            <a:latin typeface="Cambria Math" panose="02040503050406030204" pitchFamily="18" charset="0"/>
                            <a:ea typeface="SimSun" panose="02010600030101010101" pitchFamily="2" charset="-122"/>
                            <a:cs typeface="Times New Roman" panose="02020603050405020304" pitchFamily="18" charset="0"/>
                          </a:rPr>
                          <m:t>+</m:t>
                        </m:r>
                        <m:sSup>
                          <m:sSupPr>
                            <m:ctrlPr>
                              <a:rPr lang="en-US" i="1" kern="50" smtClean="0">
                                <a:solidFill>
                                  <a:srgbClr val="000000"/>
                                </a:solidFill>
                                <a:latin typeface="Cambria Math" panose="02040503050406030204" pitchFamily="18" charset="0"/>
                                <a:ea typeface="SimSun" panose="02010600030101010101" pitchFamily="2" charset="-122"/>
                                <a:cs typeface="Times New Roman" panose="02020603050405020304" pitchFamily="18" charset="0"/>
                              </a:rPr>
                            </m:ctrlPr>
                          </m:sSupPr>
                          <m:e>
                            <m:r>
                              <a:rPr lang="en-US" b="0" i="1" kern="50" smtClean="0">
                                <a:solidFill>
                                  <a:srgbClr val="000000"/>
                                </a:solidFill>
                                <a:latin typeface="Cambria Math" panose="02040503050406030204" pitchFamily="18" charset="0"/>
                                <a:ea typeface="SimSun" panose="02010600030101010101" pitchFamily="2" charset="-122"/>
                                <a:cs typeface="Times New Roman" panose="02020603050405020304" pitchFamily="18" charset="0"/>
                              </a:rPr>
                              <m:t>(</m:t>
                            </m:r>
                            <m:r>
                              <a:rPr lang="en-US" b="0" i="1" kern="50" smtClean="0">
                                <a:solidFill>
                                  <a:srgbClr val="000000"/>
                                </a:solidFill>
                                <a:latin typeface="Cambria Math" panose="02040503050406030204" pitchFamily="18" charset="0"/>
                                <a:ea typeface="SimSun" panose="02010600030101010101" pitchFamily="2" charset="-122"/>
                                <a:cs typeface="Times New Roman" panose="02020603050405020304" pitchFamily="18" charset="0"/>
                              </a:rPr>
                              <m:t>𝑥𝑏</m:t>
                            </m:r>
                            <m:d>
                              <m:dPr>
                                <m:ctrlPr>
                                  <a:rPr lang="en-US" b="0" i="1" kern="50" smtClean="0">
                                    <a:solidFill>
                                      <a:srgbClr val="000000"/>
                                    </a:solidFill>
                                    <a:latin typeface="Cambria Math" panose="02040503050406030204" pitchFamily="18" charset="0"/>
                                    <a:ea typeface="SimSun" panose="02010600030101010101" pitchFamily="2" charset="-122"/>
                                    <a:cs typeface="Times New Roman" panose="02020603050405020304" pitchFamily="18" charset="0"/>
                                  </a:rPr>
                                </m:ctrlPr>
                              </m:dPr>
                              <m:e>
                                <m:r>
                                  <a:rPr lang="en-US" b="0" i="1" kern="50" smtClean="0">
                                    <a:solidFill>
                                      <a:srgbClr val="000000"/>
                                    </a:solidFill>
                                    <a:latin typeface="Cambria Math" panose="02040503050406030204" pitchFamily="18" charset="0"/>
                                    <a:ea typeface="SimSun" panose="02010600030101010101" pitchFamily="2" charset="-122"/>
                                    <a:cs typeface="Times New Roman" panose="02020603050405020304" pitchFamily="18" charset="0"/>
                                  </a:rPr>
                                  <m:t>𝑡</m:t>
                                </m:r>
                              </m:e>
                            </m:d>
                            <m:r>
                              <a:rPr lang="en-US" b="0" i="1" kern="50" smtClean="0">
                                <a:solidFill>
                                  <a:srgbClr val="000000"/>
                                </a:solidFill>
                                <a:latin typeface="Cambria Math" panose="02040503050406030204" pitchFamily="18" charset="0"/>
                                <a:ea typeface="SimSun" panose="02010600030101010101" pitchFamily="2" charset="-122"/>
                                <a:cs typeface="Times New Roman" panose="02020603050405020304" pitchFamily="18" charset="0"/>
                              </a:rPr>
                              <m:t>−</m:t>
                            </m:r>
                            <m:r>
                              <a:rPr lang="en-US" b="0" i="1" kern="50" smtClean="0">
                                <a:solidFill>
                                  <a:srgbClr val="000000"/>
                                </a:solidFill>
                                <a:latin typeface="Cambria Math" panose="02040503050406030204" pitchFamily="18" charset="0"/>
                                <a:ea typeface="SimSun" panose="02010600030101010101" pitchFamily="2" charset="-122"/>
                                <a:cs typeface="Times New Roman" panose="02020603050405020304" pitchFamily="18" charset="0"/>
                              </a:rPr>
                              <m:t>𝑥𝑓</m:t>
                            </m:r>
                            <m:r>
                              <a:rPr lang="en-US" b="0" i="1" kern="50" smtClean="0">
                                <a:solidFill>
                                  <a:srgbClr val="000000"/>
                                </a:solidFill>
                                <a:latin typeface="Cambria Math" panose="02040503050406030204" pitchFamily="18" charset="0"/>
                                <a:ea typeface="SimSun" panose="02010600030101010101" pitchFamily="2" charset="-122"/>
                                <a:cs typeface="Times New Roman" panose="02020603050405020304" pitchFamily="18" charset="0"/>
                              </a:rPr>
                              <m:t>(</m:t>
                            </m:r>
                            <m:r>
                              <a:rPr lang="en-US" b="0" i="1" kern="50" smtClean="0">
                                <a:solidFill>
                                  <a:srgbClr val="000000"/>
                                </a:solidFill>
                                <a:latin typeface="Cambria Math" panose="02040503050406030204" pitchFamily="18" charset="0"/>
                                <a:ea typeface="SimSun" panose="02010600030101010101" pitchFamily="2" charset="-122"/>
                                <a:cs typeface="Times New Roman" panose="02020603050405020304" pitchFamily="18" charset="0"/>
                              </a:rPr>
                              <m:t>𝑡</m:t>
                            </m:r>
                            <m:r>
                              <a:rPr lang="en-US" b="0" i="1" kern="50" smtClean="0">
                                <a:solidFill>
                                  <a:srgbClr val="000000"/>
                                </a:solidFill>
                                <a:latin typeface="Cambria Math" panose="02040503050406030204" pitchFamily="18" charset="0"/>
                                <a:ea typeface="SimSun" panose="02010600030101010101" pitchFamily="2" charset="-122"/>
                                <a:cs typeface="Times New Roman" panose="02020603050405020304" pitchFamily="18" charset="0"/>
                              </a:rPr>
                              <m:t>))</m:t>
                            </m:r>
                          </m:e>
                          <m:sup>
                            <m:r>
                              <a:rPr lang="en-US" i="1" kern="50" smtClean="0">
                                <a:solidFill>
                                  <a:srgbClr val="000000"/>
                                </a:solidFill>
                                <a:latin typeface="Cambria Math" panose="02040503050406030204" pitchFamily="18" charset="0"/>
                                <a:ea typeface="SimSun" panose="02010600030101010101" pitchFamily="2" charset="-122"/>
                                <a:cs typeface="Times New Roman" panose="02020603050405020304" pitchFamily="18" charset="0"/>
                              </a:rPr>
                              <m:t>2</m:t>
                            </m:r>
                          </m:sup>
                        </m:sSup>
                      </m:e>
                    </m:rad>
                  </m:oMath>
                </a14:m>
                <a:endParaRPr lang="en-US" sz="1800" kern="5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p>
                <a:pPr algn="ctr"/>
                <a:endParaRPr lang="en-US" kern="5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endParaRPr>
              </a:p>
              <a:p>
                <a:r>
                  <a:rPr lang="en-US" sz="1800" kern="5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If </a:t>
                </a:r>
                <a:r>
                  <a:rPr lang="el-GR" sz="1800" i="1" kern="5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θ</a:t>
                </a:r>
                <a:r>
                  <a:rPr lang="en-US" sz="1800" i="1" kern="5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kern="5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is the angle which the line connecting bomber and fighter makes with X-direction then, </a:t>
                </a:r>
              </a:p>
              <a:p>
                <a:endParaRPr lang="en-US" i="1" kern="5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endParaRPr>
              </a:p>
              <a:p>
                <a:pPr algn="ctr"/>
                <a:r>
                  <a:rPr lang="en-US" i="1" kern="5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sin</a:t>
                </a:r>
                <a:r>
                  <a:rPr lang="el-GR" sz="1800" i="1" kern="5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θ</a:t>
                </a:r>
                <a:r>
                  <a:rPr lang="en-US" sz="1800" i="1" kern="5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r>
                      <a:rPr lang="en-US" i="1" kern="50" smtClean="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𝑥</m:t>
                    </m:r>
                    <m:r>
                      <a:rPr lang="en-US" i="1" kern="50" smtClean="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i="1" kern="50" smtClean="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fPr>
                      <m:num>
                        <m:r>
                          <a:rPr lang="en-US" b="0" i="1" kern="50" smtClean="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𝑦𝑏</m:t>
                        </m:r>
                        <m:d>
                          <m:dPr>
                            <m:ctrlPr>
                              <a:rPr lang="en-US" b="0" i="1" kern="50" smtClean="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ctrlPr>
                          </m:dPr>
                          <m:e>
                            <m:r>
                              <a:rPr lang="en-US" b="0" i="1" kern="50" smtClean="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𝑡</m:t>
                            </m:r>
                          </m:e>
                        </m:d>
                        <m:r>
                          <a:rPr lang="en-US" b="0" i="1" kern="50" smtClean="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 −</m:t>
                        </m:r>
                        <m:r>
                          <a:rPr lang="en-US" b="0" i="1" kern="50" smtClean="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𝑦𝑓</m:t>
                        </m:r>
                        <m:r>
                          <a:rPr lang="en-US" b="0" i="1" kern="50" smtClean="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m:t>
                        </m:r>
                        <m:r>
                          <a:rPr lang="en-US" b="0" i="1" kern="50" smtClean="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𝑡</m:t>
                        </m:r>
                        <m:r>
                          <a:rPr lang="en-US" b="0" i="1" kern="50" smtClean="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 </m:t>
                        </m:r>
                      </m:num>
                      <m:den>
                        <m:r>
                          <a:rPr lang="en-US" b="0" i="1" kern="50" smtClean="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𝐷𝑖𝑠𝑡</m:t>
                        </m:r>
                        <m:r>
                          <a:rPr lang="en-US" b="0" i="1" kern="50" smtClean="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m:t>
                        </m:r>
                        <m:r>
                          <a:rPr lang="en-US" b="0" i="1" kern="50" smtClean="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𝑡</m:t>
                        </m:r>
                        <m:r>
                          <a:rPr lang="en-US" b="0" i="1" kern="50" smtClean="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m:t>
                        </m:r>
                      </m:den>
                    </m:f>
                    <m:r>
                      <a:rPr lang="en-US" b="0" i="1" kern="50" smtClean="0">
                        <a:solidFill>
                          <a:srgbClr val="000000"/>
                        </a:solidFill>
                        <a:effectLst/>
                        <a:latin typeface="Cambria Math" panose="02040503050406030204" pitchFamily="18" charset="0"/>
                        <a:ea typeface="SimSun" panose="02010600030101010101" pitchFamily="2" charset="-122"/>
                        <a:cs typeface="Times New Roman" panose="02020603050405020304" pitchFamily="18" charset="0"/>
                      </a:rPr>
                      <m:t> </m:t>
                    </m:r>
                  </m:oMath>
                </a14:m>
                <a:endParaRPr lang="en-US" b="0" i="1" kern="5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p>
                <a:pPr algn="ctr"/>
                <a:r>
                  <a:rPr lang="en-US" i="1" kern="5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cos</a:t>
                </a:r>
                <a:r>
                  <a:rPr lang="el-GR" i="1" kern="5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θ</a:t>
                </a:r>
                <a:r>
                  <a:rPr lang="en-US" i="1" kern="5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 </a:t>
                </a:r>
                <a14:m>
                  <m:oMath xmlns:m="http://schemas.openxmlformats.org/officeDocument/2006/math">
                    <m:r>
                      <a:rPr lang="en-US" i="1" kern="50">
                        <a:solidFill>
                          <a:srgbClr val="000000"/>
                        </a:solidFill>
                        <a:latin typeface="Cambria Math" panose="02040503050406030204" pitchFamily="18" charset="0"/>
                        <a:ea typeface="SimSun" panose="02010600030101010101" pitchFamily="2" charset="-122"/>
                        <a:cs typeface="Times New Roman" panose="02020603050405020304" pitchFamily="18" charset="0"/>
                      </a:rPr>
                      <m:t>𝑥</m:t>
                    </m:r>
                    <m:r>
                      <a:rPr lang="en-US" i="1" kern="50">
                        <a:solidFill>
                          <a:srgbClr val="000000"/>
                        </a:solidFill>
                        <a:latin typeface="Cambria Math" panose="02040503050406030204" pitchFamily="18" charset="0"/>
                        <a:ea typeface="SimSun" panose="02010600030101010101" pitchFamily="2" charset="-122"/>
                        <a:cs typeface="Times New Roman" panose="02020603050405020304" pitchFamily="18" charset="0"/>
                      </a:rPr>
                      <m:t>=</m:t>
                    </m:r>
                    <m:f>
                      <m:fPr>
                        <m:ctrlPr>
                          <a:rPr lang="en-US" i="1" kern="50">
                            <a:solidFill>
                              <a:srgbClr val="000000"/>
                            </a:solidFill>
                            <a:latin typeface="Cambria Math" panose="02040503050406030204" pitchFamily="18" charset="0"/>
                            <a:ea typeface="SimSun" panose="02010600030101010101" pitchFamily="2" charset="-122"/>
                            <a:cs typeface="Times New Roman" panose="02020603050405020304" pitchFamily="18" charset="0"/>
                          </a:rPr>
                        </m:ctrlPr>
                      </m:fPr>
                      <m:num>
                        <m:r>
                          <a:rPr lang="en-US" b="0" i="1" kern="50" smtClean="0">
                            <a:solidFill>
                              <a:srgbClr val="000000"/>
                            </a:solidFill>
                            <a:latin typeface="Cambria Math" panose="02040503050406030204" pitchFamily="18" charset="0"/>
                            <a:ea typeface="SimSun" panose="02010600030101010101" pitchFamily="2" charset="-122"/>
                            <a:cs typeface="Times New Roman" panose="02020603050405020304" pitchFamily="18" charset="0"/>
                          </a:rPr>
                          <m:t>𝑥</m:t>
                        </m:r>
                        <m:r>
                          <a:rPr lang="en-US" i="1" kern="50">
                            <a:solidFill>
                              <a:srgbClr val="000000"/>
                            </a:solidFill>
                            <a:latin typeface="Cambria Math" panose="02040503050406030204" pitchFamily="18" charset="0"/>
                            <a:ea typeface="SimSun" panose="02010600030101010101" pitchFamily="2" charset="-122"/>
                            <a:cs typeface="Times New Roman" panose="02020603050405020304" pitchFamily="18" charset="0"/>
                          </a:rPr>
                          <m:t>𝑏</m:t>
                        </m:r>
                        <m:d>
                          <m:dPr>
                            <m:ctrlPr>
                              <a:rPr lang="en-US" i="1" kern="50">
                                <a:solidFill>
                                  <a:srgbClr val="000000"/>
                                </a:solidFill>
                                <a:latin typeface="Cambria Math" panose="02040503050406030204" pitchFamily="18" charset="0"/>
                                <a:ea typeface="SimSun" panose="02010600030101010101" pitchFamily="2" charset="-122"/>
                                <a:cs typeface="Times New Roman" panose="02020603050405020304" pitchFamily="18" charset="0"/>
                              </a:rPr>
                            </m:ctrlPr>
                          </m:dPr>
                          <m:e>
                            <m:r>
                              <a:rPr lang="en-US" i="1" kern="50">
                                <a:solidFill>
                                  <a:srgbClr val="000000"/>
                                </a:solidFill>
                                <a:latin typeface="Cambria Math" panose="02040503050406030204" pitchFamily="18" charset="0"/>
                                <a:ea typeface="SimSun" panose="02010600030101010101" pitchFamily="2" charset="-122"/>
                                <a:cs typeface="Times New Roman" panose="02020603050405020304" pitchFamily="18" charset="0"/>
                              </a:rPr>
                              <m:t>𝑡</m:t>
                            </m:r>
                          </m:e>
                        </m:d>
                        <m:r>
                          <a:rPr lang="en-US" i="1" kern="50">
                            <a:solidFill>
                              <a:srgbClr val="000000"/>
                            </a:solidFill>
                            <a:latin typeface="Cambria Math" panose="02040503050406030204" pitchFamily="18" charset="0"/>
                            <a:ea typeface="SimSun" panose="02010600030101010101" pitchFamily="2" charset="-122"/>
                            <a:cs typeface="Times New Roman" panose="02020603050405020304" pitchFamily="18" charset="0"/>
                          </a:rPr>
                          <m:t> −</m:t>
                        </m:r>
                        <m:r>
                          <a:rPr lang="en-US" b="0" i="1" kern="50" smtClean="0">
                            <a:solidFill>
                              <a:srgbClr val="000000"/>
                            </a:solidFill>
                            <a:latin typeface="Cambria Math" panose="02040503050406030204" pitchFamily="18" charset="0"/>
                            <a:ea typeface="SimSun" panose="02010600030101010101" pitchFamily="2" charset="-122"/>
                            <a:cs typeface="Times New Roman" panose="02020603050405020304" pitchFamily="18" charset="0"/>
                          </a:rPr>
                          <m:t>𝑥</m:t>
                        </m:r>
                        <m:r>
                          <a:rPr lang="en-US" i="1" kern="50">
                            <a:solidFill>
                              <a:srgbClr val="000000"/>
                            </a:solidFill>
                            <a:latin typeface="Cambria Math" panose="02040503050406030204" pitchFamily="18" charset="0"/>
                            <a:ea typeface="SimSun" panose="02010600030101010101" pitchFamily="2" charset="-122"/>
                            <a:cs typeface="Times New Roman" panose="02020603050405020304" pitchFamily="18" charset="0"/>
                          </a:rPr>
                          <m:t>𝑓</m:t>
                        </m:r>
                        <m:r>
                          <a:rPr lang="en-US" i="1" kern="50">
                            <a:solidFill>
                              <a:srgbClr val="000000"/>
                            </a:solidFill>
                            <a:latin typeface="Cambria Math" panose="02040503050406030204" pitchFamily="18" charset="0"/>
                            <a:ea typeface="SimSun" panose="02010600030101010101" pitchFamily="2" charset="-122"/>
                            <a:cs typeface="Times New Roman" panose="02020603050405020304" pitchFamily="18" charset="0"/>
                          </a:rPr>
                          <m:t>(</m:t>
                        </m:r>
                        <m:r>
                          <a:rPr lang="en-US" i="1" kern="50">
                            <a:solidFill>
                              <a:srgbClr val="000000"/>
                            </a:solidFill>
                            <a:latin typeface="Cambria Math" panose="02040503050406030204" pitchFamily="18" charset="0"/>
                            <a:ea typeface="SimSun" panose="02010600030101010101" pitchFamily="2" charset="-122"/>
                            <a:cs typeface="Times New Roman" panose="02020603050405020304" pitchFamily="18" charset="0"/>
                          </a:rPr>
                          <m:t>𝑡</m:t>
                        </m:r>
                        <m:r>
                          <a:rPr lang="en-US" i="1" kern="50">
                            <a:solidFill>
                              <a:srgbClr val="000000"/>
                            </a:solidFill>
                            <a:latin typeface="Cambria Math" panose="02040503050406030204" pitchFamily="18" charset="0"/>
                            <a:ea typeface="SimSun" panose="02010600030101010101" pitchFamily="2" charset="-122"/>
                            <a:cs typeface="Times New Roman" panose="02020603050405020304" pitchFamily="18" charset="0"/>
                          </a:rPr>
                          <m:t>) </m:t>
                        </m:r>
                      </m:num>
                      <m:den>
                        <m:r>
                          <a:rPr lang="en-US" i="1" kern="50">
                            <a:solidFill>
                              <a:srgbClr val="000000"/>
                            </a:solidFill>
                            <a:latin typeface="Cambria Math" panose="02040503050406030204" pitchFamily="18" charset="0"/>
                            <a:ea typeface="SimSun" panose="02010600030101010101" pitchFamily="2" charset="-122"/>
                            <a:cs typeface="Times New Roman" panose="02020603050405020304" pitchFamily="18" charset="0"/>
                          </a:rPr>
                          <m:t>𝐷𝑖𝑠𝑡</m:t>
                        </m:r>
                        <m:r>
                          <a:rPr lang="en-US" i="1" kern="50">
                            <a:solidFill>
                              <a:srgbClr val="000000"/>
                            </a:solidFill>
                            <a:latin typeface="Cambria Math" panose="02040503050406030204" pitchFamily="18" charset="0"/>
                            <a:ea typeface="SimSun" panose="02010600030101010101" pitchFamily="2" charset="-122"/>
                            <a:cs typeface="Times New Roman" panose="02020603050405020304" pitchFamily="18" charset="0"/>
                          </a:rPr>
                          <m:t>(</m:t>
                        </m:r>
                        <m:r>
                          <a:rPr lang="en-US" i="1" kern="50">
                            <a:solidFill>
                              <a:srgbClr val="000000"/>
                            </a:solidFill>
                            <a:latin typeface="Cambria Math" panose="02040503050406030204" pitchFamily="18" charset="0"/>
                            <a:ea typeface="SimSun" panose="02010600030101010101" pitchFamily="2" charset="-122"/>
                            <a:cs typeface="Times New Roman" panose="02020603050405020304" pitchFamily="18" charset="0"/>
                          </a:rPr>
                          <m:t>𝑡</m:t>
                        </m:r>
                        <m:r>
                          <a:rPr lang="en-US" i="1" kern="50">
                            <a:solidFill>
                              <a:srgbClr val="000000"/>
                            </a:solidFill>
                            <a:latin typeface="Cambria Math" panose="02040503050406030204" pitchFamily="18" charset="0"/>
                            <a:ea typeface="SimSun" panose="02010600030101010101" pitchFamily="2" charset="-122"/>
                            <a:cs typeface="Times New Roman" panose="02020603050405020304" pitchFamily="18" charset="0"/>
                          </a:rPr>
                          <m:t>)</m:t>
                        </m:r>
                      </m:den>
                    </m:f>
                  </m:oMath>
                </a14:m>
                <a:endParaRPr lang="en-US" i="1" kern="5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p>
                <a:endParaRPr lang="en-US" i="1" kern="5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endParaRPr>
              </a:p>
              <a:p>
                <a:r>
                  <a:rPr lang="en-US" kern="5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The co-ordinates of the position of the fighter at the time (t+1) can be determined as,</a:t>
                </a:r>
              </a:p>
              <a:p>
                <a:endParaRPr lang="en-US" i="1" kern="5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endParaRPr>
              </a:p>
              <a:p>
                <a:pPr algn="ctr"/>
                <a:r>
                  <a:rPr lang="en-US" i="1" kern="5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rPr>
                  <a:t>x</a:t>
                </a:r>
                <a:r>
                  <a:rPr lang="en-US" i="1" kern="5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f</a:t>
                </a:r>
                <a:r>
                  <a:rPr lang="en-US" i="1" kern="5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(t+1) = </a:t>
                </a:r>
                <a:r>
                  <a:rPr lang="en-US" i="1" kern="5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xf</a:t>
                </a:r>
                <a:r>
                  <a:rPr lang="en-US" i="1" kern="5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 + S</a:t>
                </a:r>
                <a:r>
                  <a:rPr lang="en-US" i="1" kern="5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cos</a:t>
                </a:r>
                <a:r>
                  <a:rPr lang="el-GR" i="1" kern="5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θ</a:t>
                </a:r>
                <a:r>
                  <a:rPr lang="en-US" i="1" kern="5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p>
              <a:p>
                <a:pPr algn="ctr"/>
                <a:r>
                  <a:rPr lang="en-US" i="1" kern="5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rPr>
                  <a:t>yf</a:t>
                </a:r>
                <a:r>
                  <a:rPr lang="en-US" i="1" kern="5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(t+1) = </a:t>
                </a:r>
                <a:r>
                  <a:rPr lang="en-US" i="1" kern="5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rPr>
                  <a:t>yf</a:t>
                </a:r>
                <a:r>
                  <a:rPr lang="en-US" i="1" kern="5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(t) + S sin</a:t>
                </a:r>
                <a:r>
                  <a:rPr lang="el-GR" i="1" kern="5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θ</a:t>
                </a:r>
                <a:r>
                  <a:rPr lang="en-US" i="1" kern="5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p>
              <a:p>
                <a:endParaRPr lang="en-US" i="1" kern="5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p>
                <a:endParaRPr lang="en-US" i="1" kern="5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4CA4C21D-5C47-4345-A87B-7DB2FD65A8FF}"/>
                  </a:ext>
                </a:extLst>
              </p:cNvPr>
              <p:cNvSpPr txBox="1">
                <a:spLocks noRot="1" noChangeAspect="1" noMove="1" noResize="1" noEditPoints="1" noAdjustHandles="1" noChangeArrowheads="1" noChangeShapeType="1" noTextEdit="1"/>
              </p:cNvSpPr>
              <p:nvPr/>
            </p:nvSpPr>
            <p:spPr>
              <a:xfrm>
                <a:off x="738188" y="1159528"/>
                <a:ext cx="10715623" cy="5446299"/>
              </a:xfrm>
              <a:prstGeom prst="rect">
                <a:avLst/>
              </a:prstGeom>
              <a:blipFill>
                <a:blip r:embed="rId2"/>
                <a:stretch>
                  <a:fillRect l="-455" t="-559"/>
                </a:stretch>
              </a:blipFill>
            </p:spPr>
            <p:txBody>
              <a:bodyPr/>
              <a:lstStyle/>
              <a:p>
                <a:r>
                  <a:rPr lang="en-US">
                    <a:noFill/>
                  </a:rPr>
                  <a:t> </a:t>
                </a:r>
              </a:p>
            </p:txBody>
          </p:sp>
        </mc:Fallback>
      </mc:AlternateContent>
    </p:spTree>
    <p:extLst>
      <p:ext uri="{BB962C8B-B14F-4D97-AF65-F5344CB8AC3E}">
        <p14:creationId xmlns:p14="http://schemas.microsoft.com/office/powerpoint/2010/main" val="6641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CONTINUOUS SYSTEM</a:t>
            </a:r>
          </a:p>
        </p:txBody>
      </p:sp>
      <p:graphicFrame>
        <p:nvGraphicFramePr>
          <p:cNvPr id="4" name="Table 3">
            <a:extLst>
              <a:ext uri="{FF2B5EF4-FFF2-40B4-BE49-F238E27FC236}">
                <a16:creationId xmlns:a16="http://schemas.microsoft.com/office/drawing/2014/main" xmlns="" id="{8DEBCF38-8B35-4049-9A00-105F7057A9C5}"/>
              </a:ext>
            </a:extLst>
          </p:cNvPr>
          <p:cNvGraphicFramePr>
            <a:graphicFrameLocks noGrp="1"/>
          </p:cNvGraphicFramePr>
          <p:nvPr>
            <p:extLst>
              <p:ext uri="{D42A27DB-BD31-4B8C-83A1-F6EECF244321}">
                <p14:modId xmlns:p14="http://schemas.microsoft.com/office/powerpoint/2010/main" val="4210101602"/>
              </p:ext>
            </p:extLst>
          </p:nvPr>
        </p:nvGraphicFramePr>
        <p:xfrm>
          <a:off x="304800" y="1485899"/>
          <a:ext cx="11630022" cy="3660382"/>
        </p:xfrm>
        <a:graphic>
          <a:graphicData uri="http://schemas.openxmlformats.org/drawingml/2006/table">
            <a:tbl>
              <a:tblPr firstRow="1" firstCol="1" bandRow="1">
                <a:tableStyleId>{5C22544A-7EE6-4342-B048-85BDC9FD1C3A}</a:tableStyleId>
              </a:tblPr>
              <a:tblGrid>
                <a:gridCol w="1298742">
                  <a:extLst>
                    <a:ext uri="{9D8B030D-6E8A-4147-A177-3AD203B41FA5}">
                      <a16:colId xmlns:a16="http://schemas.microsoft.com/office/drawing/2014/main" xmlns="" val="2958560307"/>
                    </a:ext>
                  </a:extLst>
                </a:gridCol>
                <a:gridCol w="1046810">
                  <a:extLst>
                    <a:ext uri="{9D8B030D-6E8A-4147-A177-3AD203B41FA5}">
                      <a16:colId xmlns:a16="http://schemas.microsoft.com/office/drawing/2014/main" xmlns="" val="2855505526"/>
                    </a:ext>
                  </a:extLst>
                </a:gridCol>
                <a:gridCol w="1054412">
                  <a:extLst>
                    <a:ext uri="{9D8B030D-6E8A-4147-A177-3AD203B41FA5}">
                      <a16:colId xmlns:a16="http://schemas.microsoft.com/office/drawing/2014/main" xmlns="" val="1227323682"/>
                    </a:ext>
                  </a:extLst>
                </a:gridCol>
                <a:gridCol w="928447">
                  <a:extLst>
                    <a:ext uri="{9D8B030D-6E8A-4147-A177-3AD203B41FA5}">
                      <a16:colId xmlns:a16="http://schemas.microsoft.com/office/drawing/2014/main" xmlns="" val="219558233"/>
                    </a:ext>
                  </a:extLst>
                </a:gridCol>
                <a:gridCol w="928447">
                  <a:extLst>
                    <a:ext uri="{9D8B030D-6E8A-4147-A177-3AD203B41FA5}">
                      <a16:colId xmlns:a16="http://schemas.microsoft.com/office/drawing/2014/main" xmlns="" val="3210794479"/>
                    </a:ext>
                  </a:extLst>
                </a:gridCol>
                <a:gridCol w="928447">
                  <a:extLst>
                    <a:ext uri="{9D8B030D-6E8A-4147-A177-3AD203B41FA5}">
                      <a16:colId xmlns:a16="http://schemas.microsoft.com/office/drawing/2014/main" xmlns="" val="1920811142"/>
                    </a:ext>
                  </a:extLst>
                </a:gridCol>
                <a:gridCol w="786995">
                  <a:extLst>
                    <a:ext uri="{9D8B030D-6E8A-4147-A177-3AD203B41FA5}">
                      <a16:colId xmlns:a16="http://schemas.microsoft.com/office/drawing/2014/main" xmlns="" val="63078816"/>
                    </a:ext>
                  </a:extLst>
                </a:gridCol>
                <a:gridCol w="885825">
                  <a:extLst>
                    <a:ext uri="{9D8B030D-6E8A-4147-A177-3AD203B41FA5}">
                      <a16:colId xmlns:a16="http://schemas.microsoft.com/office/drawing/2014/main" xmlns="" val="565792054"/>
                    </a:ext>
                  </a:extLst>
                </a:gridCol>
                <a:gridCol w="885825">
                  <a:extLst>
                    <a:ext uri="{9D8B030D-6E8A-4147-A177-3AD203B41FA5}">
                      <a16:colId xmlns:a16="http://schemas.microsoft.com/office/drawing/2014/main" xmlns="" val="881365453"/>
                    </a:ext>
                  </a:extLst>
                </a:gridCol>
                <a:gridCol w="923925">
                  <a:extLst>
                    <a:ext uri="{9D8B030D-6E8A-4147-A177-3AD203B41FA5}">
                      <a16:colId xmlns:a16="http://schemas.microsoft.com/office/drawing/2014/main" xmlns="" val="2434233401"/>
                    </a:ext>
                  </a:extLst>
                </a:gridCol>
                <a:gridCol w="933450">
                  <a:extLst>
                    <a:ext uri="{9D8B030D-6E8A-4147-A177-3AD203B41FA5}">
                      <a16:colId xmlns:a16="http://schemas.microsoft.com/office/drawing/2014/main" xmlns="" val="3966220846"/>
                    </a:ext>
                  </a:extLst>
                </a:gridCol>
                <a:gridCol w="1028697">
                  <a:extLst>
                    <a:ext uri="{9D8B030D-6E8A-4147-A177-3AD203B41FA5}">
                      <a16:colId xmlns:a16="http://schemas.microsoft.com/office/drawing/2014/main" xmlns="" val="1668558134"/>
                    </a:ext>
                  </a:extLst>
                </a:gridCol>
              </a:tblGrid>
              <a:tr h="772258">
                <a:tc>
                  <a:txBody>
                    <a:bodyPr/>
                    <a:lstStyle/>
                    <a:p>
                      <a:pPr marL="0" marR="0">
                        <a:spcBef>
                          <a:spcPts val="0"/>
                        </a:spcBef>
                        <a:spcAft>
                          <a:spcPts val="0"/>
                        </a:spcAft>
                      </a:pPr>
                      <a:r>
                        <a:rPr lang="en-US" sz="1800" i="1" kern="50" dirty="0">
                          <a:effectLst/>
                          <a:latin typeface="Times New Roman" panose="02020603050405020304" pitchFamily="18" charset="0"/>
                          <a:cs typeface="Times New Roman" panose="02020603050405020304" pitchFamily="18" charset="0"/>
                        </a:rPr>
                        <a:t>time</a:t>
                      </a:r>
                      <a:endParaRPr lang="en-US" sz="1800" i="1"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0</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1</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2</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3</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4</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5</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6</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7</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8</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9</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10</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116794631"/>
                  </a:ext>
                </a:extLst>
              </a:tr>
              <a:tr h="386128">
                <a:tc>
                  <a:txBody>
                    <a:bodyPr/>
                    <a:lstStyle/>
                    <a:p>
                      <a:pPr marL="0" marR="0">
                        <a:spcBef>
                          <a:spcPts val="0"/>
                        </a:spcBef>
                        <a:spcAft>
                          <a:spcPts val="0"/>
                        </a:spcAft>
                      </a:pPr>
                      <a:r>
                        <a:rPr lang="en-US" sz="1800" i="1" kern="50" dirty="0" err="1">
                          <a:effectLst/>
                          <a:latin typeface="Times New Roman" panose="02020603050405020304" pitchFamily="18" charset="0"/>
                          <a:cs typeface="Times New Roman" panose="02020603050405020304" pitchFamily="18" charset="0"/>
                        </a:rPr>
                        <a:t>yb</a:t>
                      </a:r>
                      <a:r>
                        <a:rPr lang="en-US" sz="1800" i="1" kern="50" dirty="0">
                          <a:effectLst/>
                          <a:latin typeface="Times New Roman" panose="02020603050405020304" pitchFamily="18" charset="0"/>
                          <a:cs typeface="Times New Roman" panose="02020603050405020304" pitchFamily="18" charset="0"/>
                        </a:rPr>
                        <a:t>(t)</a:t>
                      </a:r>
                      <a:endParaRPr lang="en-US" sz="1800" i="1"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0</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3</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6</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10</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15</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20</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26</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32</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37</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34</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30</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26826967"/>
                  </a:ext>
                </a:extLst>
              </a:tr>
              <a:tr h="413240">
                <a:tc>
                  <a:txBody>
                    <a:bodyPr/>
                    <a:lstStyle/>
                    <a:p>
                      <a:pPr marL="0" marR="0">
                        <a:spcBef>
                          <a:spcPts val="0"/>
                        </a:spcBef>
                        <a:spcAft>
                          <a:spcPts val="0"/>
                        </a:spcAft>
                      </a:pPr>
                      <a:r>
                        <a:rPr lang="en-US" sz="1800" i="1" kern="50" dirty="0" err="1">
                          <a:effectLst/>
                          <a:latin typeface="Times New Roman" panose="02020603050405020304" pitchFamily="18" charset="0"/>
                          <a:cs typeface="Times New Roman" panose="02020603050405020304" pitchFamily="18" charset="0"/>
                        </a:rPr>
                        <a:t>yf</a:t>
                      </a:r>
                      <a:r>
                        <a:rPr lang="en-US" sz="1800" i="1" kern="50" dirty="0">
                          <a:effectLst/>
                          <a:latin typeface="Times New Roman" panose="02020603050405020304" pitchFamily="18" charset="0"/>
                          <a:cs typeface="Times New Roman" panose="02020603050405020304" pitchFamily="18" charset="0"/>
                        </a:rPr>
                        <a:t>(t)</a:t>
                      </a:r>
                      <a:endParaRPr lang="en-US" sz="1800" i="1"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ea typeface="SimSun" panose="02010600030101010101" pitchFamily="2" charset="-122"/>
                          <a:cs typeface="Times New Roman" panose="02020603050405020304" pitchFamily="18" charset="0"/>
                        </a:rPr>
                        <a:t>6</a:t>
                      </a:r>
                      <a:r>
                        <a:rPr lang="en-US" sz="1800" kern="50" smtClean="0">
                          <a:effectLst/>
                          <a:latin typeface="Times New Roman" panose="02020603050405020304" pitchFamily="18" charset="0"/>
                          <a:ea typeface="SimSun" panose="02010600030101010101" pitchFamily="2" charset="-122"/>
                          <a:cs typeface="Times New Roman" panose="02020603050405020304" pitchFamily="18" charset="0"/>
                        </a:rPr>
                        <a:t>0</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50" dirty="0">
                          <a:effectLst/>
                          <a:latin typeface="Times New Roman" panose="02020603050405020304" pitchFamily="18" charset="0"/>
                          <a:cs typeface="Times New Roman" panose="02020603050405020304" pitchFamily="18" charset="0"/>
                        </a:rPr>
                        <a:t>49.710</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spcBef>
                          <a:spcPts val="0"/>
                        </a:spcBef>
                        <a:spcAft>
                          <a:spcPts val="0"/>
                        </a:spcAft>
                      </a:pP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40.722</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33.158</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27.291</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23.700</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22.397</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23.968</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28.349</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34.398</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33.935</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2249476609"/>
                  </a:ext>
                </a:extLst>
              </a:tr>
              <a:tr h="381000">
                <a:tc>
                  <a:txBody>
                    <a:bodyPr/>
                    <a:lstStyle/>
                    <a:p>
                      <a:pPr marL="0" marR="0">
                        <a:spcBef>
                          <a:spcPts val="0"/>
                        </a:spcBef>
                        <a:spcAft>
                          <a:spcPts val="0"/>
                        </a:spcAft>
                      </a:pPr>
                      <a:r>
                        <a:rPr lang="en-US" sz="1800" i="1" kern="50">
                          <a:effectLst/>
                          <a:latin typeface="Times New Roman" panose="02020603050405020304" pitchFamily="18" charset="0"/>
                          <a:cs typeface="Times New Roman" panose="02020603050405020304" pitchFamily="18" charset="0"/>
                        </a:rPr>
                        <a:t>xb(t)</a:t>
                      </a:r>
                      <a:endParaRPr lang="en-US" sz="1800" i="1"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100</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110</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120</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129</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140</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149</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158</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168</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179</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188</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198</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796720806"/>
                  </a:ext>
                </a:extLst>
              </a:tr>
              <a:tr h="361950">
                <a:tc>
                  <a:txBody>
                    <a:bodyPr/>
                    <a:lstStyle/>
                    <a:p>
                      <a:pPr marL="0" marR="0">
                        <a:spcBef>
                          <a:spcPts val="0"/>
                        </a:spcBef>
                        <a:spcAft>
                          <a:spcPts val="0"/>
                        </a:spcAft>
                      </a:pPr>
                      <a:r>
                        <a:rPr lang="en-US" sz="1800" i="1" kern="50">
                          <a:effectLst/>
                          <a:latin typeface="Times New Roman" panose="02020603050405020304" pitchFamily="18" charset="0"/>
                          <a:cs typeface="Times New Roman" panose="02020603050405020304" pitchFamily="18" charset="0"/>
                        </a:rPr>
                        <a:t>xf(t)</a:t>
                      </a:r>
                      <a:endParaRPr lang="en-US" sz="1800" i="1"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ea typeface="SimSun" panose="02010600030101010101" pitchFamily="2" charset="-122"/>
                          <a:cs typeface="Times New Roman" panose="02020603050405020304" pitchFamily="18" charset="0"/>
                        </a:rPr>
                        <a:t>0</a:t>
                      </a: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50" dirty="0">
                          <a:effectLst/>
                          <a:latin typeface="Times New Roman" panose="02020603050405020304" pitchFamily="18" charset="0"/>
                          <a:cs typeface="Times New Roman" panose="02020603050405020304" pitchFamily="18" charset="0"/>
                        </a:rPr>
                        <a:t>17.149</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35.016</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53.531</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72.651</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92.326</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112.283</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132.222</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151.736</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170.799</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190.794</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454998018"/>
                  </a:ext>
                </a:extLst>
              </a:tr>
              <a:tr h="438150">
                <a:tc>
                  <a:txBody>
                    <a:bodyPr/>
                    <a:lstStyle/>
                    <a:p>
                      <a:pPr marL="0" marR="0">
                        <a:spcBef>
                          <a:spcPts val="0"/>
                        </a:spcBef>
                        <a:spcAft>
                          <a:spcPts val="0"/>
                        </a:spcAft>
                      </a:pPr>
                      <a:r>
                        <a:rPr lang="en-US" sz="1800" i="1" kern="50">
                          <a:effectLst/>
                          <a:latin typeface="Times New Roman" panose="02020603050405020304" pitchFamily="18" charset="0"/>
                          <a:cs typeface="Times New Roman" panose="02020603050405020304" pitchFamily="18" charset="0"/>
                        </a:rPr>
                        <a:t>Dist(t)</a:t>
                      </a:r>
                      <a:endParaRPr lang="en-US" sz="1800" i="1"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116.619</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103.937</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91.803</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78.942</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68.461</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56.794</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45.858</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36.669</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28.604</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a:effectLst/>
                          <a:latin typeface="Times New Roman" panose="02020603050405020304" pitchFamily="18" charset="0"/>
                          <a:cs typeface="Times New Roman" panose="02020603050405020304" pitchFamily="18" charset="0"/>
                        </a:rPr>
                        <a:t>17.205</a:t>
                      </a:r>
                      <a:endParaRPr lang="en-US" sz="1800"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8.210</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4170039284"/>
                  </a:ext>
                </a:extLst>
              </a:tr>
              <a:tr h="386128">
                <a:tc>
                  <a:txBody>
                    <a:bodyPr/>
                    <a:lstStyle/>
                    <a:p>
                      <a:pPr marL="0" marR="0">
                        <a:spcBef>
                          <a:spcPts val="0"/>
                        </a:spcBef>
                        <a:spcAft>
                          <a:spcPts val="0"/>
                        </a:spcAft>
                      </a:pPr>
                      <a:r>
                        <a:rPr lang="en-US" sz="1800" i="1" kern="50">
                          <a:effectLst/>
                          <a:latin typeface="Times New Roman" panose="02020603050405020304" pitchFamily="18" charset="0"/>
                          <a:cs typeface="Times New Roman" panose="02020603050405020304" pitchFamily="18" charset="0"/>
                        </a:rPr>
                        <a:t>sin</a:t>
                      </a:r>
                      <a:r>
                        <a:rPr lang="el-GR" sz="1800" i="1" kern="50">
                          <a:effectLst/>
                          <a:latin typeface="Times New Roman" panose="02020603050405020304" pitchFamily="18" charset="0"/>
                          <a:cs typeface="Times New Roman" panose="02020603050405020304" pitchFamily="18" charset="0"/>
                        </a:rPr>
                        <a:t>θ</a:t>
                      </a:r>
                      <a:endParaRPr lang="en-US" sz="1800" i="1" kern="5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ea typeface="SimSun" panose="02010600030101010101" pitchFamily="2" charset="-122"/>
                          <a:cs typeface="Times New Roman" panose="02020603050405020304" pitchFamily="18" charset="0"/>
                        </a:rPr>
                        <a:t>-0.514</a:t>
                      </a:r>
                      <a:endParaRPr lang="en-US" sz="1800" kern="50" dirty="0">
                        <a:effectLst/>
                        <a:latin typeface="Times New Roman" panose="02020603050405020304" pitchFamily="18" charset="0"/>
                        <a:ea typeface="SimSun" panose="02010600030101010101" pitchFamily="2" charset="-122"/>
                        <a:cs typeface="Mangal" panose="02040503050203030202"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 -0.449</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 -0.378</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 -0.293</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 -0.179</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 -0.065</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 0.079</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 0.219</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0.302 </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 -0.023</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 </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823071082"/>
                  </a:ext>
                </a:extLst>
              </a:tr>
              <a:tr h="386128">
                <a:tc>
                  <a:txBody>
                    <a:bodyPr/>
                    <a:lstStyle/>
                    <a:p>
                      <a:pPr marL="0" marR="0">
                        <a:spcBef>
                          <a:spcPts val="0"/>
                        </a:spcBef>
                        <a:spcAft>
                          <a:spcPts val="0"/>
                        </a:spcAft>
                      </a:pPr>
                      <a:r>
                        <a:rPr lang="en-US" sz="1800" i="1" kern="50" dirty="0">
                          <a:effectLst/>
                          <a:latin typeface="Times New Roman" panose="02020603050405020304" pitchFamily="18" charset="0"/>
                          <a:cs typeface="Times New Roman" panose="02020603050405020304" pitchFamily="18" charset="0"/>
                        </a:rPr>
                        <a:t>cos</a:t>
                      </a:r>
                      <a:r>
                        <a:rPr lang="el-GR" sz="1800" i="1" kern="50" dirty="0">
                          <a:effectLst/>
                          <a:latin typeface="Times New Roman" panose="02020603050405020304" pitchFamily="18" charset="0"/>
                          <a:cs typeface="Times New Roman" panose="02020603050405020304" pitchFamily="18" charset="0"/>
                        </a:rPr>
                        <a:t>θ</a:t>
                      </a:r>
                      <a:endParaRPr lang="en-US" sz="1800" i="1"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 </a:t>
                      </a:r>
                      <a:r>
                        <a:rPr lang="en-US" sz="1800" kern="1200" dirty="0">
                          <a:solidFill>
                            <a:schemeClr val="dk1"/>
                          </a:solidFill>
                          <a:effectLst/>
                          <a:latin typeface="+mn-lt"/>
                          <a:ea typeface="+mn-ea"/>
                          <a:cs typeface="+mn-cs"/>
                        </a:rPr>
                        <a:t>0.857</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 0.893</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0.926 </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 0.956</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 0.984</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 0.998</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 0.997</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 0.976</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 0.953</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kern="50" dirty="0">
                          <a:effectLst/>
                          <a:latin typeface="Times New Roman" panose="02020603050405020304" pitchFamily="18" charset="0"/>
                          <a:cs typeface="Times New Roman" panose="02020603050405020304" pitchFamily="18" charset="0"/>
                        </a:rPr>
                        <a:t> 0.999</a:t>
                      </a: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endParaRPr lang="en-US" sz="1800" kern="5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788569549"/>
                  </a:ext>
                </a:extLst>
              </a:tr>
            </a:tbl>
          </a:graphicData>
        </a:graphic>
      </p:graphicFrame>
      <p:sp>
        <p:nvSpPr>
          <p:cNvPr id="6" name="TextBox 5">
            <a:extLst>
              <a:ext uri="{FF2B5EF4-FFF2-40B4-BE49-F238E27FC236}">
                <a16:creationId xmlns:a16="http://schemas.microsoft.com/office/drawing/2014/main" xmlns="" id="{56589A0F-0D8B-448E-BC9E-DE88AE2648C9}"/>
              </a:ext>
            </a:extLst>
          </p:cNvPr>
          <p:cNvSpPr txBox="1"/>
          <p:nvPr/>
        </p:nvSpPr>
        <p:spPr>
          <a:xfrm>
            <a:off x="521207" y="5408644"/>
            <a:ext cx="11089770" cy="369332"/>
          </a:xfrm>
          <a:prstGeom prst="rect">
            <a:avLst/>
          </a:prstGeom>
          <a:noFill/>
        </p:spPr>
        <p:txBody>
          <a:bodyPr wrap="square">
            <a:spAutoFit/>
          </a:bodyPr>
          <a:lstStyle/>
          <a:p>
            <a:r>
              <a:rPr lang="en-US" alt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 fighter is able to destroy the bomber </a:t>
            </a:r>
            <a:r>
              <a:rPr lang="en-US" alt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10 minutes when the </a:t>
            </a: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distance between them is 8.210 km</a:t>
            </a:r>
            <a:endParaRPr lang="en-US" dirty="0"/>
          </a:p>
        </p:txBody>
      </p:sp>
    </p:spTree>
    <p:extLst>
      <p:ext uri="{BB962C8B-B14F-4D97-AF65-F5344CB8AC3E}">
        <p14:creationId xmlns:p14="http://schemas.microsoft.com/office/powerpoint/2010/main" val="380055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Queueing System 1</Template>
  <TotalTime>12255</TotalTime>
  <Words>361</Words>
  <Application>Microsoft Office PowerPoint</Application>
  <PresentationFormat>Widescreen</PresentationFormat>
  <Paragraphs>171</Paragraphs>
  <Slides>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SimSun</vt:lpstr>
      <vt:lpstr>Arial</vt:lpstr>
      <vt:lpstr>Calibri</vt:lpstr>
      <vt:lpstr>Calibri Light</vt:lpstr>
      <vt:lpstr>Cambria Math</vt:lpstr>
      <vt:lpstr>Mangal</vt:lpstr>
      <vt:lpstr>Times New Roman</vt:lpstr>
      <vt:lpstr>Verdana</vt:lpstr>
      <vt:lpstr>Office Theme</vt:lpstr>
      <vt:lpstr>CONTINUOUS SYSTEM</vt:lpstr>
      <vt:lpstr>CONTINUOUS SYSTEM</vt:lpstr>
      <vt:lpstr>PowerPoint Presentation</vt:lpstr>
      <vt:lpstr>CONTINUOUS SYSTEM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Zareen Mishma</dc:creator>
  <cp:lastModifiedBy>SOYKOT</cp:lastModifiedBy>
  <cp:revision>358</cp:revision>
  <dcterms:created xsi:type="dcterms:W3CDTF">2020-07-14T11:19:49Z</dcterms:created>
  <dcterms:modified xsi:type="dcterms:W3CDTF">2020-10-05T03:54:35Z</dcterms:modified>
</cp:coreProperties>
</file>