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71" r:id="rId3"/>
    <p:sldId id="281" r:id="rId4"/>
    <p:sldId id="294" r:id="rId5"/>
    <p:sldId id="295" r:id="rId6"/>
    <p:sldId id="289" r:id="rId7"/>
    <p:sldId id="28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CA5ABA-272D-461E-A1D0-9FD6B5EB9E48}" type="datetimeFigureOut">
              <a:rPr lang="en-US" smtClean="0"/>
              <a:t>8/18/2020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EAF3E7-DE78-4BC8-BE83-6B604A013537}" type="slidenum">
              <a:rPr lang="en-US" smtClean="0"/>
              <a:t>‹#›</a:t>
            </a:fld>
            <a:endParaRPr lang="en-US"/>
          </a:p>
        </p:txBody>
      </p:sp>
    </p:spTree>
    <p:extLst>
      <p:ext uri="{BB962C8B-B14F-4D97-AF65-F5344CB8AC3E}">
        <p14:creationId xmlns:p14="http://schemas.microsoft.com/office/powerpoint/2010/main" val="1359848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DB65F9-9E01-4BD4-8B41-198E8A433F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CEBCEAC-2E49-4D71-87DF-393D74BDB5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E1EB7453-DD78-45C6-B2C7-07C18977FCA5}"/>
              </a:ext>
            </a:extLst>
          </p:cNvPr>
          <p:cNvSpPr>
            <a:spLocks noGrp="1"/>
          </p:cNvSpPr>
          <p:nvPr>
            <p:ph type="dt" sz="half" idx="10"/>
          </p:nvPr>
        </p:nvSpPr>
        <p:spPr/>
        <p:txBody>
          <a:bodyPr/>
          <a:lstStyle/>
          <a:p>
            <a:fld id="{1AD3379C-34D1-40AF-9C5F-F6BE6C0E2E68}" type="datetimeFigureOut">
              <a:rPr lang="en-US" smtClean="0"/>
              <a:t>8/18/2020</a:t>
            </a:fld>
            <a:endParaRPr lang="en-US"/>
          </a:p>
        </p:txBody>
      </p:sp>
      <p:sp>
        <p:nvSpPr>
          <p:cNvPr id="5" name="Footer Placeholder 4">
            <a:extLst>
              <a:ext uri="{FF2B5EF4-FFF2-40B4-BE49-F238E27FC236}">
                <a16:creationId xmlns:a16="http://schemas.microsoft.com/office/drawing/2014/main" xmlns="" id="{6E7EE396-F3AC-44D7-9D44-D04FA3D370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08CE1AB-BB87-4933-BFDF-0CF6AB817D0B}"/>
              </a:ext>
            </a:extLst>
          </p:cNvPr>
          <p:cNvSpPr>
            <a:spLocks noGrp="1"/>
          </p:cNvSpPr>
          <p:nvPr>
            <p:ph type="sldNum" sz="quarter" idx="12"/>
          </p:nvPr>
        </p:nvSpPr>
        <p:spPr/>
        <p:txBody>
          <a:bodyPr/>
          <a:lstStyle/>
          <a:p>
            <a:fld id="{66F044CC-37D2-4E07-9C31-1A8B8A0047EF}" type="slidenum">
              <a:rPr lang="en-US" smtClean="0"/>
              <a:t>‹#›</a:t>
            </a:fld>
            <a:endParaRPr lang="en-US"/>
          </a:p>
        </p:txBody>
      </p:sp>
    </p:spTree>
    <p:extLst>
      <p:ext uri="{BB962C8B-B14F-4D97-AF65-F5344CB8AC3E}">
        <p14:creationId xmlns:p14="http://schemas.microsoft.com/office/powerpoint/2010/main" val="846624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0D6DD1-2E8C-40CE-87FE-8E5C850513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D8F8DD1-F7B4-4F32-8931-3B23976058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939DA1F-B9E5-4262-AC13-C86D06C3551B}"/>
              </a:ext>
            </a:extLst>
          </p:cNvPr>
          <p:cNvSpPr>
            <a:spLocks noGrp="1"/>
          </p:cNvSpPr>
          <p:nvPr>
            <p:ph type="dt" sz="half" idx="10"/>
          </p:nvPr>
        </p:nvSpPr>
        <p:spPr/>
        <p:txBody>
          <a:bodyPr/>
          <a:lstStyle/>
          <a:p>
            <a:fld id="{1AD3379C-34D1-40AF-9C5F-F6BE6C0E2E68}" type="datetimeFigureOut">
              <a:rPr lang="en-US" smtClean="0"/>
              <a:t>8/18/2020</a:t>
            </a:fld>
            <a:endParaRPr lang="en-US"/>
          </a:p>
        </p:txBody>
      </p:sp>
      <p:sp>
        <p:nvSpPr>
          <p:cNvPr id="5" name="Footer Placeholder 4">
            <a:extLst>
              <a:ext uri="{FF2B5EF4-FFF2-40B4-BE49-F238E27FC236}">
                <a16:creationId xmlns:a16="http://schemas.microsoft.com/office/drawing/2014/main" xmlns="" id="{49DC8F42-4FBF-4572-88AA-1173C41DB6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D1E5633-DB15-4DF1-A785-8875611A97E1}"/>
              </a:ext>
            </a:extLst>
          </p:cNvPr>
          <p:cNvSpPr>
            <a:spLocks noGrp="1"/>
          </p:cNvSpPr>
          <p:nvPr>
            <p:ph type="sldNum" sz="quarter" idx="12"/>
          </p:nvPr>
        </p:nvSpPr>
        <p:spPr/>
        <p:txBody>
          <a:bodyPr/>
          <a:lstStyle/>
          <a:p>
            <a:fld id="{66F044CC-37D2-4E07-9C31-1A8B8A0047EF}" type="slidenum">
              <a:rPr lang="en-US" smtClean="0"/>
              <a:t>‹#›</a:t>
            </a:fld>
            <a:endParaRPr lang="en-US"/>
          </a:p>
        </p:txBody>
      </p:sp>
    </p:spTree>
    <p:extLst>
      <p:ext uri="{BB962C8B-B14F-4D97-AF65-F5344CB8AC3E}">
        <p14:creationId xmlns:p14="http://schemas.microsoft.com/office/powerpoint/2010/main" val="3087653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3141B24-88CC-4DFF-8855-F48A581921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6006FBC1-FFEC-4A4C-B81F-FB6DC0112E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DF7CA64-951A-4B47-ACBA-2B53D2751AC8}"/>
              </a:ext>
            </a:extLst>
          </p:cNvPr>
          <p:cNvSpPr>
            <a:spLocks noGrp="1"/>
          </p:cNvSpPr>
          <p:nvPr>
            <p:ph type="dt" sz="half" idx="10"/>
          </p:nvPr>
        </p:nvSpPr>
        <p:spPr/>
        <p:txBody>
          <a:bodyPr/>
          <a:lstStyle/>
          <a:p>
            <a:fld id="{1AD3379C-34D1-40AF-9C5F-F6BE6C0E2E68}" type="datetimeFigureOut">
              <a:rPr lang="en-US" smtClean="0"/>
              <a:t>8/18/2020</a:t>
            </a:fld>
            <a:endParaRPr lang="en-US"/>
          </a:p>
        </p:txBody>
      </p:sp>
      <p:sp>
        <p:nvSpPr>
          <p:cNvPr id="5" name="Footer Placeholder 4">
            <a:extLst>
              <a:ext uri="{FF2B5EF4-FFF2-40B4-BE49-F238E27FC236}">
                <a16:creationId xmlns:a16="http://schemas.microsoft.com/office/drawing/2014/main" xmlns="" id="{3C4A88AE-1ED0-4A06-BF7B-C390A3B573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48D64FE-4ABF-4E3E-85C7-F6C7DFDD0439}"/>
              </a:ext>
            </a:extLst>
          </p:cNvPr>
          <p:cNvSpPr>
            <a:spLocks noGrp="1"/>
          </p:cNvSpPr>
          <p:nvPr>
            <p:ph type="sldNum" sz="quarter" idx="12"/>
          </p:nvPr>
        </p:nvSpPr>
        <p:spPr/>
        <p:txBody>
          <a:bodyPr/>
          <a:lstStyle/>
          <a:p>
            <a:fld id="{66F044CC-37D2-4E07-9C31-1A8B8A0047EF}" type="slidenum">
              <a:rPr lang="en-US" smtClean="0"/>
              <a:t>‹#›</a:t>
            </a:fld>
            <a:endParaRPr lang="en-US"/>
          </a:p>
        </p:txBody>
      </p:sp>
    </p:spTree>
    <p:extLst>
      <p:ext uri="{BB962C8B-B14F-4D97-AF65-F5344CB8AC3E}">
        <p14:creationId xmlns:p14="http://schemas.microsoft.com/office/powerpoint/2010/main" val="109318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02513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8/18/2020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417329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91A61D-DD3C-4EDE-87F1-F0D2F316CB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4C771C5-ED34-4290-B4F5-436468BDFB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9E2D8C0-1470-40BD-AC52-31E25AC9D56E}"/>
              </a:ext>
            </a:extLst>
          </p:cNvPr>
          <p:cNvSpPr>
            <a:spLocks noGrp="1"/>
          </p:cNvSpPr>
          <p:nvPr>
            <p:ph type="dt" sz="half" idx="10"/>
          </p:nvPr>
        </p:nvSpPr>
        <p:spPr/>
        <p:txBody>
          <a:bodyPr/>
          <a:lstStyle/>
          <a:p>
            <a:fld id="{1AD3379C-34D1-40AF-9C5F-F6BE6C0E2E68}" type="datetimeFigureOut">
              <a:rPr lang="en-US" smtClean="0"/>
              <a:t>8/18/2020</a:t>
            </a:fld>
            <a:endParaRPr lang="en-US"/>
          </a:p>
        </p:txBody>
      </p:sp>
      <p:sp>
        <p:nvSpPr>
          <p:cNvPr id="5" name="Footer Placeholder 4">
            <a:extLst>
              <a:ext uri="{FF2B5EF4-FFF2-40B4-BE49-F238E27FC236}">
                <a16:creationId xmlns:a16="http://schemas.microsoft.com/office/drawing/2014/main" xmlns="" id="{E23869DD-0398-475E-B1D3-3451B6F0A8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44CFF18-563C-4B7B-9338-90869B8231AE}"/>
              </a:ext>
            </a:extLst>
          </p:cNvPr>
          <p:cNvSpPr>
            <a:spLocks noGrp="1"/>
          </p:cNvSpPr>
          <p:nvPr>
            <p:ph type="sldNum" sz="quarter" idx="12"/>
          </p:nvPr>
        </p:nvSpPr>
        <p:spPr/>
        <p:txBody>
          <a:bodyPr/>
          <a:lstStyle/>
          <a:p>
            <a:fld id="{66F044CC-37D2-4E07-9C31-1A8B8A0047EF}" type="slidenum">
              <a:rPr lang="en-US" smtClean="0"/>
              <a:t>‹#›</a:t>
            </a:fld>
            <a:endParaRPr lang="en-US"/>
          </a:p>
        </p:txBody>
      </p:sp>
    </p:spTree>
    <p:extLst>
      <p:ext uri="{BB962C8B-B14F-4D97-AF65-F5344CB8AC3E}">
        <p14:creationId xmlns:p14="http://schemas.microsoft.com/office/powerpoint/2010/main" val="3552358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D903E3-E71B-4625-A106-9C9A3A6DAD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A2CE0926-1288-44DB-8466-91CB5386F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E02435A-5341-475E-8D69-205ABF17B432}"/>
              </a:ext>
            </a:extLst>
          </p:cNvPr>
          <p:cNvSpPr>
            <a:spLocks noGrp="1"/>
          </p:cNvSpPr>
          <p:nvPr>
            <p:ph type="dt" sz="half" idx="10"/>
          </p:nvPr>
        </p:nvSpPr>
        <p:spPr/>
        <p:txBody>
          <a:bodyPr/>
          <a:lstStyle/>
          <a:p>
            <a:fld id="{1AD3379C-34D1-40AF-9C5F-F6BE6C0E2E68}" type="datetimeFigureOut">
              <a:rPr lang="en-US" smtClean="0"/>
              <a:t>8/18/2020</a:t>
            </a:fld>
            <a:endParaRPr lang="en-US"/>
          </a:p>
        </p:txBody>
      </p:sp>
      <p:sp>
        <p:nvSpPr>
          <p:cNvPr id="5" name="Footer Placeholder 4">
            <a:extLst>
              <a:ext uri="{FF2B5EF4-FFF2-40B4-BE49-F238E27FC236}">
                <a16:creationId xmlns:a16="http://schemas.microsoft.com/office/drawing/2014/main" xmlns="" id="{024ECFF1-EC4D-4A0D-B908-10882235F5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4897B02-7830-4C4E-B427-E8231C88C2BE}"/>
              </a:ext>
            </a:extLst>
          </p:cNvPr>
          <p:cNvSpPr>
            <a:spLocks noGrp="1"/>
          </p:cNvSpPr>
          <p:nvPr>
            <p:ph type="sldNum" sz="quarter" idx="12"/>
          </p:nvPr>
        </p:nvSpPr>
        <p:spPr/>
        <p:txBody>
          <a:bodyPr/>
          <a:lstStyle/>
          <a:p>
            <a:fld id="{66F044CC-37D2-4E07-9C31-1A8B8A0047EF}" type="slidenum">
              <a:rPr lang="en-US" smtClean="0"/>
              <a:t>‹#›</a:t>
            </a:fld>
            <a:endParaRPr lang="en-US"/>
          </a:p>
        </p:txBody>
      </p:sp>
    </p:spTree>
    <p:extLst>
      <p:ext uri="{BB962C8B-B14F-4D97-AF65-F5344CB8AC3E}">
        <p14:creationId xmlns:p14="http://schemas.microsoft.com/office/powerpoint/2010/main" val="801562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88CAFD-8FD2-40D0-9404-148B127F35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F34B121-B882-4B54-B082-38D7DBBB5D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2D4A212-1674-4E31-8E55-FAE27206CA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E1E67AF8-384C-4A70-B6F0-2D289614EC67}"/>
              </a:ext>
            </a:extLst>
          </p:cNvPr>
          <p:cNvSpPr>
            <a:spLocks noGrp="1"/>
          </p:cNvSpPr>
          <p:nvPr>
            <p:ph type="dt" sz="half" idx="10"/>
          </p:nvPr>
        </p:nvSpPr>
        <p:spPr/>
        <p:txBody>
          <a:bodyPr/>
          <a:lstStyle/>
          <a:p>
            <a:fld id="{1AD3379C-34D1-40AF-9C5F-F6BE6C0E2E68}" type="datetimeFigureOut">
              <a:rPr lang="en-US" smtClean="0"/>
              <a:t>8/18/2020</a:t>
            </a:fld>
            <a:endParaRPr lang="en-US"/>
          </a:p>
        </p:txBody>
      </p:sp>
      <p:sp>
        <p:nvSpPr>
          <p:cNvPr id="6" name="Footer Placeholder 5">
            <a:extLst>
              <a:ext uri="{FF2B5EF4-FFF2-40B4-BE49-F238E27FC236}">
                <a16:creationId xmlns:a16="http://schemas.microsoft.com/office/drawing/2014/main" xmlns="" id="{D4B9EE46-9ACE-4849-9B18-FB09F9BD2E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D83E1A8-52C2-44E4-9738-3420FAC33D6B}"/>
              </a:ext>
            </a:extLst>
          </p:cNvPr>
          <p:cNvSpPr>
            <a:spLocks noGrp="1"/>
          </p:cNvSpPr>
          <p:nvPr>
            <p:ph type="sldNum" sz="quarter" idx="12"/>
          </p:nvPr>
        </p:nvSpPr>
        <p:spPr/>
        <p:txBody>
          <a:bodyPr/>
          <a:lstStyle/>
          <a:p>
            <a:fld id="{66F044CC-37D2-4E07-9C31-1A8B8A0047EF}" type="slidenum">
              <a:rPr lang="en-US" smtClean="0"/>
              <a:t>‹#›</a:t>
            </a:fld>
            <a:endParaRPr lang="en-US"/>
          </a:p>
        </p:txBody>
      </p:sp>
    </p:spTree>
    <p:extLst>
      <p:ext uri="{BB962C8B-B14F-4D97-AF65-F5344CB8AC3E}">
        <p14:creationId xmlns:p14="http://schemas.microsoft.com/office/powerpoint/2010/main" val="2229324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56E81D-A1B1-440E-86A0-51909CB023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B495C528-746A-497D-9648-3FD24DE529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5864691-BBF6-453B-82FE-6160FD0108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EBD7F669-936E-4CFE-8153-AD4622E7EE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050D23B-03D3-41E3-B3A1-3D443CC478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54AF55C-110B-4C8F-8AE7-EC6A58843985}"/>
              </a:ext>
            </a:extLst>
          </p:cNvPr>
          <p:cNvSpPr>
            <a:spLocks noGrp="1"/>
          </p:cNvSpPr>
          <p:nvPr>
            <p:ph type="dt" sz="half" idx="10"/>
          </p:nvPr>
        </p:nvSpPr>
        <p:spPr/>
        <p:txBody>
          <a:bodyPr/>
          <a:lstStyle/>
          <a:p>
            <a:fld id="{1AD3379C-34D1-40AF-9C5F-F6BE6C0E2E68}" type="datetimeFigureOut">
              <a:rPr lang="en-US" smtClean="0"/>
              <a:t>8/18/2020</a:t>
            </a:fld>
            <a:endParaRPr lang="en-US"/>
          </a:p>
        </p:txBody>
      </p:sp>
      <p:sp>
        <p:nvSpPr>
          <p:cNvPr id="8" name="Footer Placeholder 7">
            <a:extLst>
              <a:ext uri="{FF2B5EF4-FFF2-40B4-BE49-F238E27FC236}">
                <a16:creationId xmlns:a16="http://schemas.microsoft.com/office/drawing/2014/main" xmlns="" id="{DE6788F9-F64B-4DFA-89B5-728C8B8D5E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44A7598-8329-44D6-A379-36A9CFE0C9B8}"/>
              </a:ext>
            </a:extLst>
          </p:cNvPr>
          <p:cNvSpPr>
            <a:spLocks noGrp="1"/>
          </p:cNvSpPr>
          <p:nvPr>
            <p:ph type="sldNum" sz="quarter" idx="12"/>
          </p:nvPr>
        </p:nvSpPr>
        <p:spPr/>
        <p:txBody>
          <a:bodyPr/>
          <a:lstStyle/>
          <a:p>
            <a:fld id="{66F044CC-37D2-4E07-9C31-1A8B8A0047EF}" type="slidenum">
              <a:rPr lang="en-US" smtClean="0"/>
              <a:t>‹#›</a:t>
            </a:fld>
            <a:endParaRPr lang="en-US"/>
          </a:p>
        </p:txBody>
      </p:sp>
    </p:spTree>
    <p:extLst>
      <p:ext uri="{BB962C8B-B14F-4D97-AF65-F5344CB8AC3E}">
        <p14:creationId xmlns:p14="http://schemas.microsoft.com/office/powerpoint/2010/main" val="1471955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7EAD9C-45CA-4074-9054-6BF46DBCC9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0CC4900-0B79-459E-B130-E530DF045A4A}"/>
              </a:ext>
            </a:extLst>
          </p:cNvPr>
          <p:cNvSpPr>
            <a:spLocks noGrp="1"/>
          </p:cNvSpPr>
          <p:nvPr>
            <p:ph type="dt" sz="half" idx="10"/>
          </p:nvPr>
        </p:nvSpPr>
        <p:spPr/>
        <p:txBody>
          <a:bodyPr/>
          <a:lstStyle/>
          <a:p>
            <a:fld id="{1AD3379C-34D1-40AF-9C5F-F6BE6C0E2E68}" type="datetimeFigureOut">
              <a:rPr lang="en-US" smtClean="0"/>
              <a:t>8/18/2020</a:t>
            </a:fld>
            <a:endParaRPr lang="en-US"/>
          </a:p>
        </p:txBody>
      </p:sp>
      <p:sp>
        <p:nvSpPr>
          <p:cNvPr id="4" name="Footer Placeholder 3">
            <a:extLst>
              <a:ext uri="{FF2B5EF4-FFF2-40B4-BE49-F238E27FC236}">
                <a16:creationId xmlns:a16="http://schemas.microsoft.com/office/drawing/2014/main" xmlns="" id="{105AA682-89FF-4ED0-A07A-8114899C93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254C77F-3008-4236-9C27-D54B6B052F69}"/>
              </a:ext>
            </a:extLst>
          </p:cNvPr>
          <p:cNvSpPr>
            <a:spLocks noGrp="1"/>
          </p:cNvSpPr>
          <p:nvPr>
            <p:ph type="sldNum" sz="quarter" idx="12"/>
          </p:nvPr>
        </p:nvSpPr>
        <p:spPr/>
        <p:txBody>
          <a:bodyPr/>
          <a:lstStyle/>
          <a:p>
            <a:fld id="{66F044CC-37D2-4E07-9C31-1A8B8A0047EF}" type="slidenum">
              <a:rPr lang="en-US" smtClean="0"/>
              <a:t>‹#›</a:t>
            </a:fld>
            <a:endParaRPr lang="en-US"/>
          </a:p>
        </p:txBody>
      </p:sp>
    </p:spTree>
    <p:extLst>
      <p:ext uri="{BB962C8B-B14F-4D97-AF65-F5344CB8AC3E}">
        <p14:creationId xmlns:p14="http://schemas.microsoft.com/office/powerpoint/2010/main" val="3019194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BE3CC6E-DEE2-441D-B841-65C85F034AE7}"/>
              </a:ext>
            </a:extLst>
          </p:cNvPr>
          <p:cNvSpPr>
            <a:spLocks noGrp="1"/>
          </p:cNvSpPr>
          <p:nvPr>
            <p:ph type="dt" sz="half" idx="10"/>
          </p:nvPr>
        </p:nvSpPr>
        <p:spPr/>
        <p:txBody>
          <a:bodyPr/>
          <a:lstStyle/>
          <a:p>
            <a:fld id="{1AD3379C-34D1-40AF-9C5F-F6BE6C0E2E68}" type="datetimeFigureOut">
              <a:rPr lang="en-US" smtClean="0"/>
              <a:t>8/18/2020</a:t>
            </a:fld>
            <a:endParaRPr lang="en-US"/>
          </a:p>
        </p:txBody>
      </p:sp>
      <p:sp>
        <p:nvSpPr>
          <p:cNvPr id="3" name="Footer Placeholder 2">
            <a:extLst>
              <a:ext uri="{FF2B5EF4-FFF2-40B4-BE49-F238E27FC236}">
                <a16:creationId xmlns:a16="http://schemas.microsoft.com/office/drawing/2014/main" xmlns="" id="{DE50A94B-5A43-408C-AC1E-CA0AA8DD0C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B3CC0DED-9071-4E96-873E-82409B91125A}"/>
              </a:ext>
            </a:extLst>
          </p:cNvPr>
          <p:cNvSpPr>
            <a:spLocks noGrp="1"/>
          </p:cNvSpPr>
          <p:nvPr>
            <p:ph type="sldNum" sz="quarter" idx="12"/>
          </p:nvPr>
        </p:nvSpPr>
        <p:spPr/>
        <p:txBody>
          <a:bodyPr/>
          <a:lstStyle/>
          <a:p>
            <a:fld id="{66F044CC-37D2-4E07-9C31-1A8B8A0047EF}" type="slidenum">
              <a:rPr lang="en-US" smtClean="0"/>
              <a:t>‹#›</a:t>
            </a:fld>
            <a:endParaRPr lang="en-US"/>
          </a:p>
        </p:txBody>
      </p:sp>
    </p:spTree>
    <p:extLst>
      <p:ext uri="{BB962C8B-B14F-4D97-AF65-F5344CB8AC3E}">
        <p14:creationId xmlns:p14="http://schemas.microsoft.com/office/powerpoint/2010/main" val="791680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D3C5C4-AE23-4F91-AB91-A5235319FE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ED4D8E8-CEC0-47C2-ADEB-669EC62BCA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8DA6D3A-74C8-46AA-8443-C667EF54E3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4BF5FBA-8559-43D6-BCC1-1BB4BEFD952D}"/>
              </a:ext>
            </a:extLst>
          </p:cNvPr>
          <p:cNvSpPr>
            <a:spLocks noGrp="1"/>
          </p:cNvSpPr>
          <p:nvPr>
            <p:ph type="dt" sz="half" idx="10"/>
          </p:nvPr>
        </p:nvSpPr>
        <p:spPr/>
        <p:txBody>
          <a:bodyPr/>
          <a:lstStyle/>
          <a:p>
            <a:fld id="{1AD3379C-34D1-40AF-9C5F-F6BE6C0E2E68}" type="datetimeFigureOut">
              <a:rPr lang="en-US" smtClean="0"/>
              <a:t>8/18/2020</a:t>
            </a:fld>
            <a:endParaRPr lang="en-US"/>
          </a:p>
        </p:txBody>
      </p:sp>
      <p:sp>
        <p:nvSpPr>
          <p:cNvPr id="6" name="Footer Placeholder 5">
            <a:extLst>
              <a:ext uri="{FF2B5EF4-FFF2-40B4-BE49-F238E27FC236}">
                <a16:creationId xmlns:a16="http://schemas.microsoft.com/office/drawing/2014/main" xmlns="" id="{EBEA486B-5B97-4FD0-A28F-5F5EC810E8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623F253-0C26-4BD3-83CB-EA101D5950E7}"/>
              </a:ext>
            </a:extLst>
          </p:cNvPr>
          <p:cNvSpPr>
            <a:spLocks noGrp="1"/>
          </p:cNvSpPr>
          <p:nvPr>
            <p:ph type="sldNum" sz="quarter" idx="12"/>
          </p:nvPr>
        </p:nvSpPr>
        <p:spPr/>
        <p:txBody>
          <a:bodyPr/>
          <a:lstStyle/>
          <a:p>
            <a:fld id="{66F044CC-37D2-4E07-9C31-1A8B8A0047EF}" type="slidenum">
              <a:rPr lang="en-US" smtClean="0"/>
              <a:t>‹#›</a:t>
            </a:fld>
            <a:endParaRPr lang="en-US"/>
          </a:p>
        </p:txBody>
      </p:sp>
    </p:spTree>
    <p:extLst>
      <p:ext uri="{BB962C8B-B14F-4D97-AF65-F5344CB8AC3E}">
        <p14:creationId xmlns:p14="http://schemas.microsoft.com/office/powerpoint/2010/main" val="740701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44F7CF-951E-45FC-ADC6-0433207688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32232090-1845-43D7-98C5-6ACAB4791D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CABE38C9-12CB-4C14-AAF2-3DB5A71C53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3730666-4CA9-422D-ACA4-7DC8DD46DC84}"/>
              </a:ext>
            </a:extLst>
          </p:cNvPr>
          <p:cNvSpPr>
            <a:spLocks noGrp="1"/>
          </p:cNvSpPr>
          <p:nvPr>
            <p:ph type="dt" sz="half" idx="10"/>
          </p:nvPr>
        </p:nvSpPr>
        <p:spPr/>
        <p:txBody>
          <a:bodyPr/>
          <a:lstStyle/>
          <a:p>
            <a:fld id="{1AD3379C-34D1-40AF-9C5F-F6BE6C0E2E68}" type="datetimeFigureOut">
              <a:rPr lang="en-US" smtClean="0"/>
              <a:t>8/18/2020</a:t>
            </a:fld>
            <a:endParaRPr lang="en-US"/>
          </a:p>
        </p:txBody>
      </p:sp>
      <p:sp>
        <p:nvSpPr>
          <p:cNvPr id="6" name="Footer Placeholder 5">
            <a:extLst>
              <a:ext uri="{FF2B5EF4-FFF2-40B4-BE49-F238E27FC236}">
                <a16:creationId xmlns:a16="http://schemas.microsoft.com/office/drawing/2014/main" xmlns="" id="{551D9E6A-97B6-43A3-8BB9-F5F8D19527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BA17E3D-B168-46D3-AE04-C662D8636D64}"/>
              </a:ext>
            </a:extLst>
          </p:cNvPr>
          <p:cNvSpPr>
            <a:spLocks noGrp="1"/>
          </p:cNvSpPr>
          <p:nvPr>
            <p:ph type="sldNum" sz="quarter" idx="12"/>
          </p:nvPr>
        </p:nvSpPr>
        <p:spPr/>
        <p:txBody>
          <a:bodyPr/>
          <a:lstStyle/>
          <a:p>
            <a:fld id="{66F044CC-37D2-4E07-9C31-1A8B8A0047EF}" type="slidenum">
              <a:rPr lang="en-US" smtClean="0"/>
              <a:t>‹#›</a:t>
            </a:fld>
            <a:endParaRPr lang="en-US"/>
          </a:p>
        </p:txBody>
      </p:sp>
    </p:spTree>
    <p:extLst>
      <p:ext uri="{BB962C8B-B14F-4D97-AF65-F5344CB8AC3E}">
        <p14:creationId xmlns:p14="http://schemas.microsoft.com/office/powerpoint/2010/main" val="2774628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1DAFA0F-58A9-4EF0-A0CA-80FDE4B941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7569F83-3B21-4389-A4BC-4B6EB1EA28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97E7449-C098-4389-B6B3-B93B36A568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3379C-34D1-40AF-9C5F-F6BE6C0E2E68}" type="datetimeFigureOut">
              <a:rPr lang="en-US" smtClean="0"/>
              <a:t>8/18/2020</a:t>
            </a:fld>
            <a:endParaRPr lang="en-US"/>
          </a:p>
        </p:txBody>
      </p:sp>
      <p:sp>
        <p:nvSpPr>
          <p:cNvPr id="5" name="Footer Placeholder 4">
            <a:extLst>
              <a:ext uri="{FF2B5EF4-FFF2-40B4-BE49-F238E27FC236}">
                <a16:creationId xmlns:a16="http://schemas.microsoft.com/office/drawing/2014/main" xmlns="" id="{7EB760E4-433B-4BB3-974D-D446774FDF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6FC92B8-127F-4886-B9E2-2AC3EE926E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F044CC-37D2-4E07-9C31-1A8B8A0047EF}" type="slidenum">
              <a:rPr lang="en-US" smtClean="0"/>
              <a:t>‹#›</a:t>
            </a:fld>
            <a:endParaRPr lang="en-US"/>
          </a:p>
        </p:txBody>
      </p:sp>
    </p:spTree>
    <p:extLst>
      <p:ext uri="{BB962C8B-B14F-4D97-AF65-F5344CB8AC3E}">
        <p14:creationId xmlns:p14="http://schemas.microsoft.com/office/powerpoint/2010/main" val="2500839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INVENTORY MANAGEMENT SYSTEM</a:t>
            </a:r>
          </a:p>
        </p:txBody>
      </p:sp>
      <p:pic>
        <p:nvPicPr>
          <p:cNvPr id="4" name="Picture 3"/>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00431"/>
            <a:ext cx="6877119" cy="640080"/>
          </a:xfrm>
        </p:spPr>
        <p:txBody>
          <a:bodyPr>
            <a:noAutofit/>
          </a:bodyPr>
          <a:lstStyle/>
          <a:p>
            <a:r>
              <a:rPr lang="en-US" dirty="0">
                <a:latin typeface="Segoe UI Light" panose="020B0502040204020203" pitchFamily="34" charset="0"/>
                <a:cs typeface="Segoe UI Light" panose="020B0502040204020203" pitchFamily="34" charset="0"/>
              </a:rPr>
              <a:t>INVENTORY MANAGEMENT SYSTEM</a:t>
            </a:r>
          </a:p>
        </p:txBody>
      </p:sp>
      <p:sp>
        <p:nvSpPr>
          <p:cNvPr id="6" name="Content Placeholder 4">
            <a:extLst>
              <a:ext uri="{FF2B5EF4-FFF2-40B4-BE49-F238E27FC236}">
                <a16:creationId xmlns:a16="http://schemas.microsoft.com/office/drawing/2014/main" xmlns="" id="{67819B1F-1FA2-4670-B569-A92E0817DF7E}"/>
              </a:ext>
            </a:extLst>
          </p:cNvPr>
          <p:cNvSpPr txBox="1">
            <a:spLocks/>
          </p:cNvSpPr>
          <p:nvPr/>
        </p:nvSpPr>
        <p:spPr>
          <a:xfrm>
            <a:off x="619124" y="1504949"/>
            <a:ext cx="10963275" cy="4505325"/>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ts val="1800"/>
              </a:lnSpc>
              <a:spcAft>
                <a:spcPts val="600"/>
              </a:spcAft>
            </a:pPr>
            <a:endParaRPr lang="en-US" sz="18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INVENTORY MANAGEMENT SYSTEM</a:t>
            </a:r>
          </a:p>
        </p:txBody>
      </p:sp>
      <p:sp>
        <p:nvSpPr>
          <p:cNvPr id="15" name="TextBox 14">
            <a:extLst>
              <a:ext uri="{FF2B5EF4-FFF2-40B4-BE49-F238E27FC236}">
                <a16:creationId xmlns:a16="http://schemas.microsoft.com/office/drawing/2014/main" xmlns="" id="{2B09D3E9-2472-43B9-8B63-5C34AB1B1C00}"/>
              </a:ext>
            </a:extLst>
          </p:cNvPr>
          <p:cNvSpPr txBox="1"/>
          <p:nvPr/>
        </p:nvSpPr>
        <p:spPr>
          <a:xfrm>
            <a:off x="773644" y="1457324"/>
            <a:ext cx="10703979" cy="4954048"/>
          </a:xfrm>
          <a:prstGeom prst="rect">
            <a:avLst/>
          </a:prstGeom>
          <a:noFill/>
        </p:spPr>
        <p:txBody>
          <a:bodyPr wrap="square">
            <a:spAutoFit/>
          </a:bodyPr>
          <a:lstStyle/>
          <a:p>
            <a:pPr marL="0" marR="0" algn="ctr">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QUESTION - 1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an inventory system, taking the initial stock of 10units, the demand as well as the lead times are random variables defined as below:</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Two reorders each of quantity of 15 units can be outstanding at a time. There are two reorder points RP1 and RP2 at levels of 10 and 5 units respectively. Find the service level and the average stock held for the given reorder points and the reorder quantity. Simulate the system for 20 days.</a:t>
            </a: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xmlns="" id="{C3877E15-AE95-4D75-B93F-A067EEF670C3}"/>
              </a:ext>
            </a:extLst>
          </p:cNvPr>
          <p:cNvGraphicFramePr>
            <a:graphicFrameLocks noGrp="1"/>
          </p:cNvGraphicFramePr>
          <p:nvPr>
            <p:extLst>
              <p:ext uri="{D42A27DB-BD31-4B8C-83A1-F6EECF244321}">
                <p14:modId xmlns:p14="http://schemas.microsoft.com/office/powerpoint/2010/main" val="1727112037"/>
              </p:ext>
            </p:extLst>
          </p:nvPr>
        </p:nvGraphicFramePr>
        <p:xfrm>
          <a:off x="3127375" y="3144044"/>
          <a:ext cx="5937250" cy="586994"/>
        </p:xfrm>
        <a:graphic>
          <a:graphicData uri="http://schemas.openxmlformats.org/drawingml/2006/table">
            <a:tbl>
              <a:tblPr firstRow="1" firstCol="1" bandRow="1">
                <a:tableStyleId>{5C22544A-7EE6-4342-B048-85BDC9FD1C3A}</a:tableStyleId>
              </a:tblPr>
              <a:tblGrid>
                <a:gridCol w="1187450">
                  <a:extLst>
                    <a:ext uri="{9D8B030D-6E8A-4147-A177-3AD203B41FA5}">
                      <a16:colId xmlns:a16="http://schemas.microsoft.com/office/drawing/2014/main" xmlns="" val="2077172958"/>
                    </a:ext>
                  </a:extLst>
                </a:gridCol>
                <a:gridCol w="1187450">
                  <a:extLst>
                    <a:ext uri="{9D8B030D-6E8A-4147-A177-3AD203B41FA5}">
                      <a16:colId xmlns:a16="http://schemas.microsoft.com/office/drawing/2014/main" xmlns="" val="2713849641"/>
                    </a:ext>
                  </a:extLst>
                </a:gridCol>
                <a:gridCol w="1187450">
                  <a:extLst>
                    <a:ext uri="{9D8B030D-6E8A-4147-A177-3AD203B41FA5}">
                      <a16:colId xmlns:a16="http://schemas.microsoft.com/office/drawing/2014/main" xmlns="" val="2761486950"/>
                    </a:ext>
                  </a:extLst>
                </a:gridCol>
                <a:gridCol w="1187450">
                  <a:extLst>
                    <a:ext uri="{9D8B030D-6E8A-4147-A177-3AD203B41FA5}">
                      <a16:colId xmlns:a16="http://schemas.microsoft.com/office/drawing/2014/main" xmlns="" val="1777496666"/>
                    </a:ext>
                  </a:extLst>
                </a:gridCol>
                <a:gridCol w="1187450">
                  <a:extLst>
                    <a:ext uri="{9D8B030D-6E8A-4147-A177-3AD203B41FA5}">
                      <a16:colId xmlns:a16="http://schemas.microsoft.com/office/drawing/2014/main" xmlns="" val="2187434905"/>
                    </a:ext>
                  </a:extLst>
                </a:gridCol>
              </a:tblGrid>
              <a:tr h="0">
                <a:tc>
                  <a:txBody>
                    <a:bodyPr/>
                    <a:lstStyle/>
                    <a:p>
                      <a:pPr marL="0" marR="0">
                        <a:lnSpc>
                          <a:spcPct val="107000"/>
                        </a:lnSpc>
                        <a:spcBef>
                          <a:spcPts val="0"/>
                        </a:spcBef>
                        <a:spcAft>
                          <a:spcPts val="0"/>
                        </a:spcAft>
                      </a:pPr>
                      <a:r>
                        <a:rPr lang="en-US" sz="1800" dirty="0">
                          <a:effectLst/>
                        </a:rPr>
                        <a:t>Demand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921832628"/>
                  </a:ext>
                </a:extLst>
              </a:tr>
              <a:tr h="0">
                <a:tc>
                  <a:txBody>
                    <a:bodyPr/>
                    <a:lstStyle/>
                    <a:p>
                      <a:pPr marL="0" marR="0">
                        <a:lnSpc>
                          <a:spcPct val="107000"/>
                        </a:lnSpc>
                        <a:spcBef>
                          <a:spcPts val="0"/>
                        </a:spcBef>
                        <a:spcAft>
                          <a:spcPts val="0"/>
                        </a:spcAft>
                      </a:pPr>
                      <a:r>
                        <a:rPr lang="en-US" sz="1800" dirty="0">
                          <a:effectLst/>
                        </a:rPr>
                        <a:t>Probability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0.15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0.30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0.35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0.20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19503918"/>
                  </a:ext>
                </a:extLst>
              </a:tr>
            </a:tbl>
          </a:graphicData>
        </a:graphic>
      </p:graphicFrame>
      <p:graphicFrame>
        <p:nvGraphicFramePr>
          <p:cNvPr id="6" name="Table 5">
            <a:extLst>
              <a:ext uri="{FF2B5EF4-FFF2-40B4-BE49-F238E27FC236}">
                <a16:creationId xmlns:a16="http://schemas.microsoft.com/office/drawing/2014/main" xmlns="" id="{B65E235B-94DB-447D-8161-C8F0828F647E}"/>
              </a:ext>
            </a:extLst>
          </p:cNvPr>
          <p:cNvGraphicFramePr>
            <a:graphicFrameLocks noGrp="1"/>
          </p:cNvGraphicFramePr>
          <p:nvPr>
            <p:extLst>
              <p:ext uri="{D42A27DB-BD31-4B8C-83A1-F6EECF244321}">
                <p14:modId xmlns:p14="http://schemas.microsoft.com/office/powerpoint/2010/main" val="482773722"/>
              </p:ext>
            </p:extLst>
          </p:nvPr>
        </p:nvGraphicFramePr>
        <p:xfrm>
          <a:off x="3127375" y="3953669"/>
          <a:ext cx="5937250" cy="586994"/>
        </p:xfrm>
        <a:graphic>
          <a:graphicData uri="http://schemas.openxmlformats.org/drawingml/2006/table">
            <a:tbl>
              <a:tblPr firstRow="1" firstCol="1" bandRow="1">
                <a:tableStyleId>{5C22544A-7EE6-4342-B048-85BDC9FD1C3A}</a:tableStyleId>
              </a:tblPr>
              <a:tblGrid>
                <a:gridCol w="1483995">
                  <a:extLst>
                    <a:ext uri="{9D8B030D-6E8A-4147-A177-3AD203B41FA5}">
                      <a16:colId xmlns:a16="http://schemas.microsoft.com/office/drawing/2014/main" xmlns="" val="2212959557"/>
                    </a:ext>
                  </a:extLst>
                </a:gridCol>
                <a:gridCol w="1483995">
                  <a:extLst>
                    <a:ext uri="{9D8B030D-6E8A-4147-A177-3AD203B41FA5}">
                      <a16:colId xmlns:a16="http://schemas.microsoft.com/office/drawing/2014/main" xmlns="" val="4171390085"/>
                    </a:ext>
                  </a:extLst>
                </a:gridCol>
                <a:gridCol w="1484630">
                  <a:extLst>
                    <a:ext uri="{9D8B030D-6E8A-4147-A177-3AD203B41FA5}">
                      <a16:colId xmlns:a16="http://schemas.microsoft.com/office/drawing/2014/main" xmlns="" val="2212084843"/>
                    </a:ext>
                  </a:extLst>
                </a:gridCol>
                <a:gridCol w="1484630">
                  <a:extLst>
                    <a:ext uri="{9D8B030D-6E8A-4147-A177-3AD203B41FA5}">
                      <a16:colId xmlns:a16="http://schemas.microsoft.com/office/drawing/2014/main" xmlns="" val="3052339878"/>
                    </a:ext>
                  </a:extLst>
                </a:gridCol>
              </a:tblGrid>
              <a:tr h="0">
                <a:tc>
                  <a:txBody>
                    <a:bodyPr/>
                    <a:lstStyle/>
                    <a:p>
                      <a:pPr marL="0" marR="0">
                        <a:lnSpc>
                          <a:spcPct val="107000"/>
                        </a:lnSpc>
                        <a:spcBef>
                          <a:spcPts val="0"/>
                        </a:spcBef>
                        <a:spcAft>
                          <a:spcPts val="0"/>
                        </a:spcAft>
                      </a:pPr>
                      <a:r>
                        <a:rPr lang="en-US" sz="1800" dirty="0">
                          <a:effectLst/>
                        </a:rPr>
                        <a:t>Lead time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970338144"/>
                  </a:ext>
                </a:extLst>
              </a:tr>
              <a:tr h="0">
                <a:tc>
                  <a:txBody>
                    <a:bodyPr/>
                    <a:lstStyle/>
                    <a:p>
                      <a:pPr marL="0" marR="0">
                        <a:lnSpc>
                          <a:spcPct val="107000"/>
                        </a:lnSpc>
                        <a:spcBef>
                          <a:spcPts val="0"/>
                        </a:spcBef>
                        <a:spcAft>
                          <a:spcPts val="0"/>
                        </a:spcAft>
                      </a:pPr>
                      <a:r>
                        <a:rPr lang="en-US" sz="1800">
                          <a:effectLst/>
                        </a:rPr>
                        <a:t>Probability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0.20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0.60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0.20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427393527"/>
                  </a:ext>
                </a:extLst>
              </a:tr>
            </a:tbl>
          </a:graphicData>
        </a:graphic>
      </p:graphicFrame>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INVENTORY MANAGEMENT SYSTEM</a:t>
            </a:r>
          </a:p>
        </p:txBody>
      </p:sp>
      <p:graphicFrame>
        <p:nvGraphicFramePr>
          <p:cNvPr id="5" name="Table 4">
            <a:extLst>
              <a:ext uri="{FF2B5EF4-FFF2-40B4-BE49-F238E27FC236}">
                <a16:creationId xmlns:a16="http://schemas.microsoft.com/office/drawing/2014/main" xmlns="" id="{8D0A332C-AF76-4CE4-9462-2C670D778444}"/>
              </a:ext>
            </a:extLst>
          </p:cNvPr>
          <p:cNvGraphicFramePr>
            <a:graphicFrameLocks noGrp="1"/>
          </p:cNvGraphicFramePr>
          <p:nvPr>
            <p:extLst>
              <p:ext uri="{D42A27DB-BD31-4B8C-83A1-F6EECF244321}">
                <p14:modId xmlns:p14="http://schemas.microsoft.com/office/powerpoint/2010/main" val="875735751"/>
              </p:ext>
            </p:extLst>
          </p:nvPr>
        </p:nvGraphicFramePr>
        <p:xfrm>
          <a:off x="688258" y="2330138"/>
          <a:ext cx="10776153" cy="1098862"/>
        </p:xfrm>
        <a:graphic>
          <a:graphicData uri="http://schemas.openxmlformats.org/drawingml/2006/table">
            <a:tbl>
              <a:tblPr firstRow="1" firstCol="1" bandRow="1">
                <a:tableStyleId>{5C22544A-7EE6-4342-B048-85BDC9FD1C3A}</a:tableStyleId>
              </a:tblPr>
              <a:tblGrid>
                <a:gridCol w="1122565">
                  <a:extLst>
                    <a:ext uri="{9D8B030D-6E8A-4147-A177-3AD203B41FA5}">
                      <a16:colId xmlns:a16="http://schemas.microsoft.com/office/drawing/2014/main" xmlns="" val="974484583"/>
                    </a:ext>
                  </a:extLst>
                </a:gridCol>
                <a:gridCol w="475996">
                  <a:extLst>
                    <a:ext uri="{9D8B030D-6E8A-4147-A177-3AD203B41FA5}">
                      <a16:colId xmlns:a16="http://schemas.microsoft.com/office/drawing/2014/main" xmlns="" val="3576934362"/>
                    </a:ext>
                  </a:extLst>
                </a:gridCol>
                <a:gridCol w="477147">
                  <a:extLst>
                    <a:ext uri="{9D8B030D-6E8A-4147-A177-3AD203B41FA5}">
                      <a16:colId xmlns:a16="http://schemas.microsoft.com/office/drawing/2014/main" xmlns="" val="913659869"/>
                    </a:ext>
                  </a:extLst>
                </a:gridCol>
                <a:gridCol w="477147">
                  <a:extLst>
                    <a:ext uri="{9D8B030D-6E8A-4147-A177-3AD203B41FA5}">
                      <a16:colId xmlns:a16="http://schemas.microsoft.com/office/drawing/2014/main" xmlns="" val="489231284"/>
                    </a:ext>
                  </a:extLst>
                </a:gridCol>
                <a:gridCol w="478299">
                  <a:extLst>
                    <a:ext uri="{9D8B030D-6E8A-4147-A177-3AD203B41FA5}">
                      <a16:colId xmlns:a16="http://schemas.microsoft.com/office/drawing/2014/main" xmlns="" val="3283976735"/>
                    </a:ext>
                  </a:extLst>
                </a:gridCol>
                <a:gridCol w="478299">
                  <a:extLst>
                    <a:ext uri="{9D8B030D-6E8A-4147-A177-3AD203B41FA5}">
                      <a16:colId xmlns:a16="http://schemas.microsoft.com/office/drawing/2014/main" xmlns="" val="4031564565"/>
                    </a:ext>
                  </a:extLst>
                </a:gridCol>
                <a:gridCol w="479452">
                  <a:extLst>
                    <a:ext uri="{9D8B030D-6E8A-4147-A177-3AD203B41FA5}">
                      <a16:colId xmlns:a16="http://schemas.microsoft.com/office/drawing/2014/main" xmlns="" val="3846612004"/>
                    </a:ext>
                  </a:extLst>
                </a:gridCol>
                <a:gridCol w="480605">
                  <a:extLst>
                    <a:ext uri="{9D8B030D-6E8A-4147-A177-3AD203B41FA5}">
                      <a16:colId xmlns:a16="http://schemas.microsoft.com/office/drawing/2014/main" xmlns="" val="3789316101"/>
                    </a:ext>
                  </a:extLst>
                </a:gridCol>
                <a:gridCol w="480605">
                  <a:extLst>
                    <a:ext uri="{9D8B030D-6E8A-4147-A177-3AD203B41FA5}">
                      <a16:colId xmlns:a16="http://schemas.microsoft.com/office/drawing/2014/main" xmlns="" val="3052319555"/>
                    </a:ext>
                  </a:extLst>
                </a:gridCol>
                <a:gridCol w="480605">
                  <a:extLst>
                    <a:ext uri="{9D8B030D-6E8A-4147-A177-3AD203B41FA5}">
                      <a16:colId xmlns:a16="http://schemas.microsoft.com/office/drawing/2014/main" xmlns="" val="1578498978"/>
                    </a:ext>
                  </a:extLst>
                </a:gridCol>
                <a:gridCol w="507113">
                  <a:extLst>
                    <a:ext uri="{9D8B030D-6E8A-4147-A177-3AD203B41FA5}">
                      <a16:colId xmlns:a16="http://schemas.microsoft.com/office/drawing/2014/main" xmlns="" val="769603963"/>
                    </a:ext>
                  </a:extLst>
                </a:gridCol>
                <a:gridCol w="507113">
                  <a:extLst>
                    <a:ext uri="{9D8B030D-6E8A-4147-A177-3AD203B41FA5}">
                      <a16:colId xmlns:a16="http://schemas.microsoft.com/office/drawing/2014/main" xmlns="" val="3837066161"/>
                    </a:ext>
                  </a:extLst>
                </a:gridCol>
                <a:gridCol w="507113">
                  <a:extLst>
                    <a:ext uri="{9D8B030D-6E8A-4147-A177-3AD203B41FA5}">
                      <a16:colId xmlns:a16="http://schemas.microsoft.com/office/drawing/2014/main" xmlns="" val="4025423107"/>
                    </a:ext>
                  </a:extLst>
                </a:gridCol>
                <a:gridCol w="507113">
                  <a:extLst>
                    <a:ext uri="{9D8B030D-6E8A-4147-A177-3AD203B41FA5}">
                      <a16:colId xmlns:a16="http://schemas.microsoft.com/office/drawing/2014/main" xmlns="" val="751239562"/>
                    </a:ext>
                  </a:extLst>
                </a:gridCol>
                <a:gridCol w="507113">
                  <a:extLst>
                    <a:ext uri="{9D8B030D-6E8A-4147-A177-3AD203B41FA5}">
                      <a16:colId xmlns:a16="http://schemas.microsoft.com/office/drawing/2014/main" xmlns="" val="2734469912"/>
                    </a:ext>
                  </a:extLst>
                </a:gridCol>
                <a:gridCol w="507113">
                  <a:extLst>
                    <a:ext uri="{9D8B030D-6E8A-4147-A177-3AD203B41FA5}">
                      <a16:colId xmlns:a16="http://schemas.microsoft.com/office/drawing/2014/main" xmlns="" val="3265988879"/>
                    </a:ext>
                  </a:extLst>
                </a:gridCol>
                <a:gridCol w="507113">
                  <a:extLst>
                    <a:ext uri="{9D8B030D-6E8A-4147-A177-3AD203B41FA5}">
                      <a16:colId xmlns:a16="http://schemas.microsoft.com/office/drawing/2014/main" xmlns="" val="659428168"/>
                    </a:ext>
                  </a:extLst>
                </a:gridCol>
                <a:gridCol w="507113">
                  <a:extLst>
                    <a:ext uri="{9D8B030D-6E8A-4147-A177-3AD203B41FA5}">
                      <a16:colId xmlns:a16="http://schemas.microsoft.com/office/drawing/2014/main" xmlns="" val="867742576"/>
                    </a:ext>
                  </a:extLst>
                </a:gridCol>
                <a:gridCol w="507113">
                  <a:extLst>
                    <a:ext uri="{9D8B030D-6E8A-4147-A177-3AD203B41FA5}">
                      <a16:colId xmlns:a16="http://schemas.microsoft.com/office/drawing/2014/main" xmlns="" val="3867586026"/>
                    </a:ext>
                  </a:extLst>
                </a:gridCol>
                <a:gridCol w="390708">
                  <a:extLst>
                    <a:ext uri="{9D8B030D-6E8A-4147-A177-3AD203B41FA5}">
                      <a16:colId xmlns:a16="http://schemas.microsoft.com/office/drawing/2014/main" xmlns="" val="2456680319"/>
                    </a:ext>
                  </a:extLst>
                </a:gridCol>
                <a:gridCol w="390708">
                  <a:extLst>
                    <a:ext uri="{9D8B030D-6E8A-4147-A177-3AD203B41FA5}">
                      <a16:colId xmlns:a16="http://schemas.microsoft.com/office/drawing/2014/main" xmlns="" val="2552479924"/>
                    </a:ext>
                  </a:extLst>
                </a:gridCol>
              </a:tblGrid>
              <a:tr h="549431">
                <a:tc>
                  <a:txBody>
                    <a:bodyPr/>
                    <a:lstStyle/>
                    <a:p>
                      <a:pPr marL="0" marR="0">
                        <a:lnSpc>
                          <a:spcPct val="107000"/>
                        </a:lnSpc>
                        <a:spcBef>
                          <a:spcPts val="0"/>
                        </a:spcBef>
                        <a:spcAft>
                          <a:spcPts val="0"/>
                        </a:spcAft>
                      </a:pPr>
                      <a:r>
                        <a:rPr lang="en-US" sz="1800" dirty="0">
                          <a:effectLst/>
                        </a:rPr>
                        <a:t>Day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20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497104464"/>
                  </a:ext>
                </a:extLst>
              </a:tr>
              <a:tr h="549431">
                <a:tc>
                  <a:txBody>
                    <a:bodyPr/>
                    <a:lstStyle/>
                    <a:p>
                      <a:pPr marL="0" marR="0">
                        <a:lnSpc>
                          <a:spcPct val="107000"/>
                        </a:lnSpc>
                        <a:spcBef>
                          <a:spcPts val="0"/>
                        </a:spcBef>
                        <a:spcAft>
                          <a:spcPts val="0"/>
                        </a:spcAft>
                      </a:pPr>
                      <a:r>
                        <a:rPr lang="en-US" sz="1800">
                          <a:effectLst/>
                        </a:rPr>
                        <a:t>Demand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latin typeface="+mn-lt"/>
                          <a:ea typeface="+mn-ea"/>
                          <a:cs typeface="+mn-cs"/>
                        </a:rPr>
                        <a:t>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98112130"/>
                  </a:ext>
                </a:extLst>
              </a:tr>
            </a:tbl>
          </a:graphicData>
        </a:graphic>
      </p:graphicFrame>
      <p:sp>
        <p:nvSpPr>
          <p:cNvPr id="8" name="TextBox 7">
            <a:extLst>
              <a:ext uri="{FF2B5EF4-FFF2-40B4-BE49-F238E27FC236}">
                <a16:creationId xmlns:a16="http://schemas.microsoft.com/office/drawing/2014/main" xmlns="" id="{18EBF0D9-A65F-48B8-9ECF-38998558C573}"/>
              </a:ext>
            </a:extLst>
          </p:cNvPr>
          <p:cNvSpPr txBox="1"/>
          <p:nvPr/>
        </p:nvSpPr>
        <p:spPr>
          <a:xfrm>
            <a:off x="688258" y="4420829"/>
            <a:ext cx="6096000" cy="375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Generated first 10 lead times are: 3, 2, 4, 3, 3, 3, 2, 4, 3, 3</a:t>
            </a:r>
          </a:p>
        </p:txBody>
      </p:sp>
    </p:spTree>
    <p:extLst>
      <p:ext uri="{BB962C8B-B14F-4D97-AF65-F5344CB8AC3E}">
        <p14:creationId xmlns:p14="http://schemas.microsoft.com/office/powerpoint/2010/main" val="3807713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INVENTORY MANAGEMENT SYSTEM</a:t>
            </a:r>
          </a:p>
        </p:txBody>
      </p:sp>
      <p:sp>
        <p:nvSpPr>
          <p:cNvPr id="5" name="Content Placeholder 4"/>
          <p:cNvSpPr>
            <a:spLocks noGrp="1"/>
          </p:cNvSpPr>
          <p:nvPr>
            <p:ph sz="half" idx="4294967295"/>
          </p:nvPr>
        </p:nvSpPr>
        <p:spPr>
          <a:xfrm>
            <a:off x="521207" y="1431010"/>
            <a:ext cx="10948026" cy="5160290"/>
          </a:xfrm>
        </p:spPr>
        <p:txBody>
          <a:bodyPr vert="horz" lIns="91440" tIns="45720" rIns="91440" bIns="45720" rtlCol="0">
            <a:noAutofit/>
          </a:bodyPr>
          <a:lstStyle/>
          <a:p>
            <a:pPr>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On day 1, the stock is equal to the initial stock of 10 units. Since, the reorder point is at 10, on the very first day the reorder is placed for 15 units. The lead time for this order is 3 days, hence the delivery will take place on (1+3)=4</a:t>
            </a:r>
            <a:r>
              <a:rPr lang="en-US" sz="1800" baseline="30000" dirty="0">
                <a:latin typeface="Calibri" panose="020F0502020204030204" pitchFamily="34" charset="0"/>
                <a:ea typeface="Calibri" panose="020F0502020204030204" pitchFamily="34" charset="0"/>
                <a:cs typeface="Times New Roman" panose="02020603050405020304" pitchFamily="18" charset="0"/>
              </a:rPr>
              <a:t>th</a:t>
            </a:r>
            <a:r>
              <a:rPr lang="en-US" sz="1800" dirty="0">
                <a:latin typeface="Calibri" panose="020F0502020204030204" pitchFamily="34" charset="0"/>
                <a:ea typeface="Calibri" panose="020F0502020204030204" pitchFamily="34" charset="0"/>
                <a:cs typeface="Times New Roman" panose="02020603050405020304" pitchFamily="18" charset="0"/>
              </a:rPr>
              <a:t> day. The demand for the first day is 5units and the stock is equal to 10units, hence there will be no shortage.</a:t>
            </a:r>
          </a:p>
          <a:p>
            <a:pPr>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On day 2, fulfilling the demand of 5 units in the first day, the stock is now (10-5)=5units. Now since the stock has touched the second reorder point, the second reorder is also placed with a lead time of 2 days.</a:t>
            </a:r>
          </a:p>
          <a:p>
            <a:pPr>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On day 3, fulfilling the demand of 4 units in the second day, the stock is now (5-4)=1unit. The demand on this day is 4units. As, there is only 1 unit in stock, so there will be shortage of (4-1)=3units.</a:t>
            </a:r>
          </a:p>
          <a:p>
            <a:pPr>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Both reordered quantities will be delivered on fourth day, so the stock becomes (15+15)=30 units on day 4.</a:t>
            </a:r>
          </a:p>
          <a:p>
            <a:pPr>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On day 11, the stock is 0. This is because, after giving away according to the demand, there is none left in the stock and there is no delivery in day 11. The next fastest delivery will be on day 12. So, there is nothing in stock for day 11. Hence the stock is 0 and the as the demand of 5 units can’t be fulfilled, the shortage will be full 5 units.</a:t>
            </a:r>
          </a:p>
          <a:p>
            <a:pPr marL="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7130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41986454-9280-44FD-A2DB-846BC9D9A847}"/>
              </a:ext>
            </a:extLst>
          </p:cNvPr>
          <p:cNvGraphicFramePr>
            <a:graphicFrameLocks noGrp="1"/>
          </p:cNvGraphicFramePr>
          <p:nvPr>
            <p:extLst>
              <p:ext uri="{D42A27DB-BD31-4B8C-83A1-F6EECF244321}">
                <p14:modId xmlns:p14="http://schemas.microsoft.com/office/powerpoint/2010/main" val="2390939974"/>
              </p:ext>
            </p:extLst>
          </p:nvPr>
        </p:nvGraphicFramePr>
        <p:xfrm>
          <a:off x="266699" y="28575"/>
          <a:ext cx="11668129" cy="6855888"/>
        </p:xfrm>
        <a:graphic>
          <a:graphicData uri="http://schemas.openxmlformats.org/drawingml/2006/table">
            <a:tbl>
              <a:tblPr firstRow="1" firstCol="1" bandRow="1">
                <a:tableStyleId>{5C22544A-7EE6-4342-B048-85BDC9FD1C3A}</a:tableStyleId>
              </a:tblPr>
              <a:tblGrid>
                <a:gridCol w="1060739">
                  <a:extLst>
                    <a:ext uri="{9D8B030D-6E8A-4147-A177-3AD203B41FA5}">
                      <a16:colId xmlns:a16="http://schemas.microsoft.com/office/drawing/2014/main" xmlns="" val="1989456964"/>
                    </a:ext>
                  </a:extLst>
                </a:gridCol>
                <a:gridCol w="1060739">
                  <a:extLst>
                    <a:ext uri="{9D8B030D-6E8A-4147-A177-3AD203B41FA5}">
                      <a16:colId xmlns:a16="http://schemas.microsoft.com/office/drawing/2014/main" xmlns="" val="664479602"/>
                    </a:ext>
                  </a:extLst>
                </a:gridCol>
                <a:gridCol w="1060739">
                  <a:extLst>
                    <a:ext uri="{9D8B030D-6E8A-4147-A177-3AD203B41FA5}">
                      <a16:colId xmlns:a16="http://schemas.microsoft.com/office/drawing/2014/main" xmlns="" val="3816330415"/>
                    </a:ext>
                  </a:extLst>
                </a:gridCol>
                <a:gridCol w="1060739">
                  <a:extLst>
                    <a:ext uri="{9D8B030D-6E8A-4147-A177-3AD203B41FA5}">
                      <a16:colId xmlns:a16="http://schemas.microsoft.com/office/drawing/2014/main" xmlns="" val="1158217393"/>
                    </a:ext>
                  </a:extLst>
                </a:gridCol>
                <a:gridCol w="1060739">
                  <a:extLst>
                    <a:ext uri="{9D8B030D-6E8A-4147-A177-3AD203B41FA5}">
                      <a16:colId xmlns:a16="http://schemas.microsoft.com/office/drawing/2014/main" xmlns="" val="2497048730"/>
                    </a:ext>
                  </a:extLst>
                </a:gridCol>
                <a:gridCol w="1060739">
                  <a:extLst>
                    <a:ext uri="{9D8B030D-6E8A-4147-A177-3AD203B41FA5}">
                      <a16:colId xmlns:a16="http://schemas.microsoft.com/office/drawing/2014/main" xmlns="" val="3398237263"/>
                    </a:ext>
                  </a:extLst>
                </a:gridCol>
                <a:gridCol w="1060739">
                  <a:extLst>
                    <a:ext uri="{9D8B030D-6E8A-4147-A177-3AD203B41FA5}">
                      <a16:colId xmlns:a16="http://schemas.microsoft.com/office/drawing/2014/main" xmlns="" val="1257915243"/>
                    </a:ext>
                  </a:extLst>
                </a:gridCol>
                <a:gridCol w="1060739">
                  <a:extLst>
                    <a:ext uri="{9D8B030D-6E8A-4147-A177-3AD203B41FA5}">
                      <a16:colId xmlns:a16="http://schemas.microsoft.com/office/drawing/2014/main" xmlns="" val="305095787"/>
                    </a:ext>
                  </a:extLst>
                </a:gridCol>
                <a:gridCol w="1060739">
                  <a:extLst>
                    <a:ext uri="{9D8B030D-6E8A-4147-A177-3AD203B41FA5}">
                      <a16:colId xmlns:a16="http://schemas.microsoft.com/office/drawing/2014/main" xmlns="" val="851385031"/>
                    </a:ext>
                  </a:extLst>
                </a:gridCol>
                <a:gridCol w="1060739">
                  <a:extLst>
                    <a:ext uri="{9D8B030D-6E8A-4147-A177-3AD203B41FA5}">
                      <a16:colId xmlns:a16="http://schemas.microsoft.com/office/drawing/2014/main" xmlns="" val="2437665004"/>
                    </a:ext>
                  </a:extLst>
                </a:gridCol>
                <a:gridCol w="1060739">
                  <a:extLst>
                    <a:ext uri="{9D8B030D-6E8A-4147-A177-3AD203B41FA5}">
                      <a16:colId xmlns:a16="http://schemas.microsoft.com/office/drawing/2014/main" xmlns="" val="3020358613"/>
                    </a:ext>
                  </a:extLst>
                </a:gridCol>
              </a:tblGrid>
              <a:tr h="457388">
                <a:tc>
                  <a:txBody>
                    <a:bodyPr/>
                    <a:lstStyle/>
                    <a:p>
                      <a:pPr marL="0" marR="0">
                        <a:lnSpc>
                          <a:spcPct val="107000"/>
                        </a:lnSpc>
                        <a:spcBef>
                          <a:spcPts val="0"/>
                        </a:spcBef>
                        <a:spcAft>
                          <a:spcPts val="0"/>
                        </a:spcAft>
                      </a:pPr>
                      <a:r>
                        <a:rPr lang="en-US" sz="1400" dirty="0">
                          <a:effectLst/>
                        </a:rPr>
                        <a:t>Day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Stk</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Cstk</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Ord1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DDate1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Ord2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DDate2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Dmd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Cdmd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Short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Cshort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extLst>
                  <a:ext uri="{0D108BD9-81ED-4DB2-BD59-A6C34878D82A}">
                    <a16:rowId xmlns:a16="http://schemas.microsoft.com/office/drawing/2014/main" xmlns="" val="433963225"/>
                  </a:ext>
                </a:extLst>
              </a:tr>
              <a:tr h="457388">
                <a:tc>
                  <a:txBody>
                    <a:bodyPr/>
                    <a:lstStyle/>
                    <a:p>
                      <a:pPr marL="0" marR="0">
                        <a:lnSpc>
                          <a:spcPct val="107000"/>
                        </a:lnSpc>
                        <a:spcBef>
                          <a:spcPts val="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1+3=4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extLst>
                  <a:ext uri="{0D108BD9-81ED-4DB2-BD59-A6C34878D82A}">
                    <a16:rowId xmlns:a16="http://schemas.microsoft.com/office/drawing/2014/main" xmlns="" val="3940593360"/>
                  </a:ext>
                </a:extLst>
              </a:tr>
              <a:tr h="457388">
                <a:tc>
                  <a:txBody>
                    <a:bodyPr/>
                    <a:lstStyle/>
                    <a:p>
                      <a:pPr marL="0" marR="0">
                        <a:lnSpc>
                          <a:spcPct val="107000"/>
                        </a:lnSpc>
                        <a:spcBef>
                          <a:spcPts val="0"/>
                        </a:spcBef>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dirty="0">
                          <a:effectLst/>
                        </a:rPr>
                        <a:t>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dirty="0">
                          <a:effectLst/>
                        </a:rPr>
                        <a:t>15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dirty="0">
                          <a:effectLst/>
                        </a:rPr>
                        <a:t>15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dirty="0">
                          <a:effectLst/>
                        </a:rPr>
                        <a:t>15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dirty="0">
                          <a:effectLst/>
                        </a:rPr>
                        <a:t>2+2=4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dirty="0">
                          <a:effectLst/>
                        </a:rPr>
                        <a:t>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extLst>
                  <a:ext uri="{0D108BD9-81ED-4DB2-BD59-A6C34878D82A}">
                    <a16:rowId xmlns:a16="http://schemas.microsoft.com/office/drawing/2014/main" xmlns="" val="3657486808"/>
                  </a:ext>
                </a:extLst>
              </a:tr>
              <a:tr h="223522">
                <a:tc>
                  <a:txBody>
                    <a:bodyPr/>
                    <a:lstStyle/>
                    <a:p>
                      <a:pPr marL="0" marR="0">
                        <a:lnSpc>
                          <a:spcPct val="107000"/>
                        </a:lnSpc>
                        <a:spcBef>
                          <a:spcPts val="0"/>
                        </a:spcBef>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dirty="0">
                          <a:effectLst/>
                        </a:rPr>
                        <a:t>16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dirty="0">
                          <a:effectLst/>
                        </a:rPr>
                        <a:t>15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extLst>
                  <a:ext uri="{0D108BD9-81ED-4DB2-BD59-A6C34878D82A}">
                    <a16:rowId xmlns:a16="http://schemas.microsoft.com/office/drawing/2014/main" xmlns="" val="2208837222"/>
                  </a:ext>
                </a:extLst>
              </a:tr>
              <a:tr h="457388">
                <a:tc>
                  <a:txBody>
                    <a:bodyPr/>
                    <a:lstStyle/>
                    <a:p>
                      <a:pPr marL="0" marR="0">
                        <a:lnSpc>
                          <a:spcPct val="107000"/>
                        </a:lnSpc>
                        <a:spcBef>
                          <a:spcPts val="0"/>
                        </a:spcBef>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15+15=30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46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extLst>
                  <a:ext uri="{0D108BD9-81ED-4DB2-BD59-A6C34878D82A}">
                    <a16:rowId xmlns:a16="http://schemas.microsoft.com/office/drawing/2014/main" xmlns="" val="241107083"/>
                  </a:ext>
                </a:extLst>
              </a:tr>
              <a:tr h="223522">
                <a:tc>
                  <a:txBody>
                    <a:bodyPr/>
                    <a:lstStyle/>
                    <a:p>
                      <a:pPr marL="0" marR="0">
                        <a:lnSpc>
                          <a:spcPct val="107000"/>
                        </a:lnSpc>
                        <a:spcBef>
                          <a:spcPts val="0"/>
                        </a:spcBef>
                        <a:spcAft>
                          <a:spcPts val="0"/>
                        </a:spcAft>
                      </a:pPr>
                      <a:r>
                        <a:rPr lang="en-US" sz="1400">
                          <a:effectLst/>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24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70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24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extLst>
                  <a:ext uri="{0D108BD9-81ED-4DB2-BD59-A6C34878D82A}">
                    <a16:rowId xmlns:a16="http://schemas.microsoft.com/office/drawing/2014/main" xmlns="" val="2458253467"/>
                  </a:ext>
                </a:extLst>
              </a:tr>
              <a:tr h="223522">
                <a:tc>
                  <a:txBody>
                    <a:bodyPr/>
                    <a:lstStyle/>
                    <a:p>
                      <a:pPr marL="0" marR="0">
                        <a:lnSpc>
                          <a:spcPct val="107000"/>
                        </a:lnSpc>
                        <a:spcBef>
                          <a:spcPts val="0"/>
                        </a:spcBef>
                        <a:spcAft>
                          <a:spcPts val="0"/>
                        </a:spcAft>
                      </a:pPr>
                      <a:r>
                        <a:rPr lang="en-US" sz="1400">
                          <a:effectLst/>
                        </a:rPr>
                        <a:t>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dirty="0">
                          <a:effectLst/>
                        </a:rPr>
                        <a:t>19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89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28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extLst>
                  <a:ext uri="{0D108BD9-81ED-4DB2-BD59-A6C34878D82A}">
                    <a16:rowId xmlns:a16="http://schemas.microsoft.com/office/drawing/2014/main" xmlns="" val="767532198"/>
                  </a:ext>
                </a:extLst>
              </a:tr>
              <a:tr h="223522">
                <a:tc>
                  <a:txBody>
                    <a:bodyPr/>
                    <a:lstStyle/>
                    <a:p>
                      <a:pPr marL="0" marR="0">
                        <a:lnSpc>
                          <a:spcPct val="107000"/>
                        </a:lnSpc>
                        <a:spcBef>
                          <a:spcPts val="0"/>
                        </a:spcBef>
                        <a:spcAft>
                          <a:spcPts val="0"/>
                        </a:spcAft>
                      </a:pPr>
                      <a:r>
                        <a:rPr lang="en-US" sz="1400">
                          <a:effectLst/>
                        </a:rPr>
                        <a:t>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dirty="0">
                          <a:effectLst/>
                        </a:rPr>
                        <a:t>15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104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33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extLst>
                  <a:ext uri="{0D108BD9-81ED-4DB2-BD59-A6C34878D82A}">
                    <a16:rowId xmlns:a16="http://schemas.microsoft.com/office/drawing/2014/main" xmlns="" val="1797865197"/>
                  </a:ext>
                </a:extLst>
              </a:tr>
              <a:tr h="457388">
                <a:tc>
                  <a:txBody>
                    <a:bodyPr/>
                    <a:lstStyle/>
                    <a:p>
                      <a:pPr marL="0" marR="0">
                        <a:lnSpc>
                          <a:spcPct val="107000"/>
                        </a:lnSpc>
                        <a:spcBef>
                          <a:spcPts val="0"/>
                        </a:spcBef>
                        <a:spcAft>
                          <a:spcPts val="0"/>
                        </a:spcAft>
                      </a:pPr>
                      <a:r>
                        <a:rPr lang="en-US" sz="1400">
                          <a:effectLst/>
                        </a:rPr>
                        <a:t>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dirty="0">
                          <a:effectLst/>
                        </a:rPr>
                        <a:t>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114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8+4=12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36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extLst>
                  <a:ext uri="{0D108BD9-81ED-4DB2-BD59-A6C34878D82A}">
                    <a16:rowId xmlns:a16="http://schemas.microsoft.com/office/drawing/2014/main" xmlns="" val="3045986471"/>
                  </a:ext>
                </a:extLst>
              </a:tr>
              <a:tr h="223522">
                <a:tc>
                  <a:txBody>
                    <a:bodyPr/>
                    <a:lstStyle/>
                    <a:p>
                      <a:pPr marL="0" marR="0">
                        <a:lnSpc>
                          <a:spcPct val="107000"/>
                        </a:lnSpc>
                        <a:spcBef>
                          <a:spcPts val="0"/>
                        </a:spcBef>
                        <a:spcAft>
                          <a:spcPts val="0"/>
                        </a:spcAft>
                      </a:pPr>
                      <a:r>
                        <a:rPr lang="en-US" sz="1400">
                          <a:effectLst/>
                        </a:rPr>
                        <a:t>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121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41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extLst>
                  <a:ext uri="{0D108BD9-81ED-4DB2-BD59-A6C34878D82A}">
                    <a16:rowId xmlns:a16="http://schemas.microsoft.com/office/drawing/2014/main" xmlns="" val="3109534665"/>
                  </a:ext>
                </a:extLst>
              </a:tr>
              <a:tr h="457388">
                <a:tc>
                  <a:txBody>
                    <a:bodyPr/>
                    <a:lstStyle/>
                    <a:p>
                      <a:pPr marL="0" marR="0">
                        <a:lnSpc>
                          <a:spcPct val="107000"/>
                        </a:lnSpc>
                        <a:spcBef>
                          <a:spcPts val="0"/>
                        </a:spcBef>
                        <a:spcAft>
                          <a:spcPts val="0"/>
                        </a:spcAft>
                      </a:pPr>
                      <a:r>
                        <a:rPr lang="en-US" sz="1400">
                          <a:effectLst/>
                        </a:rPr>
                        <a:t>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123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10+3=13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47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extLst>
                  <a:ext uri="{0D108BD9-81ED-4DB2-BD59-A6C34878D82A}">
                    <a16:rowId xmlns:a16="http://schemas.microsoft.com/office/drawing/2014/main" xmlns="" val="3460054092"/>
                  </a:ext>
                </a:extLst>
              </a:tr>
              <a:tr h="223522">
                <a:tc>
                  <a:txBody>
                    <a:bodyPr/>
                    <a:lstStyle/>
                    <a:p>
                      <a:pPr marL="0" marR="0">
                        <a:lnSpc>
                          <a:spcPct val="107000"/>
                        </a:lnSpc>
                        <a:spcBef>
                          <a:spcPts val="0"/>
                        </a:spcBef>
                        <a:spcAft>
                          <a:spcPts val="0"/>
                        </a:spcAft>
                      </a:pPr>
                      <a:r>
                        <a:rPr lang="en-US" sz="1400">
                          <a:effectLst/>
                        </a:rPr>
                        <a:t>11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123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52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extLst>
                  <a:ext uri="{0D108BD9-81ED-4DB2-BD59-A6C34878D82A}">
                    <a16:rowId xmlns:a16="http://schemas.microsoft.com/office/drawing/2014/main" xmlns="" val="2150734304"/>
                  </a:ext>
                </a:extLst>
              </a:tr>
              <a:tr h="223522">
                <a:tc>
                  <a:txBody>
                    <a:bodyPr/>
                    <a:lstStyle/>
                    <a:p>
                      <a:pPr marL="0" marR="0">
                        <a:lnSpc>
                          <a:spcPct val="107000"/>
                        </a:lnSpc>
                        <a:spcBef>
                          <a:spcPts val="0"/>
                        </a:spcBef>
                        <a:spcAft>
                          <a:spcPts val="0"/>
                        </a:spcAft>
                      </a:pPr>
                      <a:r>
                        <a:rPr lang="en-US" sz="1400">
                          <a:effectLst/>
                        </a:rPr>
                        <a:t>12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138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56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extLst>
                  <a:ext uri="{0D108BD9-81ED-4DB2-BD59-A6C34878D82A}">
                    <a16:rowId xmlns:a16="http://schemas.microsoft.com/office/drawing/2014/main" xmlns="" val="3063145047"/>
                  </a:ext>
                </a:extLst>
              </a:tr>
              <a:tr h="457388">
                <a:tc>
                  <a:txBody>
                    <a:bodyPr/>
                    <a:lstStyle/>
                    <a:p>
                      <a:pPr marL="0" marR="0">
                        <a:lnSpc>
                          <a:spcPct val="107000"/>
                        </a:lnSpc>
                        <a:spcBef>
                          <a:spcPts val="0"/>
                        </a:spcBef>
                        <a:spcAft>
                          <a:spcPts val="0"/>
                        </a:spcAft>
                      </a:pPr>
                      <a:r>
                        <a:rPr lang="en-US" sz="1400">
                          <a:effectLst/>
                        </a:rPr>
                        <a:t>13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11+15=26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164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61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extLst>
                  <a:ext uri="{0D108BD9-81ED-4DB2-BD59-A6C34878D82A}">
                    <a16:rowId xmlns:a16="http://schemas.microsoft.com/office/drawing/2014/main" xmlns="" val="1322695613"/>
                  </a:ext>
                </a:extLst>
              </a:tr>
              <a:tr h="223522">
                <a:tc>
                  <a:txBody>
                    <a:bodyPr/>
                    <a:lstStyle/>
                    <a:p>
                      <a:pPr marL="0" marR="0">
                        <a:lnSpc>
                          <a:spcPct val="107000"/>
                        </a:lnSpc>
                        <a:spcBef>
                          <a:spcPts val="0"/>
                        </a:spcBef>
                        <a:spcAft>
                          <a:spcPts val="0"/>
                        </a:spcAft>
                      </a:pPr>
                      <a:r>
                        <a:rPr lang="en-US" sz="1400">
                          <a:effectLst/>
                        </a:rPr>
                        <a:t>14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21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185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66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extLst>
                  <a:ext uri="{0D108BD9-81ED-4DB2-BD59-A6C34878D82A}">
                    <a16:rowId xmlns:a16="http://schemas.microsoft.com/office/drawing/2014/main" xmlns="" val="746355310"/>
                  </a:ext>
                </a:extLst>
              </a:tr>
              <a:tr h="223522">
                <a:tc>
                  <a:txBody>
                    <a:bodyPr/>
                    <a:lstStyle/>
                    <a:p>
                      <a:pPr marL="0" marR="0">
                        <a:lnSpc>
                          <a:spcPct val="107000"/>
                        </a:lnSpc>
                        <a:spcBef>
                          <a:spcPts val="0"/>
                        </a:spcBef>
                        <a:spcAft>
                          <a:spcPts val="0"/>
                        </a:spcAft>
                      </a:pPr>
                      <a:r>
                        <a:rPr lang="en-US" sz="1400">
                          <a:effectLst/>
                        </a:rPr>
                        <a:t>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201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70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extLst>
                  <a:ext uri="{0D108BD9-81ED-4DB2-BD59-A6C34878D82A}">
                    <a16:rowId xmlns:a16="http://schemas.microsoft.com/office/drawing/2014/main" xmlns="" val="3901948743"/>
                  </a:ext>
                </a:extLst>
              </a:tr>
              <a:tr h="223522">
                <a:tc>
                  <a:txBody>
                    <a:bodyPr/>
                    <a:lstStyle/>
                    <a:p>
                      <a:pPr marL="0" marR="0">
                        <a:lnSpc>
                          <a:spcPct val="107000"/>
                        </a:lnSpc>
                        <a:spcBef>
                          <a:spcPts val="0"/>
                        </a:spcBef>
                        <a:spcAft>
                          <a:spcPts val="0"/>
                        </a:spcAft>
                      </a:pPr>
                      <a:r>
                        <a:rPr lang="en-US" sz="1400">
                          <a:effectLst/>
                        </a:rPr>
                        <a:t>16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213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74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extLst>
                  <a:ext uri="{0D108BD9-81ED-4DB2-BD59-A6C34878D82A}">
                    <a16:rowId xmlns:a16="http://schemas.microsoft.com/office/drawing/2014/main" xmlns="" val="3714305420"/>
                  </a:ext>
                </a:extLst>
              </a:tr>
              <a:tr h="457388">
                <a:tc>
                  <a:txBody>
                    <a:bodyPr/>
                    <a:lstStyle/>
                    <a:p>
                      <a:pPr marL="0" marR="0">
                        <a:lnSpc>
                          <a:spcPct val="107000"/>
                        </a:lnSpc>
                        <a:spcBef>
                          <a:spcPts val="0"/>
                        </a:spcBef>
                        <a:spcAft>
                          <a:spcPts val="0"/>
                        </a:spcAft>
                      </a:pPr>
                      <a:r>
                        <a:rPr lang="en-US" sz="1400">
                          <a:effectLst/>
                        </a:rPr>
                        <a:t>17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221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17+3=20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80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extLst>
                  <a:ext uri="{0D108BD9-81ED-4DB2-BD59-A6C34878D82A}">
                    <a16:rowId xmlns:a16="http://schemas.microsoft.com/office/drawing/2014/main" xmlns="" val="449472362"/>
                  </a:ext>
                </a:extLst>
              </a:tr>
              <a:tr h="457388">
                <a:tc>
                  <a:txBody>
                    <a:bodyPr/>
                    <a:lstStyle/>
                    <a:p>
                      <a:pPr marL="0" marR="0">
                        <a:lnSpc>
                          <a:spcPct val="107000"/>
                        </a:lnSpc>
                        <a:spcBef>
                          <a:spcPts val="0"/>
                        </a:spcBef>
                        <a:spcAft>
                          <a:spcPts val="0"/>
                        </a:spcAft>
                      </a:pPr>
                      <a:r>
                        <a:rPr lang="en-US" sz="1400">
                          <a:effectLst/>
                        </a:rPr>
                        <a:t>18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223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20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18+3=21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83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extLst>
                  <a:ext uri="{0D108BD9-81ED-4DB2-BD59-A6C34878D82A}">
                    <a16:rowId xmlns:a16="http://schemas.microsoft.com/office/drawing/2014/main" xmlns="" val="742460001"/>
                  </a:ext>
                </a:extLst>
              </a:tr>
              <a:tr h="223522">
                <a:tc>
                  <a:txBody>
                    <a:bodyPr/>
                    <a:lstStyle/>
                    <a:p>
                      <a:pPr marL="0" marR="0">
                        <a:lnSpc>
                          <a:spcPct val="107000"/>
                        </a:lnSpc>
                        <a:spcBef>
                          <a:spcPts val="0"/>
                        </a:spcBef>
                        <a:spcAft>
                          <a:spcPts val="0"/>
                        </a:spcAft>
                      </a:pPr>
                      <a:r>
                        <a:rPr lang="en-US" sz="1400">
                          <a:effectLst/>
                        </a:rPr>
                        <a:t>19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223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20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21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87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extLst>
                  <a:ext uri="{0D108BD9-81ED-4DB2-BD59-A6C34878D82A}">
                    <a16:rowId xmlns:a16="http://schemas.microsoft.com/office/drawing/2014/main" xmlns="" val="2609816589"/>
                  </a:ext>
                </a:extLst>
              </a:tr>
              <a:tr h="223522">
                <a:tc>
                  <a:txBody>
                    <a:bodyPr/>
                    <a:lstStyle/>
                    <a:p>
                      <a:pPr marL="0" marR="0">
                        <a:lnSpc>
                          <a:spcPct val="107000"/>
                        </a:lnSpc>
                        <a:spcBef>
                          <a:spcPts val="0"/>
                        </a:spcBef>
                        <a:spcAft>
                          <a:spcPts val="0"/>
                        </a:spcAft>
                      </a:pPr>
                      <a:r>
                        <a:rPr lang="en-US" sz="1400">
                          <a:effectLst/>
                        </a:rPr>
                        <a:t>20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238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21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90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tc>
                  <a:txBody>
                    <a:bodyPr/>
                    <a:lstStyle/>
                    <a:p>
                      <a:pPr marL="0" marR="0">
                        <a:lnSpc>
                          <a:spcPct val="107000"/>
                        </a:lnSpc>
                        <a:spcBef>
                          <a:spcPts val="0"/>
                        </a:spcBef>
                        <a:spcAft>
                          <a:spcPts val="0"/>
                        </a:spcAft>
                      </a:pPr>
                      <a:r>
                        <a:rPr lang="en-US" sz="1400" dirty="0">
                          <a:effectLst/>
                        </a:rPr>
                        <a:t>17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451" marR="61451" marT="0" marB="0"/>
                </a:tc>
                <a:extLst>
                  <a:ext uri="{0D108BD9-81ED-4DB2-BD59-A6C34878D82A}">
                    <a16:rowId xmlns:a16="http://schemas.microsoft.com/office/drawing/2014/main" xmlns="" val="1472249833"/>
                  </a:ext>
                </a:extLst>
              </a:tr>
            </a:tbl>
          </a:graphicData>
        </a:graphic>
      </p:graphicFrame>
    </p:spTree>
    <p:extLst>
      <p:ext uri="{BB962C8B-B14F-4D97-AF65-F5344CB8AC3E}">
        <p14:creationId xmlns:p14="http://schemas.microsoft.com/office/powerpoint/2010/main" val="4050793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INVENTORY MANAGEMENT SYSTEM</a:t>
            </a:r>
          </a:p>
        </p:txBody>
      </p:sp>
      <p:sp>
        <p:nvSpPr>
          <p:cNvPr id="5" name="Content Placeholder 4"/>
          <p:cNvSpPr>
            <a:spLocks noGrp="1"/>
          </p:cNvSpPr>
          <p:nvPr>
            <p:ph sz="half" idx="4294967295"/>
          </p:nvPr>
        </p:nvSpPr>
        <p:spPr>
          <a:xfrm>
            <a:off x="541609" y="1431010"/>
            <a:ext cx="10948026" cy="5160290"/>
          </a:xfrm>
        </p:spPr>
        <p:txBody>
          <a:bodyPr vert="horz" lIns="91440" tIns="45720" rIns="91440" bIns="45720" rtlCol="0">
            <a:noAutofit/>
          </a:bodyPr>
          <a:lstStyle/>
          <a:p>
            <a:pPr marL="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At the end of 2</a:t>
            </a:r>
            <a:r>
              <a:rPr lang="en-US" sz="1800" dirty="0">
                <a:latin typeface="Calibri" panose="020F0502020204030204" pitchFamily="34" charset="0"/>
                <a:ea typeface="Calibri" panose="020F0502020204030204" pitchFamily="34" charset="0"/>
                <a:cs typeface="Times New Roman" panose="02020603050405020304" pitchFamily="18" charset="0"/>
              </a:rPr>
              <a:t>0</a:t>
            </a:r>
            <a:r>
              <a:rPr lang="en-US" sz="1800" dirty="0">
                <a:effectLst/>
                <a:latin typeface="Calibri" panose="020F0502020204030204" pitchFamily="34" charset="0"/>
                <a:ea typeface="Calibri" panose="020F0502020204030204" pitchFamily="34" charset="0"/>
                <a:cs typeface="Times New Roman" panose="02020603050405020304" pitchFamily="18" charset="0"/>
              </a:rPr>
              <a:t> simulations,</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Average stock = 238/20 = 11.9 units, </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Service level = {(Cumulative Demand – Cumulative Shortage)/Cumulative Demand}*100</a:t>
            </a:r>
          </a:p>
          <a:p>
            <a:pPr marL="0" marR="0" indent="0">
              <a:lnSpc>
                <a:spcPct val="107000"/>
              </a:lnSpc>
              <a:spcBef>
                <a:spcPts val="0"/>
              </a:spcBef>
              <a:spcAft>
                <a:spcPts val="800"/>
              </a:spcAft>
              <a:buNone/>
            </a:pPr>
            <a:r>
              <a:rPr lang="en-US" sz="1800" dirty="0">
                <a:latin typeface="Calibri" panose="020F0502020204030204" pitchFamily="34" charset="0"/>
                <a:ea typeface="Calibri" panose="020F0502020204030204" pitchFamily="34" charset="0"/>
                <a:cs typeface="Times New Roman" panose="02020603050405020304" pitchFamily="18" charset="0"/>
              </a:rPr>
              <a:t>		= {</a:t>
            </a:r>
            <a:r>
              <a:rPr lang="en-US" sz="1800" dirty="0">
                <a:effectLst/>
                <a:latin typeface="Calibri" panose="020F0502020204030204" pitchFamily="34" charset="0"/>
                <a:ea typeface="Calibri" panose="020F0502020204030204" pitchFamily="34" charset="0"/>
                <a:cs typeface="Times New Roman" panose="02020603050405020304" pitchFamily="18" charset="0"/>
              </a:rPr>
              <a:t>(90-17)/90}*100 </a:t>
            </a:r>
          </a:p>
          <a:p>
            <a:pPr marL="0" marR="0" indent="0">
              <a:lnSpc>
                <a:spcPct val="107000"/>
              </a:lnSpc>
              <a:spcBef>
                <a:spcPts val="0"/>
              </a:spcBef>
              <a:spcAft>
                <a:spcPts val="800"/>
              </a:spcAft>
              <a:buNone/>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81%</a:t>
            </a:r>
          </a:p>
        </p:txBody>
      </p:sp>
    </p:spTree>
    <p:extLst>
      <p:ext uri="{BB962C8B-B14F-4D97-AF65-F5344CB8AC3E}">
        <p14:creationId xmlns:p14="http://schemas.microsoft.com/office/powerpoint/2010/main" val="25257051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Queueing System 1</Template>
  <TotalTime>4622</TotalTime>
  <Words>724</Words>
  <Application>Microsoft Office PowerPoint</Application>
  <PresentationFormat>Widescreen</PresentationFormat>
  <Paragraphs>317</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Segoe UI</vt:lpstr>
      <vt:lpstr>Segoe UI Light</vt:lpstr>
      <vt:lpstr>Times New Roman</vt:lpstr>
      <vt:lpstr>Office Theme</vt:lpstr>
      <vt:lpstr>INVENTORY MANAGEMENT SYSTEM</vt:lpstr>
      <vt:lpstr>INVENTORY MANAGEMENT SYSTEM</vt:lpstr>
      <vt:lpstr>INVENTORY MANAGEMENT SYSTEM</vt:lpstr>
      <vt:lpstr>INVENTORY MANAGEMENT SYSTEM</vt:lpstr>
      <vt:lpstr>INVENTORY MANAGEMENT SYSTEM</vt:lpstr>
      <vt:lpstr>PowerPoint Presentation</vt:lpstr>
      <vt:lpstr>INVENTORY MANAGEMENT SYSTEM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Zareen Mishma</dc:creator>
  <cp:lastModifiedBy>SOYKOT</cp:lastModifiedBy>
  <cp:revision>125</cp:revision>
  <dcterms:created xsi:type="dcterms:W3CDTF">2020-07-14T11:19:49Z</dcterms:created>
  <dcterms:modified xsi:type="dcterms:W3CDTF">2020-08-18T10:02:34Z</dcterms:modified>
</cp:coreProperties>
</file>