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81" r:id="rId3"/>
    <p:sldId id="294" r:id="rId4"/>
    <p:sldId id="289" r:id="rId5"/>
    <p:sldId id="293" r:id="rId6"/>
    <p:sldId id="29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A5ABA-272D-461E-A1D0-9FD6B5EB9E48}"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F3E7-DE78-4BC8-BE83-6B604A013537}" type="slidenum">
              <a:rPr lang="en-US" smtClean="0"/>
              <a:t>‹#›</a:t>
            </a:fld>
            <a:endParaRPr lang="en-US"/>
          </a:p>
        </p:txBody>
      </p:sp>
    </p:spTree>
    <p:extLst>
      <p:ext uri="{BB962C8B-B14F-4D97-AF65-F5344CB8AC3E}">
        <p14:creationId xmlns:p14="http://schemas.microsoft.com/office/powerpoint/2010/main" val="135984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65F9-9E01-4BD4-8B41-198E8A433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CEBCEAC-2E49-4D71-87DF-393D74BDB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EB7453-DD78-45C6-B2C7-07C18977FCA5}"/>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6E7EE396-F3AC-44D7-9D44-D04FA3D37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8CE1AB-BB87-4933-BFDF-0CF6AB817D0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4662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DD1-2E8C-40CE-87FE-8E5C85051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8F8DD1-F7B4-4F32-8931-3B2397605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39DA1F-B9E5-4262-AC13-C86D06C3551B}"/>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49DC8F42-4FBF-4572-88AA-1173C41DB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1E5633-DB15-4DF1-A785-8875611A97E1}"/>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8765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141B24-88CC-4DFF-8855-F48A58192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06FBC1-FFEC-4A4C-B81F-FB6DC0112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F7CA64-951A-4B47-ACBA-2B53D2751AC8}"/>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3C4A88AE-1ED0-4A06-BF7B-C390A3B57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8D64FE-4ABF-4E3E-85C7-F6C7DFDD043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0931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51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9/28/2020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1732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1A61D-DD3C-4EDE-87F1-F0D2F316C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C771C5-ED34-4290-B4F5-436468BD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E2D8C0-1470-40BD-AC52-31E25AC9D56E}"/>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E23869DD-0398-475E-B1D3-3451B6F0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4CFF18-563C-4B7B-9338-90869B8231A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5523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903E3-E71B-4625-A106-9C9A3A6DA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2CE0926-1288-44DB-8466-91CB5386F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E02435A-5341-475E-8D69-205ABF17B432}"/>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024ECFF1-EC4D-4A0D-B908-10882235F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897B02-7830-4C4E-B427-E8231C88C2B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0156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8CAFD-8FD2-40D0-9404-148B127F3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34B121-B882-4B54-B082-38D7DBBB5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D4A212-1674-4E31-8E55-FAE27206C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1E67AF8-384C-4A70-B6F0-2D289614EC67}"/>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6" name="Footer Placeholder 5">
            <a:extLst>
              <a:ext uri="{FF2B5EF4-FFF2-40B4-BE49-F238E27FC236}">
                <a16:creationId xmlns:a16="http://schemas.microsoft.com/office/drawing/2014/main" xmlns="" id="{D4B9EE46-9ACE-4849-9B18-FB09F9BD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83E1A8-52C2-44E4-9738-3420FAC33D6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229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6E81D-A1B1-440E-86A0-51909CB02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495C528-746A-497D-9648-3FD24DE52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5864691-BBF6-453B-82FE-6160FD01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BD7F669-936E-4CFE-8153-AD4622E7E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50D23B-03D3-41E3-B3A1-3D443CC47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4AF55C-110B-4C8F-8AE7-EC6A58843985}"/>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8" name="Footer Placeholder 7">
            <a:extLst>
              <a:ext uri="{FF2B5EF4-FFF2-40B4-BE49-F238E27FC236}">
                <a16:creationId xmlns:a16="http://schemas.microsoft.com/office/drawing/2014/main" xmlns="" id="{DE6788F9-F64B-4DFA-89B5-728C8B8D5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44A7598-8329-44D6-A379-36A9CFE0C9B8}"/>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47195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EAD9C-45CA-4074-9054-6BF46DBCC9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CC4900-0B79-459E-B130-E530DF045A4A}"/>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4" name="Footer Placeholder 3">
            <a:extLst>
              <a:ext uri="{FF2B5EF4-FFF2-40B4-BE49-F238E27FC236}">
                <a16:creationId xmlns:a16="http://schemas.microsoft.com/office/drawing/2014/main" xmlns="" id="{105AA682-89FF-4ED0-A07A-8114899C9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254C77F-3008-4236-9C27-D54B6B052F6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191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E3CC6E-DEE2-441D-B841-65C85F034AE7}"/>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3" name="Footer Placeholder 2">
            <a:extLst>
              <a:ext uri="{FF2B5EF4-FFF2-40B4-BE49-F238E27FC236}">
                <a16:creationId xmlns:a16="http://schemas.microsoft.com/office/drawing/2014/main" xmlns="" id="{DE50A94B-5A43-408C-AC1E-CA0AA8DD0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3CC0DED-9071-4E96-873E-82409B91125A}"/>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9168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3C5C4-AE23-4F91-AB91-A523531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ED4D8E8-CEC0-47C2-ADEB-669EC62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DA6D3A-74C8-46AA-8443-C667EF54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BF5FBA-8559-43D6-BCC1-1BB4BEFD952D}"/>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6" name="Footer Placeholder 5">
            <a:extLst>
              <a:ext uri="{FF2B5EF4-FFF2-40B4-BE49-F238E27FC236}">
                <a16:creationId xmlns:a16="http://schemas.microsoft.com/office/drawing/2014/main" xmlns="" id="{EBEA486B-5B97-4FD0-A28F-5F5EC810E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23F253-0C26-4BD3-83CB-EA101D5950E7}"/>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407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4F7CF-951E-45FC-ADC6-043320768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2232090-1845-43D7-98C5-6ACAB4791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CABE38C9-12CB-4C14-AAF2-3DB5A71C5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730666-4CA9-422D-ACA4-7DC8DD46DC84}"/>
              </a:ext>
            </a:extLst>
          </p:cNvPr>
          <p:cNvSpPr>
            <a:spLocks noGrp="1"/>
          </p:cNvSpPr>
          <p:nvPr>
            <p:ph type="dt" sz="half" idx="10"/>
          </p:nvPr>
        </p:nvSpPr>
        <p:spPr/>
        <p:txBody>
          <a:bodyPr/>
          <a:lstStyle/>
          <a:p>
            <a:fld id="{1AD3379C-34D1-40AF-9C5F-F6BE6C0E2E68}" type="datetimeFigureOut">
              <a:rPr lang="en-US" smtClean="0"/>
              <a:t>9/28/2020</a:t>
            </a:fld>
            <a:endParaRPr lang="en-US"/>
          </a:p>
        </p:txBody>
      </p:sp>
      <p:sp>
        <p:nvSpPr>
          <p:cNvPr id="6" name="Footer Placeholder 5">
            <a:extLst>
              <a:ext uri="{FF2B5EF4-FFF2-40B4-BE49-F238E27FC236}">
                <a16:creationId xmlns:a16="http://schemas.microsoft.com/office/drawing/2014/main" xmlns="" id="{551D9E6A-97B6-43A3-8BB9-F5F8D1952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A17E3D-B168-46D3-AE04-C662D8636D64}"/>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77462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DAFA0F-58A9-4EF0-A0CA-80FDE4B94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7569F83-3B21-4389-A4BC-4B6EB1EA2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7E7449-C098-4389-B6B3-B93B36A56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379C-34D1-40AF-9C5F-F6BE6C0E2E68}" type="datetimeFigureOut">
              <a:rPr lang="en-US" smtClean="0"/>
              <a:t>9/28/2020</a:t>
            </a:fld>
            <a:endParaRPr lang="en-US"/>
          </a:p>
        </p:txBody>
      </p:sp>
      <p:sp>
        <p:nvSpPr>
          <p:cNvPr id="5" name="Footer Placeholder 4">
            <a:extLst>
              <a:ext uri="{FF2B5EF4-FFF2-40B4-BE49-F238E27FC236}">
                <a16:creationId xmlns:a16="http://schemas.microsoft.com/office/drawing/2014/main" xmlns="" id="{7EB760E4-433B-4BB3-974D-D446774FD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FC92B8-127F-4886-B9E2-2AC3EE926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044CC-37D2-4E07-9C31-1A8B8A0047EF}" type="slidenum">
              <a:rPr lang="en-US" smtClean="0"/>
              <a:t>‹#›</a:t>
            </a:fld>
            <a:endParaRPr lang="en-US"/>
          </a:p>
        </p:txBody>
      </p:sp>
    </p:spTree>
    <p:extLst>
      <p:ext uri="{BB962C8B-B14F-4D97-AF65-F5344CB8AC3E}">
        <p14:creationId xmlns:p14="http://schemas.microsoft.com/office/powerpoint/2010/main" val="250083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MONTE CARLO METHOD</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MONTE CARLO METHOD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2B09D3E9-2472-43B9-8B63-5C34AB1B1C00}"/>
                  </a:ext>
                </a:extLst>
              </p:cNvPr>
              <p:cNvSpPr txBox="1"/>
              <p:nvPr/>
            </p:nvSpPr>
            <p:spPr>
              <a:xfrm>
                <a:off x="773644" y="1400174"/>
                <a:ext cx="10703979" cy="4790222"/>
              </a:xfrm>
              <a:prstGeom prst="rect">
                <a:avLst/>
              </a:prstGeom>
              <a:noFill/>
            </p:spPr>
            <p:txBody>
              <a:bodyPr wrap="square">
                <a:spAutoFit/>
              </a:bodyPr>
              <a:lstStyle/>
              <a:p>
                <a:pPr marL="0" marR="0" algn="ctr">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QUESTION - 3</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Determine the value of  π using Monte Carlo method. The radius of the circle is 1 unit and the center is (0,0). Do the simulation for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pairs of random number and take a quadrant of circle to do the simulation.</a:t>
                </a:r>
                <a:r>
                  <a:rPr lang="en-US"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ANSWER</a:t>
                </a:r>
              </a:p>
              <a:p>
                <a:pPr marL="0" marR="0" algn="ctr">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Area of circle, A =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p>
              <a:p>
                <a:pPr marL="0" marR="0">
                  <a:lnSpc>
                    <a:spcPct val="107000"/>
                  </a:lnSpc>
                  <a:spcBef>
                    <a:spcPts val="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 the radius of the circle is 1 unit. So, area of the unit circle =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π*(1)^2 = π</a:t>
                </a:r>
              </a:p>
              <a:p>
                <a:pPr marL="0" marR="0">
                  <a:lnSpc>
                    <a:spcPct val="107000"/>
                  </a:lnSpc>
                  <a:spcBef>
                    <a:spcPts val="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Area of the quadrant of a unit circle =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p>
              <a:p>
                <a:pPr>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All points satisfying the equation </a:t>
                </a:r>
                <a14:m>
                  <m:oMath xmlns:m="http://schemas.openxmlformats.org/officeDocument/2006/math">
                    <m:sSup>
                      <m:sSupPr>
                        <m:ctrlP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sup>
                        <m: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e>
                      <m:sup>
                        <m: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sup>
                        <m: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or </a:t>
                </a:r>
                <a14:m>
                  <m:oMath xmlns:m="http://schemas.openxmlformats.org/officeDocument/2006/math">
                    <m:sSup>
                      <m:sSupPr>
                        <m:ctrlP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oMath>
                </a14:m>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lie within the quadrant. Now, if we take a pair of random numbers R1 and R2 in the range (0,1), then the point R1 and R2 may lie within the quadrant or outside the quadrant but within the square enclosing the quadrant</a:t>
                </a:r>
              </a:p>
            </p:txBody>
          </p:sp>
        </mc:Choice>
        <mc:Fallback xmlns="">
          <p:sp>
            <p:nvSpPr>
              <p:cNvPr id="15" name="TextBox 14">
                <a:extLst>
                  <a:ext uri="{FF2B5EF4-FFF2-40B4-BE49-F238E27FC236}">
                    <a16:creationId xmlns:a16="http://schemas.microsoft.com/office/drawing/2014/main" id="{2B09D3E9-2472-43B9-8B63-5C34AB1B1C00}"/>
                  </a:ext>
                </a:extLst>
              </p:cNvPr>
              <p:cNvSpPr txBox="1">
                <a:spLocks noRot="1" noChangeAspect="1" noMove="1" noResize="1" noEditPoints="1" noAdjustHandles="1" noChangeArrowheads="1" noChangeShapeType="1" noTextEdit="1"/>
              </p:cNvSpPr>
              <p:nvPr/>
            </p:nvSpPr>
            <p:spPr>
              <a:xfrm>
                <a:off x="773644" y="1400174"/>
                <a:ext cx="10703979" cy="4790222"/>
              </a:xfrm>
              <a:prstGeom prst="rect">
                <a:avLst/>
              </a:prstGeom>
              <a:blipFill>
                <a:blip r:embed="rId2"/>
                <a:stretch>
                  <a:fillRect l="-513" t="-764" b="-1146"/>
                </a:stretch>
              </a:blipFill>
            </p:spPr>
            <p:txBody>
              <a:bodyPr/>
              <a:lstStyle/>
              <a:p>
                <a:r>
                  <a:rPr lang="en-US">
                    <a:noFill/>
                  </a:rPr>
                  <a:t> </a:t>
                </a:r>
              </a:p>
            </p:txBody>
          </p:sp>
        </mc:Fallback>
      </mc:AlternateContent>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MONTE CARLO METHOD</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xmlns="" id="{2B09D3E9-2472-43B9-8B63-5C34AB1B1C00}"/>
                  </a:ext>
                </a:extLst>
              </p:cNvPr>
              <p:cNvSpPr txBox="1"/>
              <p:nvPr/>
            </p:nvSpPr>
            <p:spPr>
              <a:xfrm>
                <a:off x="773644" y="1400174"/>
                <a:ext cx="10703979" cy="3861698"/>
              </a:xfrm>
              <a:prstGeom prst="rect">
                <a:avLst/>
              </a:prstGeom>
              <a:noFill/>
            </p:spPr>
            <p:txBody>
              <a:bodyPr wrap="square">
                <a:spAutoFit/>
              </a:bodyPr>
              <a:lstStyle/>
              <a:p>
                <a:pPr marL="0" marR="0">
                  <a:lnSpc>
                    <a:spcPct val="107000"/>
                  </a:lnSpc>
                  <a:spcBef>
                    <a:spcPts val="0"/>
                  </a:spcBef>
                  <a:spcAft>
                    <a:spcPts val="800"/>
                  </a:spcAf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we generate a large amount of such points (say N) by taking pairs of random numbers, and out of them M lie within the quadrant, the ration M/N will approach the area under the curve which is  π/4.</a:t>
                </a:r>
              </a:p>
              <a:p>
                <a:pPr marL="0" marR="0">
                  <a:lnSpc>
                    <a:spcPct val="107000"/>
                  </a:lnSpc>
                  <a:spcBef>
                    <a:spcPts val="0"/>
                  </a:spcBef>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Here, M = points lying inside the curve area</a:t>
                </a:r>
              </a:p>
              <a:p>
                <a:pPr marL="0" marR="0">
                  <a:lnSpc>
                    <a:spcPct val="107000"/>
                  </a:lnSpc>
                  <a:spcBef>
                    <a:spcPts val="0"/>
                  </a:spcBef>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 = total points lying inside the square area</a:t>
                </a:r>
              </a:p>
              <a:p>
                <a:pPr marL="0" marR="0">
                  <a:lnSpc>
                    <a:spcPct val="107000"/>
                  </a:lnSpc>
                  <a:spcBef>
                    <a:spcPts val="0"/>
                  </a:spcBef>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(Area of the unit quadrant/ Area of the square) = M/N</a:t>
                </a:r>
              </a:p>
              <a:p>
                <a:pPr marL="0" marR="0">
                  <a:lnSpc>
                    <a:spcPct val="107000"/>
                  </a:lnSpc>
                  <a:spcBef>
                    <a:spcPts val="0"/>
                  </a:spcBef>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(π/4)/(1*1) = M/N</a:t>
                </a:r>
              </a:p>
              <a:p>
                <a:pPr marL="0" marR="0">
                  <a:lnSpc>
                    <a:spcPct val="107000"/>
                  </a:lnSpc>
                  <a:spcBef>
                    <a:spcPts val="0"/>
                  </a:spcBef>
                  <a:spcAft>
                    <a:spcPts val="80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(M/N)*4</a:t>
                </a:r>
              </a:p>
              <a:p>
                <a:pPr>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each pair of random numbers, the point is within the quadrant, when </a:t>
                </a: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1 </m:t>
                      </m:r>
                    </m:oMath>
                  </m:oMathPara>
                </a14:m>
                <a:endParaRPr lang="en-US"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7000"/>
                  </a:lnSpc>
                  <a:spcAft>
                    <a:spcPts val="800"/>
                  </a:spcAft>
                </a:pPr>
                <a:r>
                  <a:rPr lang="pt-BR" dirty="0">
                    <a:solidFill>
                      <a:srgbClr val="000000"/>
                    </a:solidFill>
                    <a:ea typeface="Times New Roman" panose="02020603050405020304" pitchFamily="18" charset="0"/>
                    <a:cs typeface="Times New Roman" panose="02020603050405020304" pitchFamily="18" charset="0"/>
                  </a:rPr>
                  <a:t>Or, </a:t>
                </a:r>
                <a14:m>
                  <m:oMath xmlns:m="http://schemas.openxmlformats.org/officeDocument/2006/math">
                    <m:sSup>
                      <m:sSupPr>
                        <m:ctrlPr>
                          <a:rPr lang="pt-BR"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𝑅</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pt-B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xmlns:a14="http://schemas.microsoft.com/office/drawing/2010/main" xmlns="" id="{2B09D3E9-2472-43B9-8B63-5C34AB1B1C00}"/>
                  </a:ext>
                </a:extLst>
              </p:cNvPr>
              <p:cNvSpPr txBox="1">
                <a:spLocks noRot="1" noChangeAspect="1" noMove="1" noResize="1" noEditPoints="1" noAdjustHandles="1" noChangeArrowheads="1" noChangeShapeType="1" noTextEdit="1"/>
              </p:cNvSpPr>
              <p:nvPr/>
            </p:nvSpPr>
            <p:spPr>
              <a:xfrm>
                <a:off x="773644" y="1400174"/>
                <a:ext cx="10703979" cy="3861698"/>
              </a:xfrm>
              <a:prstGeom prst="rect">
                <a:avLst/>
              </a:prstGeom>
              <a:blipFill rotWithShape="0">
                <a:blip r:embed="rId2"/>
                <a:stretch>
                  <a:fillRect l="-513" t="-948" b="-173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xmlns="" id="{57A12548-DA7F-403A-941D-990EA7DFB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950" y="2600059"/>
            <a:ext cx="3562350" cy="3595540"/>
          </a:xfrm>
          <a:prstGeom prst="rect">
            <a:avLst/>
          </a:prstGeom>
        </p:spPr>
      </p:pic>
    </p:spTree>
    <p:extLst>
      <p:ext uri="{BB962C8B-B14F-4D97-AF65-F5344CB8AC3E}">
        <p14:creationId xmlns:p14="http://schemas.microsoft.com/office/powerpoint/2010/main" val="359092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3">
                <a:extLst>
                  <a:ext uri="{FF2B5EF4-FFF2-40B4-BE49-F238E27FC236}">
                    <a16:creationId xmlns:a16="http://schemas.microsoft.com/office/drawing/2014/main" xmlns="" id="{97317612-3011-4186-8721-E3C3C5B4FDEC}"/>
                  </a:ext>
                </a:extLst>
              </p:cNvPr>
              <p:cNvGraphicFramePr>
                <a:graphicFrameLocks noGrp="1"/>
              </p:cNvGraphicFramePr>
              <p:nvPr>
                <p:extLst>
                  <p:ext uri="{D42A27DB-BD31-4B8C-83A1-F6EECF244321}">
                    <p14:modId xmlns:p14="http://schemas.microsoft.com/office/powerpoint/2010/main" val="2315449199"/>
                  </p:ext>
                </p:extLst>
              </p:nvPr>
            </p:nvGraphicFramePr>
            <p:xfrm>
              <a:off x="628650" y="104776"/>
              <a:ext cx="10934700" cy="6619625"/>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xmlns="" val="2854080619"/>
                        </a:ext>
                      </a:extLst>
                    </a:gridCol>
                    <a:gridCol w="1822450">
                      <a:extLst>
                        <a:ext uri="{9D8B030D-6E8A-4147-A177-3AD203B41FA5}">
                          <a16:colId xmlns:a16="http://schemas.microsoft.com/office/drawing/2014/main" xmlns="" val="379388503"/>
                        </a:ext>
                      </a:extLst>
                    </a:gridCol>
                    <a:gridCol w="1822450">
                      <a:extLst>
                        <a:ext uri="{9D8B030D-6E8A-4147-A177-3AD203B41FA5}">
                          <a16:colId xmlns:a16="http://schemas.microsoft.com/office/drawing/2014/main" xmlns="" val="3184296328"/>
                        </a:ext>
                      </a:extLst>
                    </a:gridCol>
                    <a:gridCol w="1822450">
                      <a:extLst>
                        <a:ext uri="{9D8B030D-6E8A-4147-A177-3AD203B41FA5}">
                          <a16:colId xmlns:a16="http://schemas.microsoft.com/office/drawing/2014/main" xmlns="" val="3943763621"/>
                        </a:ext>
                      </a:extLst>
                    </a:gridCol>
                    <a:gridCol w="1822450">
                      <a:extLst>
                        <a:ext uri="{9D8B030D-6E8A-4147-A177-3AD203B41FA5}">
                          <a16:colId xmlns:a16="http://schemas.microsoft.com/office/drawing/2014/main" xmlns="" val="1003308579"/>
                        </a:ext>
                      </a:extLst>
                    </a:gridCol>
                    <a:gridCol w="1822450">
                      <a:extLst>
                        <a:ext uri="{9D8B030D-6E8A-4147-A177-3AD203B41FA5}">
                          <a16:colId xmlns:a16="http://schemas.microsoft.com/office/drawing/2014/main" xmlns="" val="2496690531"/>
                        </a:ext>
                      </a:extLst>
                    </a:gridCol>
                  </a:tblGrid>
                  <a:tr h="692270">
                    <a:tc>
                      <a:txBody>
                        <a:bodyPr/>
                        <a:lstStyle/>
                        <a:p>
                          <a:r>
                            <a:rPr lang="en-US" dirty="0"/>
                            <a:t>R1</a:t>
                          </a:r>
                        </a:p>
                      </a:txBody>
                      <a:tcPr/>
                    </a:tc>
                    <a:tc>
                      <a:txBody>
                        <a:bodyPr/>
                        <a:lstStyle/>
                        <a:p>
                          <a:r>
                            <a:rPr lang="en-US" dirty="0"/>
                            <a:t>R2</a:t>
                          </a:r>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i="1" dirty="0" smtClean="0">
                                        <a:latin typeface="Cambria Math" panose="02040503050406030204" pitchFamily="18" charset="0"/>
                                      </a:rPr>
                                    </m:ctrlPr>
                                  </m:radPr>
                                  <m:deg/>
                                  <m:e>
                                    <m:r>
                                      <a:rPr lang="en-US" dirty="0">
                                        <a:latin typeface="Cambria Math" panose="02040503050406030204" pitchFamily="18" charset="0"/>
                                      </a:rPr>
                                      <m:t>1</m:t>
                                    </m:r>
                                    <m:r>
                                      <a:rPr lang="en-US" i="0"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𝑅</m:t>
                                        </m:r>
                                      </m:e>
                                      <m:sub>
                                        <m:r>
                                          <a:rPr lang="en-US" b="1" i="0" dirty="0" smtClean="0">
                                            <a:latin typeface="Cambria Math" panose="02040503050406030204" pitchFamily="18" charset="0"/>
                                          </a:rPr>
                                          <m:t>𝟐</m:t>
                                        </m:r>
                                      </m:sub>
                                      <m:sup>
                                        <m:r>
                                          <a:rPr lang="en-US" i="0" dirty="0">
                                            <a:latin typeface="Cambria Math" panose="02040503050406030204" pitchFamily="18" charset="0"/>
                                          </a:rPr>
                                          <m:t>2</m:t>
                                        </m:r>
                                      </m:sup>
                                    </m:sSubSup>
                                  </m:e>
                                </m:rad>
                              </m:oMath>
                            </m:oMathPara>
                          </a14:m>
                          <a:endParaRPr lang="en-US" dirty="0"/>
                        </a:p>
                      </a:txBody>
                      <a:tcPr/>
                    </a:tc>
                    <a:tc>
                      <a:txBody>
                        <a:bodyPr/>
                        <a:lstStyle/>
                        <a:p>
                          <a:r>
                            <a:rPr lang="en-US" dirty="0"/>
                            <a:t>In/Out</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xmlns="" val="2881323078"/>
                      </a:ext>
                    </a:extLst>
                  </a:tr>
                  <a:tr h="395157">
                    <a:tc>
                      <a:txBody>
                        <a:bodyPr/>
                        <a:lstStyle/>
                        <a:p>
                          <a:r>
                            <a:rPr lang="en-US" dirty="0"/>
                            <a:t>0.82</a:t>
                          </a:r>
                        </a:p>
                      </a:txBody>
                      <a:tcPr/>
                    </a:tc>
                    <a:tc>
                      <a:txBody>
                        <a:bodyPr/>
                        <a:lstStyle/>
                        <a:p>
                          <a:r>
                            <a:rPr lang="en-US" dirty="0"/>
                            <a:t>0.95</a:t>
                          </a:r>
                        </a:p>
                      </a:txBody>
                      <a:tcPr/>
                    </a:tc>
                    <a:tc>
                      <a:txBody>
                        <a:bodyPr/>
                        <a:lstStyle/>
                        <a:p>
                          <a:r>
                            <a:rPr lang="en-US" dirty="0"/>
                            <a:t>0.5724</a:t>
                          </a:r>
                        </a:p>
                      </a:txBody>
                      <a:tcPr/>
                    </a:tc>
                    <a:tc>
                      <a:txBody>
                        <a:bodyPr/>
                        <a:lstStyle/>
                        <a:p>
                          <a:r>
                            <a:rPr lang="en-US" dirty="0"/>
                            <a:t>Out</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xmlns="" val="1874617618"/>
                      </a:ext>
                    </a:extLst>
                  </a:tr>
                  <a:tr h="395157">
                    <a:tc>
                      <a:txBody>
                        <a:bodyPr/>
                        <a:lstStyle/>
                        <a:p>
                          <a:r>
                            <a:rPr lang="en-US" dirty="0"/>
                            <a:t>0.34</a:t>
                          </a:r>
                        </a:p>
                      </a:txBody>
                      <a:tcPr/>
                    </a:tc>
                    <a:tc>
                      <a:txBody>
                        <a:bodyPr/>
                        <a:lstStyle/>
                        <a:p>
                          <a:r>
                            <a:rPr lang="en-US" dirty="0"/>
                            <a:t>0.14</a:t>
                          </a:r>
                        </a:p>
                      </a:txBody>
                      <a:tcPr/>
                    </a:tc>
                    <a:tc>
                      <a:txBody>
                        <a:bodyPr/>
                        <a:lstStyle/>
                        <a:p>
                          <a:r>
                            <a:rPr lang="en-US" dirty="0"/>
                            <a:t>0.9404</a:t>
                          </a:r>
                        </a:p>
                      </a:txBody>
                      <a:tcPr/>
                    </a:tc>
                    <a:tc>
                      <a:txBody>
                        <a:bodyPr/>
                        <a:lstStyle/>
                        <a:p>
                          <a:r>
                            <a:rPr lang="en-US" dirty="0"/>
                            <a:t>In</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xmlns="" val="1042590165"/>
                      </a:ext>
                    </a:extLst>
                  </a:tr>
                  <a:tr h="395157">
                    <a:tc>
                      <a:txBody>
                        <a:bodyPr/>
                        <a:lstStyle/>
                        <a:p>
                          <a:r>
                            <a:rPr lang="en-US" dirty="0"/>
                            <a:t>0.20</a:t>
                          </a:r>
                        </a:p>
                      </a:txBody>
                      <a:tcPr/>
                    </a:tc>
                    <a:tc>
                      <a:txBody>
                        <a:bodyPr/>
                        <a:lstStyle/>
                        <a:p>
                          <a:r>
                            <a:rPr lang="en-US" dirty="0"/>
                            <a:t>0.84</a:t>
                          </a:r>
                        </a:p>
                      </a:txBody>
                      <a:tcPr/>
                    </a:tc>
                    <a:tc>
                      <a:txBody>
                        <a:bodyPr/>
                        <a:lstStyle/>
                        <a:p>
                          <a:r>
                            <a:rPr lang="en-US" dirty="0"/>
                            <a:t>0.9797</a:t>
                          </a:r>
                        </a:p>
                      </a:txBody>
                      <a:tcPr/>
                    </a:tc>
                    <a:tc>
                      <a:txBody>
                        <a:bodyPr/>
                        <a:lstStyle/>
                        <a:p>
                          <a:r>
                            <a:rPr lang="en-US" dirty="0"/>
                            <a:t>In</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xmlns="" val="1998848300"/>
                      </a:ext>
                    </a:extLst>
                  </a:tr>
                  <a:tr h="395157">
                    <a:tc>
                      <a:txBody>
                        <a:bodyPr/>
                        <a:lstStyle/>
                        <a:p>
                          <a:r>
                            <a:rPr lang="en-US" dirty="0"/>
                            <a:t>0.58</a:t>
                          </a:r>
                        </a:p>
                      </a:txBody>
                      <a:tcPr/>
                    </a:tc>
                    <a:tc>
                      <a:txBody>
                        <a:bodyPr/>
                        <a:lstStyle/>
                        <a:p>
                          <a:r>
                            <a:rPr lang="en-US" dirty="0"/>
                            <a:t>0.14</a:t>
                          </a:r>
                        </a:p>
                      </a:txBody>
                      <a:tcPr/>
                    </a:tc>
                    <a:tc>
                      <a:txBody>
                        <a:bodyPr/>
                        <a:lstStyle/>
                        <a:p>
                          <a:r>
                            <a:rPr lang="en-US" dirty="0"/>
                            <a:t>0.8146</a:t>
                          </a:r>
                        </a:p>
                      </a:txBody>
                      <a:tcPr/>
                    </a:tc>
                    <a:tc>
                      <a:txBody>
                        <a:bodyPr/>
                        <a:lstStyle/>
                        <a:p>
                          <a:r>
                            <a:rPr lang="en-US" dirty="0"/>
                            <a:t>In</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xmlns="" val="2225754706"/>
                      </a:ext>
                    </a:extLst>
                  </a:tr>
                  <a:tr h="395157">
                    <a:tc>
                      <a:txBody>
                        <a:bodyPr/>
                        <a:lstStyle/>
                        <a:p>
                          <a:r>
                            <a:rPr lang="en-US" dirty="0"/>
                            <a:t>0.52</a:t>
                          </a:r>
                        </a:p>
                      </a:txBody>
                      <a:tcPr/>
                    </a:tc>
                    <a:tc>
                      <a:txBody>
                        <a:bodyPr/>
                        <a:lstStyle/>
                        <a:p>
                          <a:r>
                            <a:rPr lang="en-US" dirty="0"/>
                            <a:t>0.03</a:t>
                          </a:r>
                        </a:p>
                      </a:txBody>
                      <a:tcPr/>
                    </a:tc>
                    <a:tc>
                      <a:txBody>
                        <a:bodyPr/>
                        <a:lstStyle/>
                        <a:p>
                          <a:r>
                            <a:rPr lang="en-US" dirty="0"/>
                            <a:t>0.8542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xmlns="" val="409119117"/>
                      </a:ext>
                    </a:extLst>
                  </a:tr>
                  <a:tr h="395157">
                    <a:tc>
                      <a:txBody>
                        <a:bodyPr/>
                        <a:lstStyle/>
                        <a:p>
                          <a:r>
                            <a:rPr lang="en-US" dirty="0"/>
                            <a:t>0.51</a:t>
                          </a:r>
                        </a:p>
                      </a:txBody>
                      <a:tcPr/>
                    </a:tc>
                    <a:tc>
                      <a:txBody>
                        <a:bodyPr/>
                        <a:lstStyle/>
                        <a:p>
                          <a:r>
                            <a:rPr lang="en-US" dirty="0"/>
                            <a:t>0.60</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xmlns="" val="2846617171"/>
                      </a:ext>
                    </a:extLst>
                  </a:tr>
                  <a:tr h="395157">
                    <a:tc>
                      <a:txBody>
                        <a:bodyPr/>
                        <a:lstStyle/>
                        <a:p>
                          <a:r>
                            <a:rPr lang="en-US" dirty="0"/>
                            <a:t>0.34</a:t>
                          </a:r>
                        </a:p>
                      </a:txBody>
                      <a:tcPr/>
                    </a:tc>
                    <a:tc>
                      <a:txBody>
                        <a:bodyPr/>
                        <a:lstStyle/>
                        <a:p>
                          <a:r>
                            <a:rPr lang="en-US" dirty="0"/>
                            <a:t>0.38</a:t>
                          </a:r>
                        </a:p>
                      </a:txBody>
                      <a:tcPr/>
                    </a:tc>
                    <a:tc>
                      <a:txBody>
                        <a:bodyPr/>
                        <a:lstStyle/>
                        <a:p>
                          <a:r>
                            <a:rPr lang="en-US" dirty="0"/>
                            <a:t>0.9494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xmlns="" val="3117881495"/>
                      </a:ext>
                    </a:extLst>
                  </a:tr>
                  <a:tr h="395157">
                    <a:tc>
                      <a:txBody>
                        <a:bodyPr/>
                        <a:lstStyle/>
                        <a:p>
                          <a:r>
                            <a:rPr lang="en-US" dirty="0"/>
                            <a:t>0.72</a:t>
                          </a:r>
                        </a:p>
                      </a:txBody>
                      <a:tcPr/>
                    </a:tc>
                    <a:tc>
                      <a:txBody>
                        <a:bodyPr/>
                        <a:lstStyle/>
                        <a:p>
                          <a:r>
                            <a:rPr lang="en-US" dirty="0"/>
                            <a:t>0.11</a:t>
                          </a:r>
                        </a:p>
                      </a:txBody>
                      <a:tcPr/>
                    </a:tc>
                    <a:tc>
                      <a:txBody>
                        <a:bodyPr/>
                        <a:lstStyle/>
                        <a:p>
                          <a:r>
                            <a:rPr lang="en-US" dirty="0"/>
                            <a:t>0.6940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xmlns="" val="1458607706"/>
                      </a:ext>
                    </a:extLst>
                  </a:tr>
                  <a:tr h="395157">
                    <a:tc>
                      <a:txBody>
                        <a:bodyPr/>
                        <a:lstStyle/>
                        <a:p>
                          <a:r>
                            <a:rPr lang="en-US" dirty="0"/>
                            <a:t>0.50</a:t>
                          </a:r>
                        </a:p>
                      </a:txBody>
                      <a:tcPr/>
                    </a:tc>
                    <a:tc>
                      <a:txBody>
                        <a:bodyPr/>
                        <a:lstStyle/>
                        <a:p>
                          <a:r>
                            <a:rPr lang="en-US" dirty="0"/>
                            <a:t>0.55</a:t>
                          </a:r>
                        </a:p>
                      </a:txBody>
                      <a:tcPr/>
                    </a:tc>
                    <a:tc>
                      <a:txBody>
                        <a:bodyPr/>
                        <a:lstStyle/>
                        <a:p>
                          <a:r>
                            <a:rPr lang="en-US" dirty="0"/>
                            <a:t>0.8760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xmlns="" val="3342035489"/>
                      </a:ext>
                    </a:extLst>
                  </a:tr>
                  <a:tr h="395157">
                    <a:tc>
                      <a:txBody>
                        <a:bodyPr/>
                        <a:lstStyle/>
                        <a:p>
                          <a:r>
                            <a:rPr lang="en-US" dirty="0"/>
                            <a:t>0.08</a:t>
                          </a:r>
                        </a:p>
                      </a:txBody>
                      <a:tcPr/>
                    </a:tc>
                    <a:tc>
                      <a:txBody>
                        <a:bodyPr/>
                        <a:lstStyle/>
                        <a:p>
                          <a:r>
                            <a:rPr lang="en-US" dirty="0"/>
                            <a:t>0.21</a:t>
                          </a:r>
                        </a:p>
                      </a:txBody>
                      <a:tcPr/>
                    </a:tc>
                    <a:tc>
                      <a:txBody>
                        <a:bodyPr/>
                        <a:lstStyle/>
                        <a:p>
                          <a:r>
                            <a:rPr lang="en-US" dirty="0"/>
                            <a:t>0.9967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xmlns="" val="2877893135"/>
                      </a:ext>
                    </a:extLst>
                  </a:tr>
                  <a:tr h="395157">
                    <a:tc>
                      <a:txBody>
                        <a:bodyPr/>
                        <a:lstStyle/>
                        <a:p>
                          <a:r>
                            <a:rPr lang="en-US" dirty="0"/>
                            <a:t>0.76</a:t>
                          </a:r>
                        </a:p>
                      </a:txBody>
                      <a:tcPr/>
                    </a:tc>
                    <a:tc>
                      <a:txBody>
                        <a:bodyPr/>
                        <a:lstStyle/>
                        <a:p>
                          <a:r>
                            <a:rPr lang="en-US" dirty="0"/>
                            <a:t>0.18</a:t>
                          </a:r>
                        </a:p>
                      </a:txBody>
                      <a:tcPr/>
                    </a:tc>
                    <a:tc>
                      <a:txBody>
                        <a:bodyPr/>
                        <a:lstStyle/>
                        <a:p>
                          <a:r>
                            <a:rPr lang="en-US" dirty="0"/>
                            <a:t>0.6499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10</a:t>
                          </a:r>
                        </a:p>
                      </a:txBody>
                      <a:tcPr/>
                    </a:tc>
                    <a:tc>
                      <a:txBody>
                        <a:bodyPr/>
                        <a:lstStyle/>
                        <a:p>
                          <a:r>
                            <a:rPr lang="en-US" dirty="0"/>
                            <a:t>11</a:t>
                          </a:r>
                        </a:p>
                      </a:txBody>
                      <a:tcPr/>
                    </a:tc>
                    <a:extLst>
                      <a:ext uri="{0D108BD9-81ED-4DB2-BD59-A6C34878D82A}">
                        <a16:rowId xmlns:a16="http://schemas.microsoft.com/office/drawing/2014/main" xmlns="" val="933901414"/>
                      </a:ext>
                    </a:extLst>
                  </a:tr>
                  <a:tr h="395157">
                    <a:tc>
                      <a:txBody>
                        <a:bodyPr/>
                        <a:lstStyle/>
                        <a:p>
                          <a:r>
                            <a:rPr lang="en-US" dirty="0"/>
                            <a:t>0.33</a:t>
                          </a:r>
                        </a:p>
                      </a:txBody>
                      <a:tcPr/>
                    </a:tc>
                    <a:tc>
                      <a:txBody>
                        <a:bodyPr/>
                        <a:lstStyle/>
                        <a:p>
                          <a:r>
                            <a:rPr lang="en-US" dirty="0"/>
                            <a:t>0.81</a:t>
                          </a:r>
                        </a:p>
                      </a:txBody>
                      <a:tcPr/>
                    </a:tc>
                    <a:tc>
                      <a:txBody>
                        <a:bodyPr/>
                        <a:lstStyle/>
                        <a:p>
                          <a:r>
                            <a:rPr lang="en-US" dirty="0"/>
                            <a:t>0.9440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xmlns="" val="3069480302"/>
                      </a:ext>
                    </a:extLst>
                  </a:tr>
                  <a:tr h="395157">
                    <a:tc>
                      <a:txBody>
                        <a:bodyPr/>
                        <a:lstStyle/>
                        <a:p>
                          <a:r>
                            <a:rPr lang="en-US" dirty="0"/>
                            <a:t>0.35</a:t>
                          </a:r>
                        </a:p>
                      </a:txBody>
                      <a:tcPr/>
                    </a:tc>
                    <a:tc>
                      <a:txBody>
                        <a:bodyPr/>
                        <a:lstStyle/>
                        <a:p>
                          <a:r>
                            <a:rPr lang="en-US" dirty="0"/>
                            <a:t>0.96</a:t>
                          </a:r>
                        </a:p>
                      </a:txBody>
                      <a:tcPr/>
                    </a:tc>
                    <a:tc>
                      <a:txBody>
                        <a:bodyPr/>
                        <a:lstStyle/>
                        <a:p>
                          <a:r>
                            <a:rPr lang="en-US" dirty="0"/>
                            <a:t>0.9368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11</a:t>
                          </a:r>
                        </a:p>
                      </a:txBody>
                      <a:tcPr/>
                    </a:tc>
                    <a:tc>
                      <a:txBody>
                        <a:bodyPr/>
                        <a:lstStyle/>
                        <a:p>
                          <a:r>
                            <a:rPr lang="en-US" dirty="0"/>
                            <a:t>13</a:t>
                          </a:r>
                        </a:p>
                      </a:txBody>
                      <a:tcPr/>
                    </a:tc>
                    <a:extLst>
                      <a:ext uri="{0D108BD9-81ED-4DB2-BD59-A6C34878D82A}">
                        <a16:rowId xmlns:a16="http://schemas.microsoft.com/office/drawing/2014/main" xmlns="" val="1475243237"/>
                      </a:ext>
                    </a:extLst>
                  </a:tr>
                  <a:tr h="395157">
                    <a:tc>
                      <a:txBody>
                        <a:bodyPr/>
                        <a:lstStyle/>
                        <a:p>
                          <a:r>
                            <a:rPr lang="en-US" dirty="0"/>
                            <a:t>0.29</a:t>
                          </a:r>
                        </a:p>
                      </a:txBody>
                      <a:tcPr/>
                    </a:tc>
                    <a:tc>
                      <a:txBody>
                        <a:bodyPr/>
                        <a:lstStyle/>
                        <a:p>
                          <a:r>
                            <a:rPr lang="en-US" dirty="0"/>
                            <a:t>0.57</a:t>
                          </a:r>
                        </a:p>
                      </a:txBody>
                      <a:tcPr/>
                    </a:tc>
                    <a:tc>
                      <a:txBody>
                        <a:bodyPr/>
                        <a:lstStyle/>
                        <a:p>
                          <a:r>
                            <a:rPr lang="en-US" dirty="0"/>
                            <a:t>0.9570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12</a:t>
                          </a:r>
                        </a:p>
                      </a:txBody>
                      <a:tcPr/>
                    </a:tc>
                    <a:tc>
                      <a:txBody>
                        <a:bodyPr/>
                        <a:lstStyle/>
                        <a:p>
                          <a:r>
                            <a:rPr lang="en-US" dirty="0"/>
                            <a:t>14</a:t>
                          </a:r>
                        </a:p>
                      </a:txBody>
                      <a:tcPr/>
                    </a:tc>
                    <a:extLst>
                      <a:ext uri="{0D108BD9-81ED-4DB2-BD59-A6C34878D82A}">
                        <a16:rowId xmlns:a16="http://schemas.microsoft.com/office/drawing/2014/main" xmlns="" val="3409011753"/>
                      </a:ext>
                    </a:extLst>
                  </a:tr>
                  <a:tr h="395157">
                    <a:tc>
                      <a:txBody>
                        <a:bodyPr/>
                        <a:lstStyle/>
                        <a:p>
                          <a:r>
                            <a:rPr lang="en-US" dirty="0"/>
                            <a:t>0.95</a:t>
                          </a:r>
                        </a:p>
                      </a:txBody>
                      <a:tcPr/>
                    </a:tc>
                    <a:tc>
                      <a:txBody>
                        <a:bodyPr/>
                        <a:lstStyle/>
                        <a:p>
                          <a:r>
                            <a:rPr lang="en-US" dirty="0"/>
                            <a:t>0.47</a:t>
                          </a:r>
                        </a:p>
                      </a:txBody>
                      <a:tcPr/>
                    </a:tc>
                    <a:tc>
                      <a:txBody>
                        <a:bodyPr/>
                        <a:lstStyle/>
                        <a:p>
                          <a:r>
                            <a:rPr lang="en-US" dirty="0"/>
                            <a:t>0.3123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12</a:t>
                          </a:r>
                        </a:p>
                      </a:txBody>
                      <a:tcPr/>
                    </a:tc>
                    <a:tc>
                      <a:txBody>
                        <a:bodyPr/>
                        <a:lstStyle/>
                        <a:p>
                          <a:r>
                            <a:rPr lang="en-US" dirty="0"/>
                            <a:t>15</a:t>
                          </a:r>
                        </a:p>
                      </a:txBody>
                      <a:tcPr/>
                    </a:tc>
                    <a:extLst>
                      <a:ext uri="{0D108BD9-81ED-4DB2-BD59-A6C34878D82A}">
                        <a16:rowId xmlns:a16="http://schemas.microsoft.com/office/drawing/2014/main" xmlns="" val="3456790516"/>
                      </a:ext>
                    </a:extLst>
                  </a:tr>
                </a:tbl>
              </a:graphicData>
            </a:graphic>
          </p:graphicFrame>
        </mc:Choice>
        <mc:Fallback>
          <p:graphicFrame>
            <p:nvGraphicFramePr>
              <p:cNvPr id="2" name="Table 3">
                <a:extLst>
                  <a:ext uri="{FF2B5EF4-FFF2-40B4-BE49-F238E27FC236}">
                    <a16:creationId xmlns:a16="http://schemas.microsoft.com/office/drawing/2014/main" xmlns:a14="http://schemas.microsoft.com/office/drawing/2010/main" xmlns="" id="{97317612-3011-4186-8721-E3C3C5B4FDEC}"/>
                  </a:ext>
                </a:extLst>
              </p:cNvPr>
              <p:cNvGraphicFramePr>
                <a:graphicFrameLocks noGrp="1"/>
              </p:cNvGraphicFramePr>
              <p:nvPr>
                <p:extLst>
                  <p:ext uri="{D42A27DB-BD31-4B8C-83A1-F6EECF244321}">
                    <p14:modId xmlns:p14="http://schemas.microsoft.com/office/powerpoint/2010/main" val="2315449199"/>
                  </p:ext>
                </p:extLst>
              </p:nvPr>
            </p:nvGraphicFramePr>
            <p:xfrm>
              <a:off x="628650" y="104776"/>
              <a:ext cx="10934700" cy="6619625"/>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xmlns:a14="http://schemas.microsoft.com/office/drawing/2010/main" xmlns="" val="2854080619"/>
                        </a:ext>
                      </a:extLst>
                    </a:gridCol>
                    <a:gridCol w="1822450">
                      <a:extLst>
                        <a:ext uri="{9D8B030D-6E8A-4147-A177-3AD203B41FA5}">
                          <a16:colId xmlns:a16="http://schemas.microsoft.com/office/drawing/2014/main" xmlns:a14="http://schemas.microsoft.com/office/drawing/2010/main" xmlns="" val="379388503"/>
                        </a:ext>
                      </a:extLst>
                    </a:gridCol>
                    <a:gridCol w="1822450">
                      <a:extLst>
                        <a:ext uri="{9D8B030D-6E8A-4147-A177-3AD203B41FA5}">
                          <a16:colId xmlns:a16="http://schemas.microsoft.com/office/drawing/2014/main" xmlns:a14="http://schemas.microsoft.com/office/drawing/2010/main" xmlns="" val="3184296328"/>
                        </a:ext>
                      </a:extLst>
                    </a:gridCol>
                    <a:gridCol w="1822450">
                      <a:extLst>
                        <a:ext uri="{9D8B030D-6E8A-4147-A177-3AD203B41FA5}">
                          <a16:colId xmlns:a16="http://schemas.microsoft.com/office/drawing/2014/main" xmlns:a14="http://schemas.microsoft.com/office/drawing/2010/main" xmlns="" val="3943763621"/>
                        </a:ext>
                      </a:extLst>
                    </a:gridCol>
                    <a:gridCol w="1822450">
                      <a:extLst>
                        <a:ext uri="{9D8B030D-6E8A-4147-A177-3AD203B41FA5}">
                          <a16:colId xmlns:a16="http://schemas.microsoft.com/office/drawing/2014/main" xmlns:a14="http://schemas.microsoft.com/office/drawing/2010/main" xmlns="" val="1003308579"/>
                        </a:ext>
                      </a:extLst>
                    </a:gridCol>
                    <a:gridCol w="1822450">
                      <a:extLst>
                        <a:ext uri="{9D8B030D-6E8A-4147-A177-3AD203B41FA5}">
                          <a16:colId xmlns:a16="http://schemas.microsoft.com/office/drawing/2014/main" xmlns:a14="http://schemas.microsoft.com/office/drawing/2010/main" xmlns="" val="2496690531"/>
                        </a:ext>
                      </a:extLst>
                    </a:gridCol>
                  </a:tblGrid>
                  <a:tr h="692270">
                    <a:tc>
                      <a:txBody>
                        <a:bodyPr/>
                        <a:lstStyle/>
                        <a:p>
                          <a:r>
                            <a:rPr lang="en-US" dirty="0"/>
                            <a:t>R1</a:t>
                          </a:r>
                        </a:p>
                      </a:txBody>
                      <a:tcPr/>
                    </a:tc>
                    <a:tc>
                      <a:txBody>
                        <a:bodyPr/>
                        <a:lstStyle/>
                        <a:p>
                          <a:r>
                            <a:rPr lang="en-US" dirty="0"/>
                            <a:t>R2</a:t>
                          </a:r>
                        </a:p>
                      </a:txBody>
                      <a:tcPr/>
                    </a:tc>
                    <a:tc>
                      <a:txBody>
                        <a:bodyPr/>
                        <a:lstStyle/>
                        <a:p>
                          <a:endParaRPr lang="en-US"/>
                        </a:p>
                      </a:txBody>
                      <a:tcPr>
                        <a:blipFill rotWithShape="0">
                          <a:blip r:embed="rId2"/>
                          <a:stretch>
                            <a:fillRect l="-200334" t="-4386" r="-301672" b="-862281"/>
                          </a:stretch>
                        </a:blipFill>
                      </a:tcPr>
                    </a:tc>
                    <a:tc>
                      <a:txBody>
                        <a:bodyPr/>
                        <a:lstStyle/>
                        <a:p>
                          <a:r>
                            <a:rPr lang="en-US" dirty="0"/>
                            <a:t>In/Out</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xmlns:a14="http://schemas.microsoft.com/office/drawing/2010/main" xmlns="" val="2881323078"/>
                      </a:ext>
                    </a:extLst>
                  </a:tr>
                  <a:tr h="395157">
                    <a:tc>
                      <a:txBody>
                        <a:bodyPr/>
                        <a:lstStyle/>
                        <a:p>
                          <a:r>
                            <a:rPr lang="en-US" dirty="0"/>
                            <a:t>0.82</a:t>
                          </a:r>
                        </a:p>
                      </a:txBody>
                      <a:tcPr/>
                    </a:tc>
                    <a:tc>
                      <a:txBody>
                        <a:bodyPr/>
                        <a:lstStyle/>
                        <a:p>
                          <a:r>
                            <a:rPr lang="en-US" dirty="0"/>
                            <a:t>0.95</a:t>
                          </a:r>
                        </a:p>
                      </a:txBody>
                      <a:tcPr/>
                    </a:tc>
                    <a:tc>
                      <a:txBody>
                        <a:bodyPr/>
                        <a:lstStyle/>
                        <a:p>
                          <a:r>
                            <a:rPr lang="en-US" dirty="0"/>
                            <a:t>0.5724</a:t>
                          </a:r>
                        </a:p>
                      </a:txBody>
                      <a:tcPr/>
                    </a:tc>
                    <a:tc>
                      <a:txBody>
                        <a:bodyPr/>
                        <a:lstStyle/>
                        <a:p>
                          <a:r>
                            <a:rPr lang="en-US" dirty="0"/>
                            <a:t>Out</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xmlns:a14="http://schemas.microsoft.com/office/drawing/2010/main" xmlns="" val="1874617618"/>
                      </a:ext>
                    </a:extLst>
                  </a:tr>
                  <a:tr h="395157">
                    <a:tc>
                      <a:txBody>
                        <a:bodyPr/>
                        <a:lstStyle/>
                        <a:p>
                          <a:r>
                            <a:rPr lang="en-US" dirty="0"/>
                            <a:t>0.34</a:t>
                          </a:r>
                        </a:p>
                      </a:txBody>
                      <a:tcPr/>
                    </a:tc>
                    <a:tc>
                      <a:txBody>
                        <a:bodyPr/>
                        <a:lstStyle/>
                        <a:p>
                          <a:r>
                            <a:rPr lang="en-US" dirty="0"/>
                            <a:t>0.14</a:t>
                          </a:r>
                        </a:p>
                      </a:txBody>
                      <a:tcPr/>
                    </a:tc>
                    <a:tc>
                      <a:txBody>
                        <a:bodyPr/>
                        <a:lstStyle/>
                        <a:p>
                          <a:r>
                            <a:rPr lang="en-US" dirty="0"/>
                            <a:t>0.9404</a:t>
                          </a:r>
                        </a:p>
                      </a:txBody>
                      <a:tcPr/>
                    </a:tc>
                    <a:tc>
                      <a:txBody>
                        <a:bodyPr/>
                        <a:lstStyle/>
                        <a:p>
                          <a:r>
                            <a:rPr lang="en-US" dirty="0"/>
                            <a:t>In</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xmlns:a14="http://schemas.microsoft.com/office/drawing/2010/main" xmlns="" val="1042590165"/>
                      </a:ext>
                    </a:extLst>
                  </a:tr>
                  <a:tr h="395157">
                    <a:tc>
                      <a:txBody>
                        <a:bodyPr/>
                        <a:lstStyle/>
                        <a:p>
                          <a:r>
                            <a:rPr lang="en-US" dirty="0"/>
                            <a:t>0.20</a:t>
                          </a:r>
                        </a:p>
                      </a:txBody>
                      <a:tcPr/>
                    </a:tc>
                    <a:tc>
                      <a:txBody>
                        <a:bodyPr/>
                        <a:lstStyle/>
                        <a:p>
                          <a:r>
                            <a:rPr lang="en-US" dirty="0"/>
                            <a:t>0.84</a:t>
                          </a:r>
                        </a:p>
                      </a:txBody>
                      <a:tcPr/>
                    </a:tc>
                    <a:tc>
                      <a:txBody>
                        <a:bodyPr/>
                        <a:lstStyle/>
                        <a:p>
                          <a:r>
                            <a:rPr lang="en-US" dirty="0"/>
                            <a:t>0.9797</a:t>
                          </a:r>
                        </a:p>
                      </a:txBody>
                      <a:tcPr/>
                    </a:tc>
                    <a:tc>
                      <a:txBody>
                        <a:bodyPr/>
                        <a:lstStyle/>
                        <a:p>
                          <a:r>
                            <a:rPr lang="en-US" dirty="0"/>
                            <a:t>In</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xmlns:a14="http://schemas.microsoft.com/office/drawing/2010/main" xmlns="" val="1998848300"/>
                      </a:ext>
                    </a:extLst>
                  </a:tr>
                  <a:tr h="395157">
                    <a:tc>
                      <a:txBody>
                        <a:bodyPr/>
                        <a:lstStyle/>
                        <a:p>
                          <a:r>
                            <a:rPr lang="en-US" dirty="0"/>
                            <a:t>0.58</a:t>
                          </a:r>
                        </a:p>
                      </a:txBody>
                      <a:tcPr/>
                    </a:tc>
                    <a:tc>
                      <a:txBody>
                        <a:bodyPr/>
                        <a:lstStyle/>
                        <a:p>
                          <a:r>
                            <a:rPr lang="en-US" dirty="0"/>
                            <a:t>0.14</a:t>
                          </a:r>
                        </a:p>
                      </a:txBody>
                      <a:tcPr/>
                    </a:tc>
                    <a:tc>
                      <a:txBody>
                        <a:bodyPr/>
                        <a:lstStyle/>
                        <a:p>
                          <a:r>
                            <a:rPr lang="en-US" dirty="0"/>
                            <a:t>0.8146</a:t>
                          </a:r>
                        </a:p>
                      </a:txBody>
                      <a:tcPr/>
                    </a:tc>
                    <a:tc>
                      <a:txBody>
                        <a:bodyPr/>
                        <a:lstStyle/>
                        <a:p>
                          <a:r>
                            <a:rPr lang="en-US" dirty="0"/>
                            <a:t>In</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xmlns:a14="http://schemas.microsoft.com/office/drawing/2010/main" xmlns="" val="2225754706"/>
                      </a:ext>
                    </a:extLst>
                  </a:tr>
                  <a:tr h="395157">
                    <a:tc>
                      <a:txBody>
                        <a:bodyPr/>
                        <a:lstStyle/>
                        <a:p>
                          <a:r>
                            <a:rPr lang="en-US" dirty="0"/>
                            <a:t>0.52</a:t>
                          </a:r>
                        </a:p>
                      </a:txBody>
                      <a:tcPr/>
                    </a:tc>
                    <a:tc>
                      <a:txBody>
                        <a:bodyPr/>
                        <a:lstStyle/>
                        <a:p>
                          <a:r>
                            <a:rPr lang="en-US" dirty="0"/>
                            <a:t>0.03</a:t>
                          </a:r>
                        </a:p>
                      </a:txBody>
                      <a:tcPr/>
                    </a:tc>
                    <a:tc>
                      <a:txBody>
                        <a:bodyPr/>
                        <a:lstStyle/>
                        <a:p>
                          <a:r>
                            <a:rPr lang="en-US" dirty="0"/>
                            <a:t>0.8542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xmlns:a14="http://schemas.microsoft.com/office/drawing/2010/main" xmlns="" val="409119117"/>
                      </a:ext>
                    </a:extLst>
                  </a:tr>
                  <a:tr h="395157">
                    <a:tc>
                      <a:txBody>
                        <a:bodyPr/>
                        <a:lstStyle/>
                        <a:p>
                          <a:r>
                            <a:rPr lang="en-US" dirty="0"/>
                            <a:t>0.51</a:t>
                          </a:r>
                        </a:p>
                      </a:txBody>
                      <a:tcPr/>
                    </a:tc>
                    <a:tc>
                      <a:txBody>
                        <a:bodyPr/>
                        <a:lstStyle/>
                        <a:p>
                          <a:r>
                            <a:rPr lang="en-US" dirty="0"/>
                            <a:t>0.60</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xmlns:a14="http://schemas.microsoft.com/office/drawing/2010/main" xmlns="" val="2846617171"/>
                      </a:ext>
                    </a:extLst>
                  </a:tr>
                  <a:tr h="395157">
                    <a:tc>
                      <a:txBody>
                        <a:bodyPr/>
                        <a:lstStyle/>
                        <a:p>
                          <a:r>
                            <a:rPr lang="en-US" dirty="0"/>
                            <a:t>0.34</a:t>
                          </a:r>
                        </a:p>
                      </a:txBody>
                      <a:tcPr/>
                    </a:tc>
                    <a:tc>
                      <a:txBody>
                        <a:bodyPr/>
                        <a:lstStyle/>
                        <a:p>
                          <a:r>
                            <a:rPr lang="en-US" dirty="0"/>
                            <a:t>0.38</a:t>
                          </a:r>
                        </a:p>
                      </a:txBody>
                      <a:tcPr/>
                    </a:tc>
                    <a:tc>
                      <a:txBody>
                        <a:bodyPr/>
                        <a:lstStyle/>
                        <a:p>
                          <a:r>
                            <a:rPr lang="en-US" dirty="0"/>
                            <a:t>0.9494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xmlns:a14="http://schemas.microsoft.com/office/drawing/2010/main" xmlns="" val="3117881495"/>
                      </a:ext>
                    </a:extLst>
                  </a:tr>
                  <a:tr h="395157">
                    <a:tc>
                      <a:txBody>
                        <a:bodyPr/>
                        <a:lstStyle/>
                        <a:p>
                          <a:r>
                            <a:rPr lang="en-US" dirty="0"/>
                            <a:t>0.72</a:t>
                          </a:r>
                        </a:p>
                      </a:txBody>
                      <a:tcPr/>
                    </a:tc>
                    <a:tc>
                      <a:txBody>
                        <a:bodyPr/>
                        <a:lstStyle/>
                        <a:p>
                          <a:r>
                            <a:rPr lang="en-US" dirty="0"/>
                            <a:t>0.11</a:t>
                          </a:r>
                        </a:p>
                      </a:txBody>
                      <a:tcPr/>
                    </a:tc>
                    <a:tc>
                      <a:txBody>
                        <a:bodyPr/>
                        <a:lstStyle/>
                        <a:p>
                          <a:r>
                            <a:rPr lang="en-US" dirty="0"/>
                            <a:t>0.6940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xmlns:a14="http://schemas.microsoft.com/office/drawing/2010/main" xmlns="" val="1458607706"/>
                      </a:ext>
                    </a:extLst>
                  </a:tr>
                  <a:tr h="395157">
                    <a:tc>
                      <a:txBody>
                        <a:bodyPr/>
                        <a:lstStyle/>
                        <a:p>
                          <a:r>
                            <a:rPr lang="en-US" dirty="0"/>
                            <a:t>0.50</a:t>
                          </a:r>
                        </a:p>
                      </a:txBody>
                      <a:tcPr/>
                    </a:tc>
                    <a:tc>
                      <a:txBody>
                        <a:bodyPr/>
                        <a:lstStyle/>
                        <a:p>
                          <a:r>
                            <a:rPr lang="en-US" dirty="0"/>
                            <a:t>0.55</a:t>
                          </a:r>
                        </a:p>
                      </a:txBody>
                      <a:tcPr/>
                    </a:tc>
                    <a:tc>
                      <a:txBody>
                        <a:bodyPr/>
                        <a:lstStyle/>
                        <a:p>
                          <a:r>
                            <a:rPr lang="en-US" dirty="0"/>
                            <a:t>0.8760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xmlns:a14="http://schemas.microsoft.com/office/drawing/2010/main" xmlns="" val="3342035489"/>
                      </a:ext>
                    </a:extLst>
                  </a:tr>
                  <a:tr h="395157">
                    <a:tc>
                      <a:txBody>
                        <a:bodyPr/>
                        <a:lstStyle/>
                        <a:p>
                          <a:r>
                            <a:rPr lang="en-US" dirty="0"/>
                            <a:t>0.08</a:t>
                          </a:r>
                        </a:p>
                      </a:txBody>
                      <a:tcPr/>
                    </a:tc>
                    <a:tc>
                      <a:txBody>
                        <a:bodyPr/>
                        <a:lstStyle/>
                        <a:p>
                          <a:r>
                            <a:rPr lang="en-US" dirty="0"/>
                            <a:t>0.21</a:t>
                          </a:r>
                        </a:p>
                      </a:txBody>
                      <a:tcPr/>
                    </a:tc>
                    <a:tc>
                      <a:txBody>
                        <a:bodyPr/>
                        <a:lstStyle/>
                        <a:p>
                          <a:r>
                            <a:rPr lang="en-US" dirty="0"/>
                            <a:t>0.9967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xmlns:a14="http://schemas.microsoft.com/office/drawing/2010/main" xmlns="" val="2877893135"/>
                      </a:ext>
                    </a:extLst>
                  </a:tr>
                  <a:tr h="395157">
                    <a:tc>
                      <a:txBody>
                        <a:bodyPr/>
                        <a:lstStyle/>
                        <a:p>
                          <a:r>
                            <a:rPr lang="en-US" dirty="0"/>
                            <a:t>0.76</a:t>
                          </a:r>
                        </a:p>
                      </a:txBody>
                      <a:tcPr/>
                    </a:tc>
                    <a:tc>
                      <a:txBody>
                        <a:bodyPr/>
                        <a:lstStyle/>
                        <a:p>
                          <a:r>
                            <a:rPr lang="en-US" dirty="0"/>
                            <a:t>0.18</a:t>
                          </a:r>
                        </a:p>
                      </a:txBody>
                      <a:tcPr/>
                    </a:tc>
                    <a:tc>
                      <a:txBody>
                        <a:bodyPr/>
                        <a:lstStyle/>
                        <a:p>
                          <a:r>
                            <a:rPr lang="en-US" dirty="0"/>
                            <a:t>0.6499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10</a:t>
                          </a:r>
                        </a:p>
                      </a:txBody>
                      <a:tcPr/>
                    </a:tc>
                    <a:tc>
                      <a:txBody>
                        <a:bodyPr/>
                        <a:lstStyle/>
                        <a:p>
                          <a:r>
                            <a:rPr lang="en-US" dirty="0"/>
                            <a:t>11</a:t>
                          </a:r>
                        </a:p>
                      </a:txBody>
                      <a:tcPr/>
                    </a:tc>
                    <a:extLst>
                      <a:ext uri="{0D108BD9-81ED-4DB2-BD59-A6C34878D82A}">
                        <a16:rowId xmlns:a16="http://schemas.microsoft.com/office/drawing/2014/main" xmlns:a14="http://schemas.microsoft.com/office/drawing/2010/main" xmlns="" val="933901414"/>
                      </a:ext>
                    </a:extLst>
                  </a:tr>
                  <a:tr h="395157">
                    <a:tc>
                      <a:txBody>
                        <a:bodyPr/>
                        <a:lstStyle/>
                        <a:p>
                          <a:r>
                            <a:rPr lang="en-US" dirty="0"/>
                            <a:t>0.33</a:t>
                          </a:r>
                        </a:p>
                      </a:txBody>
                      <a:tcPr/>
                    </a:tc>
                    <a:tc>
                      <a:txBody>
                        <a:bodyPr/>
                        <a:lstStyle/>
                        <a:p>
                          <a:r>
                            <a:rPr lang="en-US" dirty="0"/>
                            <a:t>0.81</a:t>
                          </a:r>
                        </a:p>
                      </a:txBody>
                      <a:tcPr/>
                    </a:tc>
                    <a:tc>
                      <a:txBody>
                        <a:bodyPr/>
                        <a:lstStyle/>
                        <a:p>
                          <a:r>
                            <a:rPr lang="en-US" dirty="0"/>
                            <a:t>0.9440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xmlns:a14="http://schemas.microsoft.com/office/drawing/2010/main" xmlns="" val="3069480302"/>
                      </a:ext>
                    </a:extLst>
                  </a:tr>
                  <a:tr h="395157">
                    <a:tc>
                      <a:txBody>
                        <a:bodyPr/>
                        <a:lstStyle/>
                        <a:p>
                          <a:r>
                            <a:rPr lang="en-US" dirty="0"/>
                            <a:t>0.35</a:t>
                          </a:r>
                        </a:p>
                      </a:txBody>
                      <a:tcPr/>
                    </a:tc>
                    <a:tc>
                      <a:txBody>
                        <a:bodyPr/>
                        <a:lstStyle/>
                        <a:p>
                          <a:r>
                            <a:rPr lang="en-US" dirty="0"/>
                            <a:t>0.96</a:t>
                          </a:r>
                        </a:p>
                      </a:txBody>
                      <a:tcPr/>
                    </a:tc>
                    <a:tc>
                      <a:txBody>
                        <a:bodyPr/>
                        <a:lstStyle/>
                        <a:p>
                          <a:r>
                            <a:rPr lang="en-US" dirty="0"/>
                            <a:t>0.9368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11</a:t>
                          </a:r>
                        </a:p>
                      </a:txBody>
                      <a:tcPr/>
                    </a:tc>
                    <a:tc>
                      <a:txBody>
                        <a:bodyPr/>
                        <a:lstStyle/>
                        <a:p>
                          <a:r>
                            <a:rPr lang="en-US" dirty="0"/>
                            <a:t>13</a:t>
                          </a:r>
                        </a:p>
                      </a:txBody>
                      <a:tcPr/>
                    </a:tc>
                    <a:extLst>
                      <a:ext uri="{0D108BD9-81ED-4DB2-BD59-A6C34878D82A}">
                        <a16:rowId xmlns:a16="http://schemas.microsoft.com/office/drawing/2014/main" xmlns:a14="http://schemas.microsoft.com/office/drawing/2010/main" xmlns="" val="1475243237"/>
                      </a:ext>
                    </a:extLst>
                  </a:tr>
                  <a:tr h="395157">
                    <a:tc>
                      <a:txBody>
                        <a:bodyPr/>
                        <a:lstStyle/>
                        <a:p>
                          <a:r>
                            <a:rPr lang="en-US" dirty="0"/>
                            <a:t>0.29</a:t>
                          </a:r>
                        </a:p>
                      </a:txBody>
                      <a:tcPr/>
                    </a:tc>
                    <a:tc>
                      <a:txBody>
                        <a:bodyPr/>
                        <a:lstStyle/>
                        <a:p>
                          <a:r>
                            <a:rPr lang="en-US" dirty="0"/>
                            <a:t>0.57</a:t>
                          </a:r>
                        </a:p>
                      </a:txBody>
                      <a:tcPr/>
                    </a:tc>
                    <a:tc>
                      <a:txBody>
                        <a:bodyPr/>
                        <a:lstStyle/>
                        <a:p>
                          <a:r>
                            <a:rPr lang="en-US" dirty="0"/>
                            <a:t>0.9570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12</a:t>
                          </a:r>
                        </a:p>
                      </a:txBody>
                      <a:tcPr/>
                    </a:tc>
                    <a:tc>
                      <a:txBody>
                        <a:bodyPr/>
                        <a:lstStyle/>
                        <a:p>
                          <a:r>
                            <a:rPr lang="en-US" dirty="0"/>
                            <a:t>14</a:t>
                          </a:r>
                        </a:p>
                      </a:txBody>
                      <a:tcPr/>
                    </a:tc>
                    <a:extLst>
                      <a:ext uri="{0D108BD9-81ED-4DB2-BD59-A6C34878D82A}">
                        <a16:rowId xmlns:a16="http://schemas.microsoft.com/office/drawing/2014/main" xmlns:a14="http://schemas.microsoft.com/office/drawing/2010/main" xmlns="" val="3409011753"/>
                      </a:ext>
                    </a:extLst>
                  </a:tr>
                  <a:tr h="395157">
                    <a:tc>
                      <a:txBody>
                        <a:bodyPr/>
                        <a:lstStyle/>
                        <a:p>
                          <a:r>
                            <a:rPr lang="en-US" dirty="0"/>
                            <a:t>0.95</a:t>
                          </a:r>
                        </a:p>
                      </a:txBody>
                      <a:tcPr/>
                    </a:tc>
                    <a:tc>
                      <a:txBody>
                        <a:bodyPr/>
                        <a:lstStyle/>
                        <a:p>
                          <a:r>
                            <a:rPr lang="en-US" dirty="0"/>
                            <a:t>0.47</a:t>
                          </a:r>
                        </a:p>
                      </a:txBody>
                      <a:tcPr/>
                    </a:tc>
                    <a:tc>
                      <a:txBody>
                        <a:bodyPr/>
                        <a:lstStyle/>
                        <a:p>
                          <a:r>
                            <a:rPr lang="en-US" dirty="0"/>
                            <a:t>0.3123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12</a:t>
                          </a:r>
                        </a:p>
                      </a:txBody>
                      <a:tcPr/>
                    </a:tc>
                    <a:tc>
                      <a:txBody>
                        <a:bodyPr/>
                        <a:lstStyle/>
                        <a:p>
                          <a:r>
                            <a:rPr lang="en-US" dirty="0"/>
                            <a:t>15</a:t>
                          </a:r>
                        </a:p>
                      </a:txBody>
                      <a:tcPr/>
                    </a:tc>
                    <a:extLst>
                      <a:ext uri="{0D108BD9-81ED-4DB2-BD59-A6C34878D82A}">
                        <a16:rowId xmlns:a16="http://schemas.microsoft.com/office/drawing/2014/main" xmlns:a14="http://schemas.microsoft.com/office/drawing/2010/main" xmlns="" val="3456790516"/>
                      </a:ext>
                    </a:extLst>
                  </a:tr>
                </a:tbl>
              </a:graphicData>
            </a:graphic>
          </p:graphicFrame>
        </mc:Fallback>
      </mc:AlternateContent>
    </p:spTree>
    <p:extLst>
      <p:ext uri="{BB962C8B-B14F-4D97-AF65-F5344CB8AC3E}">
        <p14:creationId xmlns:p14="http://schemas.microsoft.com/office/powerpoint/2010/main" val="405079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3">
                <a:extLst>
                  <a:ext uri="{FF2B5EF4-FFF2-40B4-BE49-F238E27FC236}">
                    <a16:creationId xmlns:a16="http://schemas.microsoft.com/office/drawing/2014/main" xmlns="" id="{97317612-3011-4186-8721-E3C3C5B4FDEC}"/>
                  </a:ext>
                </a:extLst>
              </p:cNvPr>
              <p:cNvGraphicFramePr>
                <a:graphicFrameLocks noGrp="1"/>
              </p:cNvGraphicFramePr>
              <p:nvPr>
                <p:extLst>
                  <p:ext uri="{D42A27DB-BD31-4B8C-83A1-F6EECF244321}">
                    <p14:modId xmlns:p14="http://schemas.microsoft.com/office/powerpoint/2010/main" val="2042203345"/>
                  </p:ext>
                </p:extLst>
              </p:nvPr>
            </p:nvGraphicFramePr>
            <p:xfrm>
              <a:off x="628650" y="104776"/>
              <a:ext cx="10934700" cy="6619625"/>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xmlns="" val="2854080619"/>
                        </a:ext>
                      </a:extLst>
                    </a:gridCol>
                    <a:gridCol w="1822450">
                      <a:extLst>
                        <a:ext uri="{9D8B030D-6E8A-4147-A177-3AD203B41FA5}">
                          <a16:colId xmlns:a16="http://schemas.microsoft.com/office/drawing/2014/main" xmlns="" val="379388503"/>
                        </a:ext>
                      </a:extLst>
                    </a:gridCol>
                    <a:gridCol w="1822450">
                      <a:extLst>
                        <a:ext uri="{9D8B030D-6E8A-4147-A177-3AD203B41FA5}">
                          <a16:colId xmlns:a16="http://schemas.microsoft.com/office/drawing/2014/main" xmlns="" val="3184296328"/>
                        </a:ext>
                      </a:extLst>
                    </a:gridCol>
                    <a:gridCol w="1822450">
                      <a:extLst>
                        <a:ext uri="{9D8B030D-6E8A-4147-A177-3AD203B41FA5}">
                          <a16:colId xmlns:a16="http://schemas.microsoft.com/office/drawing/2014/main" xmlns="" val="3943763621"/>
                        </a:ext>
                      </a:extLst>
                    </a:gridCol>
                    <a:gridCol w="1822450">
                      <a:extLst>
                        <a:ext uri="{9D8B030D-6E8A-4147-A177-3AD203B41FA5}">
                          <a16:colId xmlns:a16="http://schemas.microsoft.com/office/drawing/2014/main" xmlns="" val="1003308579"/>
                        </a:ext>
                      </a:extLst>
                    </a:gridCol>
                    <a:gridCol w="1822450">
                      <a:extLst>
                        <a:ext uri="{9D8B030D-6E8A-4147-A177-3AD203B41FA5}">
                          <a16:colId xmlns:a16="http://schemas.microsoft.com/office/drawing/2014/main" xmlns="" val="2496690531"/>
                        </a:ext>
                      </a:extLst>
                    </a:gridCol>
                  </a:tblGrid>
                  <a:tr h="692270">
                    <a:tc>
                      <a:txBody>
                        <a:bodyPr/>
                        <a:lstStyle/>
                        <a:p>
                          <a:r>
                            <a:rPr lang="en-US" dirty="0"/>
                            <a:t>R1</a:t>
                          </a:r>
                        </a:p>
                      </a:txBody>
                      <a:tcPr/>
                    </a:tc>
                    <a:tc>
                      <a:txBody>
                        <a:bodyPr/>
                        <a:lstStyle/>
                        <a:p>
                          <a:r>
                            <a:rPr lang="en-US" dirty="0"/>
                            <a:t>R2</a:t>
                          </a:r>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en-US" i="1" dirty="0" smtClean="0">
                                        <a:latin typeface="Cambria Math" panose="02040503050406030204" pitchFamily="18" charset="0"/>
                                      </a:rPr>
                                    </m:ctrlPr>
                                  </m:radPr>
                                  <m:deg/>
                                  <m:e>
                                    <m:r>
                                      <a:rPr lang="en-US" dirty="0">
                                        <a:latin typeface="Cambria Math" panose="02040503050406030204" pitchFamily="18" charset="0"/>
                                      </a:rPr>
                                      <m:t>1</m:t>
                                    </m:r>
                                    <m:r>
                                      <a:rPr lang="en-US" i="0"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𝑅</m:t>
                                        </m:r>
                                      </m:e>
                                      <m:sub>
                                        <m:r>
                                          <a:rPr lang="en-US" b="1" i="0" dirty="0" smtClean="0">
                                            <a:latin typeface="Cambria Math" panose="02040503050406030204" pitchFamily="18" charset="0"/>
                                          </a:rPr>
                                          <m:t>𝟐</m:t>
                                        </m:r>
                                      </m:sub>
                                      <m:sup>
                                        <m:r>
                                          <a:rPr lang="en-US" i="0" dirty="0">
                                            <a:latin typeface="Cambria Math" panose="02040503050406030204" pitchFamily="18" charset="0"/>
                                          </a:rPr>
                                          <m:t>2</m:t>
                                        </m:r>
                                      </m:sup>
                                    </m:sSubSup>
                                  </m:e>
                                </m:rad>
                              </m:oMath>
                            </m:oMathPara>
                          </a14:m>
                          <a:endParaRPr lang="en-US" dirty="0"/>
                        </a:p>
                      </a:txBody>
                      <a:tcPr/>
                    </a:tc>
                    <a:tc>
                      <a:txBody>
                        <a:bodyPr/>
                        <a:lstStyle/>
                        <a:p>
                          <a:r>
                            <a:rPr lang="en-US" dirty="0"/>
                            <a:t>In/Out</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xmlns="" val="2881323078"/>
                      </a:ext>
                    </a:extLst>
                  </a:tr>
                  <a:tr h="395157">
                    <a:tc>
                      <a:txBody>
                        <a:bodyPr/>
                        <a:lstStyle/>
                        <a:p>
                          <a:r>
                            <a:rPr lang="en-US" dirty="0"/>
                            <a:t>0.84</a:t>
                          </a:r>
                        </a:p>
                      </a:txBody>
                      <a:tcPr/>
                    </a:tc>
                    <a:tc>
                      <a:txBody>
                        <a:bodyPr/>
                        <a:lstStyle/>
                        <a:p>
                          <a:r>
                            <a:rPr lang="en-US" dirty="0"/>
                            <a:t>0.51</a:t>
                          </a:r>
                        </a:p>
                      </a:txBody>
                      <a:tcPr/>
                    </a:tc>
                    <a:tc>
                      <a:txBody>
                        <a:bodyPr/>
                        <a:lstStyle/>
                        <a:p>
                          <a:r>
                            <a:rPr lang="en-US" dirty="0"/>
                            <a:t>0.5426</a:t>
                          </a:r>
                        </a:p>
                      </a:txBody>
                      <a:tcPr/>
                    </a:tc>
                    <a:tc>
                      <a:txBody>
                        <a:bodyPr/>
                        <a:lstStyle/>
                        <a:p>
                          <a:r>
                            <a:rPr lang="en-US" dirty="0"/>
                            <a:t>In</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xmlns="" val="1874617618"/>
                      </a:ext>
                    </a:extLst>
                  </a:tr>
                  <a:tr h="395157">
                    <a:tc>
                      <a:txBody>
                        <a:bodyPr/>
                        <a:lstStyle/>
                        <a:p>
                          <a:r>
                            <a:rPr lang="en-US" dirty="0"/>
                            <a:t>0.34</a:t>
                          </a:r>
                        </a:p>
                      </a:txBody>
                      <a:tcPr/>
                    </a:tc>
                    <a:tc>
                      <a:txBody>
                        <a:bodyPr/>
                        <a:lstStyle/>
                        <a:p>
                          <a:r>
                            <a:rPr lang="en-US" dirty="0"/>
                            <a:t>0.68</a:t>
                          </a:r>
                        </a:p>
                      </a:txBody>
                      <a:tcPr/>
                    </a:tc>
                    <a:tc>
                      <a:txBody>
                        <a:bodyPr/>
                        <a:lstStyle/>
                        <a:p>
                          <a:r>
                            <a:rPr lang="en-US" dirty="0"/>
                            <a:t>0.9404</a:t>
                          </a:r>
                        </a:p>
                      </a:txBody>
                      <a:tcPr/>
                    </a:tc>
                    <a:tc>
                      <a:txBody>
                        <a:bodyPr/>
                        <a:lstStyle/>
                        <a:p>
                          <a:r>
                            <a:rPr lang="en-US" dirty="0"/>
                            <a:t>In</a:t>
                          </a:r>
                        </a:p>
                      </a:txBody>
                      <a:tcPr/>
                    </a:tc>
                    <a:tc>
                      <a:txBody>
                        <a:bodyPr/>
                        <a:lstStyle/>
                        <a:p>
                          <a:r>
                            <a:rPr lang="en-US" dirty="0"/>
                            <a:t>14</a:t>
                          </a:r>
                        </a:p>
                      </a:txBody>
                      <a:tcPr/>
                    </a:tc>
                    <a:tc>
                      <a:txBody>
                        <a:bodyPr/>
                        <a:lstStyle/>
                        <a:p>
                          <a:r>
                            <a:rPr lang="en-US" dirty="0"/>
                            <a:t>17</a:t>
                          </a:r>
                        </a:p>
                      </a:txBody>
                      <a:tcPr/>
                    </a:tc>
                    <a:extLst>
                      <a:ext uri="{0D108BD9-81ED-4DB2-BD59-A6C34878D82A}">
                        <a16:rowId xmlns:a16="http://schemas.microsoft.com/office/drawing/2014/main" xmlns="" val="1042590165"/>
                      </a:ext>
                    </a:extLst>
                  </a:tr>
                  <a:tr h="395157">
                    <a:tc>
                      <a:txBody>
                        <a:bodyPr/>
                        <a:lstStyle/>
                        <a:p>
                          <a:r>
                            <a:rPr lang="en-US" dirty="0"/>
                            <a:t>0.85</a:t>
                          </a:r>
                        </a:p>
                      </a:txBody>
                      <a:tcPr/>
                    </a:tc>
                    <a:tc>
                      <a:txBody>
                        <a:bodyPr/>
                        <a:lstStyle/>
                        <a:p>
                          <a:r>
                            <a:rPr lang="en-US" dirty="0"/>
                            <a:t>0.11</a:t>
                          </a:r>
                        </a:p>
                      </a:txBody>
                      <a:tcPr/>
                    </a:tc>
                    <a:tc>
                      <a:txBody>
                        <a:bodyPr/>
                        <a:lstStyle/>
                        <a:p>
                          <a:r>
                            <a:rPr lang="en-US" dirty="0"/>
                            <a:t>0.5268</a:t>
                          </a:r>
                        </a:p>
                      </a:txBody>
                      <a:tcPr/>
                    </a:tc>
                    <a:tc>
                      <a:txBody>
                        <a:bodyPr/>
                        <a:lstStyle/>
                        <a:p>
                          <a:r>
                            <a:rPr lang="en-US" dirty="0"/>
                            <a:t>In</a:t>
                          </a:r>
                        </a:p>
                      </a:txBody>
                      <a:tcPr/>
                    </a:tc>
                    <a:tc>
                      <a:txBody>
                        <a:bodyPr/>
                        <a:lstStyle/>
                        <a:p>
                          <a:r>
                            <a:rPr lang="en-US" dirty="0"/>
                            <a:t>15</a:t>
                          </a:r>
                        </a:p>
                      </a:txBody>
                      <a:tcPr/>
                    </a:tc>
                    <a:tc>
                      <a:txBody>
                        <a:bodyPr/>
                        <a:lstStyle/>
                        <a:p>
                          <a:r>
                            <a:rPr lang="en-US" dirty="0"/>
                            <a:t>18</a:t>
                          </a:r>
                        </a:p>
                      </a:txBody>
                      <a:tcPr/>
                    </a:tc>
                    <a:extLst>
                      <a:ext uri="{0D108BD9-81ED-4DB2-BD59-A6C34878D82A}">
                        <a16:rowId xmlns:a16="http://schemas.microsoft.com/office/drawing/2014/main" xmlns="" val="1998848300"/>
                      </a:ext>
                    </a:extLst>
                  </a:tr>
                  <a:tr h="395157">
                    <a:tc>
                      <a:txBody>
                        <a:bodyPr/>
                        <a:lstStyle/>
                        <a:p>
                          <a:r>
                            <a:rPr lang="en-US" dirty="0"/>
                            <a:t>0.58</a:t>
                          </a:r>
                        </a:p>
                      </a:txBody>
                      <a:tcPr/>
                    </a:tc>
                    <a:tc>
                      <a:txBody>
                        <a:bodyPr/>
                        <a:lstStyle/>
                        <a:p>
                          <a:r>
                            <a:rPr lang="en-US" dirty="0"/>
                            <a:t>0.92</a:t>
                          </a:r>
                        </a:p>
                      </a:txBody>
                      <a:tcPr/>
                    </a:tc>
                    <a:tc>
                      <a:txBody>
                        <a:bodyPr/>
                        <a:lstStyle/>
                        <a:p>
                          <a:r>
                            <a:rPr lang="en-US" dirty="0"/>
                            <a:t>0.8146</a:t>
                          </a:r>
                        </a:p>
                      </a:txBody>
                      <a:tcPr/>
                    </a:tc>
                    <a:tc>
                      <a:txBody>
                        <a:bodyPr/>
                        <a:lstStyle/>
                        <a:p>
                          <a:r>
                            <a:rPr lang="en-US" dirty="0"/>
                            <a:t>In</a:t>
                          </a:r>
                        </a:p>
                      </a:txBody>
                      <a:tcPr/>
                    </a:tc>
                    <a:tc>
                      <a:txBody>
                        <a:bodyPr/>
                        <a:lstStyle/>
                        <a:p>
                          <a:r>
                            <a:rPr lang="en-US" dirty="0"/>
                            <a:t>16</a:t>
                          </a:r>
                        </a:p>
                      </a:txBody>
                      <a:tcPr/>
                    </a:tc>
                    <a:tc>
                      <a:txBody>
                        <a:bodyPr/>
                        <a:lstStyle/>
                        <a:p>
                          <a:r>
                            <a:rPr lang="en-US" dirty="0"/>
                            <a:t>19</a:t>
                          </a:r>
                        </a:p>
                      </a:txBody>
                      <a:tcPr/>
                    </a:tc>
                    <a:extLst>
                      <a:ext uri="{0D108BD9-81ED-4DB2-BD59-A6C34878D82A}">
                        <a16:rowId xmlns:a16="http://schemas.microsoft.com/office/drawing/2014/main" xmlns="" val="2225754706"/>
                      </a:ext>
                    </a:extLst>
                  </a:tr>
                  <a:tr h="395157">
                    <a:tc>
                      <a:txBody>
                        <a:bodyPr/>
                        <a:lstStyle/>
                        <a:p>
                          <a:r>
                            <a:rPr lang="en-US" dirty="0"/>
                            <a:t>0.69</a:t>
                          </a:r>
                        </a:p>
                      </a:txBody>
                      <a:tcPr/>
                    </a:tc>
                    <a:tc>
                      <a:txBody>
                        <a:bodyPr/>
                        <a:lstStyle/>
                        <a:p>
                          <a:r>
                            <a:rPr lang="en-US" dirty="0"/>
                            <a:t>0.59</a:t>
                          </a:r>
                        </a:p>
                      </a:txBody>
                      <a:tcPr/>
                    </a:tc>
                    <a:tc>
                      <a:txBody>
                        <a:bodyPr/>
                        <a:lstStyle/>
                        <a:p>
                          <a:r>
                            <a:rPr lang="en-US" dirty="0"/>
                            <a:t>0.7238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17</a:t>
                          </a:r>
                        </a:p>
                      </a:txBody>
                      <a:tcPr/>
                    </a:tc>
                    <a:tc>
                      <a:txBody>
                        <a:bodyPr/>
                        <a:lstStyle/>
                        <a:p>
                          <a:r>
                            <a:rPr lang="en-US" dirty="0"/>
                            <a:t>20</a:t>
                          </a:r>
                        </a:p>
                      </a:txBody>
                      <a:tcPr/>
                    </a:tc>
                    <a:extLst>
                      <a:ext uri="{0D108BD9-81ED-4DB2-BD59-A6C34878D82A}">
                        <a16:rowId xmlns:a16="http://schemas.microsoft.com/office/drawing/2014/main" xmlns="" val="409119117"/>
                      </a:ext>
                    </a:extLst>
                  </a:tr>
                  <a:tr h="395157">
                    <a:tc>
                      <a:txBody>
                        <a:bodyPr/>
                        <a:lstStyle/>
                        <a:p>
                          <a:r>
                            <a:rPr lang="en-US" dirty="0"/>
                            <a:t>0.48</a:t>
                          </a:r>
                        </a:p>
                      </a:txBody>
                      <a:tcPr/>
                    </a:tc>
                    <a:tc>
                      <a:txBody>
                        <a:bodyPr/>
                        <a:lstStyle/>
                        <a:p>
                          <a:r>
                            <a:rPr lang="en-US" dirty="0"/>
                            <a:t>0.37</a:t>
                          </a:r>
                        </a:p>
                      </a:txBody>
                      <a:tcPr/>
                    </a:tc>
                    <a:tc>
                      <a:txBody>
                        <a:bodyPr/>
                        <a:lstStyle/>
                        <a:p>
                          <a:r>
                            <a:rPr lang="en-US" dirty="0"/>
                            <a:t>0.8773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xmlns="" val="2846617171"/>
                      </a:ext>
                    </a:extLst>
                  </a:tr>
                  <a:tr h="395157">
                    <a:tc>
                      <a:txBody>
                        <a:bodyPr/>
                        <a:lstStyle/>
                        <a:p>
                          <a:r>
                            <a:rPr lang="en-US" dirty="0"/>
                            <a:t>0.51</a:t>
                          </a:r>
                        </a:p>
                      </a:txBody>
                      <a:tcPr/>
                    </a:tc>
                    <a:tc>
                      <a:txBody>
                        <a:bodyPr/>
                        <a:lstStyle/>
                        <a:p>
                          <a:r>
                            <a:rPr lang="en-US" dirty="0"/>
                            <a:t>0.72</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19</a:t>
                          </a:r>
                        </a:p>
                      </a:txBody>
                      <a:tcPr/>
                    </a:tc>
                    <a:tc>
                      <a:txBody>
                        <a:bodyPr/>
                        <a:lstStyle/>
                        <a:p>
                          <a:r>
                            <a:rPr lang="en-US" dirty="0"/>
                            <a:t>22</a:t>
                          </a:r>
                        </a:p>
                      </a:txBody>
                      <a:tcPr/>
                    </a:tc>
                    <a:extLst>
                      <a:ext uri="{0D108BD9-81ED-4DB2-BD59-A6C34878D82A}">
                        <a16:rowId xmlns:a16="http://schemas.microsoft.com/office/drawing/2014/main" xmlns="" val="3117881495"/>
                      </a:ext>
                    </a:extLst>
                  </a:tr>
                  <a:tr h="395157">
                    <a:tc>
                      <a:txBody>
                        <a:bodyPr/>
                        <a:lstStyle/>
                        <a:p>
                          <a:r>
                            <a:rPr lang="en-US" dirty="0"/>
                            <a:t>0.06</a:t>
                          </a:r>
                        </a:p>
                      </a:txBody>
                      <a:tcPr/>
                    </a:tc>
                    <a:tc>
                      <a:txBody>
                        <a:bodyPr/>
                        <a:lstStyle/>
                        <a:p>
                          <a:r>
                            <a:rPr lang="en-US" dirty="0"/>
                            <a:t>0.33</a:t>
                          </a:r>
                        </a:p>
                      </a:txBody>
                      <a:tcPr/>
                    </a:tc>
                    <a:tc>
                      <a:txBody>
                        <a:bodyPr/>
                        <a:lstStyle/>
                        <a:p>
                          <a:r>
                            <a:rPr lang="en-US" dirty="0"/>
                            <a:t>0.9982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20</a:t>
                          </a:r>
                        </a:p>
                      </a:txBody>
                      <a:tcPr/>
                    </a:tc>
                    <a:tc>
                      <a:txBody>
                        <a:bodyPr/>
                        <a:lstStyle/>
                        <a:p>
                          <a:r>
                            <a:rPr lang="en-US" dirty="0"/>
                            <a:t>23</a:t>
                          </a:r>
                        </a:p>
                      </a:txBody>
                      <a:tcPr/>
                    </a:tc>
                    <a:extLst>
                      <a:ext uri="{0D108BD9-81ED-4DB2-BD59-A6C34878D82A}">
                        <a16:rowId xmlns:a16="http://schemas.microsoft.com/office/drawing/2014/main" xmlns="" val="1458607706"/>
                      </a:ext>
                    </a:extLst>
                  </a:tr>
                  <a:tr h="395157">
                    <a:tc>
                      <a:txBody>
                        <a:bodyPr/>
                        <a:lstStyle/>
                        <a:p>
                          <a:r>
                            <a:rPr lang="en-US" dirty="0"/>
                            <a:t>0.22</a:t>
                          </a:r>
                        </a:p>
                      </a:txBody>
                      <a:tcPr/>
                    </a:tc>
                    <a:tc>
                      <a:txBody>
                        <a:bodyPr/>
                        <a:lstStyle/>
                        <a:p>
                          <a:r>
                            <a:rPr lang="en-US" dirty="0"/>
                            <a:t>0.90</a:t>
                          </a:r>
                        </a:p>
                      </a:txBody>
                      <a:tcPr/>
                    </a:tc>
                    <a:tc>
                      <a:txBody>
                        <a:bodyPr/>
                        <a:lstStyle/>
                        <a:p>
                          <a:r>
                            <a:rPr lang="en-US" dirty="0"/>
                            <a:t>0.9755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21</a:t>
                          </a:r>
                        </a:p>
                      </a:txBody>
                      <a:tcPr/>
                    </a:tc>
                    <a:tc>
                      <a:txBody>
                        <a:bodyPr/>
                        <a:lstStyle/>
                        <a:p>
                          <a:r>
                            <a:rPr lang="en-US" dirty="0"/>
                            <a:t>24</a:t>
                          </a:r>
                        </a:p>
                      </a:txBody>
                      <a:tcPr/>
                    </a:tc>
                    <a:extLst>
                      <a:ext uri="{0D108BD9-81ED-4DB2-BD59-A6C34878D82A}">
                        <a16:rowId xmlns:a16="http://schemas.microsoft.com/office/drawing/2014/main" xmlns="" val="3342035489"/>
                      </a:ext>
                    </a:extLst>
                  </a:tr>
                  <a:tr h="395157">
                    <a:tc>
                      <a:txBody>
                        <a:bodyPr/>
                        <a:lstStyle/>
                        <a:p>
                          <a:r>
                            <a:rPr lang="en-US" dirty="0"/>
                            <a:t>0.80</a:t>
                          </a:r>
                        </a:p>
                      </a:txBody>
                      <a:tcPr/>
                    </a:tc>
                    <a:tc>
                      <a:txBody>
                        <a:bodyPr/>
                        <a:lstStyle/>
                        <a:p>
                          <a:r>
                            <a:rPr lang="en-US" dirty="0"/>
                            <a:t>0.76</a:t>
                          </a:r>
                        </a:p>
                      </a:txBody>
                      <a:tcPr/>
                    </a:tc>
                    <a:tc>
                      <a:txBody>
                        <a:bodyPr/>
                        <a:lstStyle/>
                        <a:p>
                          <a:r>
                            <a:rPr lang="en-US" dirty="0"/>
                            <a:t>0.6000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21</a:t>
                          </a:r>
                        </a:p>
                      </a:txBody>
                      <a:tcPr/>
                    </a:tc>
                    <a:tc>
                      <a:txBody>
                        <a:bodyPr/>
                        <a:lstStyle/>
                        <a:p>
                          <a:r>
                            <a:rPr lang="en-US" dirty="0"/>
                            <a:t>25</a:t>
                          </a:r>
                        </a:p>
                      </a:txBody>
                      <a:tcPr/>
                    </a:tc>
                    <a:extLst>
                      <a:ext uri="{0D108BD9-81ED-4DB2-BD59-A6C34878D82A}">
                        <a16:rowId xmlns:a16="http://schemas.microsoft.com/office/drawing/2014/main" xmlns="" val="2877893135"/>
                      </a:ext>
                    </a:extLst>
                  </a:tr>
                  <a:tr h="395157">
                    <a:tc>
                      <a:txBody>
                        <a:bodyPr/>
                        <a:lstStyle/>
                        <a:p>
                          <a:r>
                            <a:rPr lang="en-US" dirty="0"/>
                            <a:t>0.56</a:t>
                          </a:r>
                        </a:p>
                      </a:txBody>
                      <a:tcPr/>
                    </a:tc>
                    <a:tc>
                      <a:txBody>
                        <a:bodyPr/>
                        <a:lstStyle/>
                        <a:p>
                          <a:r>
                            <a:rPr lang="en-US" dirty="0"/>
                            <a:t>0.29</a:t>
                          </a:r>
                        </a:p>
                      </a:txBody>
                      <a:tcPr/>
                    </a:tc>
                    <a:tc>
                      <a:txBody>
                        <a:bodyPr/>
                        <a:lstStyle/>
                        <a:p>
                          <a:r>
                            <a:rPr lang="en-US" dirty="0"/>
                            <a:t>0.8285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22</a:t>
                          </a:r>
                        </a:p>
                      </a:txBody>
                      <a:tcPr/>
                    </a:tc>
                    <a:tc>
                      <a:txBody>
                        <a:bodyPr/>
                        <a:lstStyle/>
                        <a:p>
                          <a:r>
                            <a:rPr lang="en-US" dirty="0"/>
                            <a:t>26</a:t>
                          </a:r>
                        </a:p>
                      </a:txBody>
                      <a:tcPr/>
                    </a:tc>
                    <a:extLst>
                      <a:ext uri="{0D108BD9-81ED-4DB2-BD59-A6C34878D82A}">
                        <a16:rowId xmlns:a16="http://schemas.microsoft.com/office/drawing/2014/main" xmlns="" val="933901414"/>
                      </a:ext>
                    </a:extLst>
                  </a:tr>
                  <a:tr h="395157">
                    <a:tc>
                      <a:txBody>
                        <a:bodyPr/>
                        <a:lstStyle/>
                        <a:p>
                          <a:r>
                            <a:rPr lang="en-US" dirty="0"/>
                            <a:t>0.06</a:t>
                          </a:r>
                        </a:p>
                      </a:txBody>
                      <a:tcPr/>
                    </a:tc>
                    <a:tc>
                      <a:txBody>
                        <a:bodyPr/>
                        <a:lstStyle/>
                        <a:p>
                          <a:r>
                            <a:rPr lang="en-US" dirty="0"/>
                            <a:t>0.66</a:t>
                          </a:r>
                        </a:p>
                      </a:txBody>
                      <a:tcPr/>
                    </a:tc>
                    <a:tc>
                      <a:txBody>
                        <a:bodyPr/>
                        <a:lstStyle/>
                        <a:p>
                          <a:r>
                            <a:rPr lang="en-US" dirty="0"/>
                            <a:t>0.9982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23</a:t>
                          </a:r>
                        </a:p>
                      </a:txBody>
                      <a:tcPr/>
                    </a:tc>
                    <a:tc>
                      <a:txBody>
                        <a:bodyPr/>
                        <a:lstStyle/>
                        <a:p>
                          <a:r>
                            <a:rPr lang="en-US" dirty="0"/>
                            <a:t>27</a:t>
                          </a:r>
                        </a:p>
                      </a:txBody>
                      <a:tcPr/>
                    </a:tc>
                    <a:extLst>
                      <a:ext uri="{0D108BD9-81ED-4DB2-BD59-A6C34878D82A}">
                        <a16:rowId xmlns:a16="http://schemas.microsoft.com/office/drawing/2014/main" xmlns="" val="3069480302"/>
                      </a:ext>
                    </a:extLst>
                  </a:tr>
                  <a:tr h="395157">
                    <a:tc>
                      <a:txBody>
                        <a:bodyPr/>
                        <a:lstStyle/>
                        <a:p>
                          <a:r>
                            <a:rPr lang="en-US" dirty="0"/>
                            <a:t>0.92</a:t>
                          </a:r>
                        </a:p>
                      </a:txBody>
                      <a:tcPr/>
                    </a:tc>
                    <a:tc>
                      <a:txBody>
                        <a:bodyPr/>
                        <a:lstStyle/>
                        <a:p>
                          <a:r>
                            <a:rPr lang="en-US" dirty="0"/>
                            <a:t>0.40</a:t>
                          </a:r>
                        </a:p>
                      </a:txBody>
                      <a:tcPr/>
                    </a:tc>
                    <a:tc>
                      <a:txBody>
                        <a:bodyPr/>
                        <a:lstStyle/>
                        <a:p>
                          <a:r>
                            <a:rPr lang="en-US" dirty="0"/>
                            <a:t>0.3919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23</a:t>
                          </a:r>
                        </a:p>
                      </a:txBody>
                      <a:tcPr/>
                    </a:tc>
                    <a:tc>
                      <a:txBody>
                        <a:bodyPr/>
                        <a:lstStyle/>
                        <a:p>
                          <a:r>
                            <a:rPr lang="en-US" dirty="0"/>
                            <a:t>28</a:t>
                          </a:r>
                        </a:p>
                      </a:txBody>
                      <a:tcPr/>
                    </a:tc>
                    <a:extLst>
                      <a:ext uri="{0D108BD9-81ED-4DB2-BD59-A6C34878D82A}">
                        <a16:rowId xmlns:a16="http://schemas.microsoft.com/office/drawing/2014/main" xmlns="" val="1475243237"/>
                      </a:ext>
                    </a:extLst>
                  </a:tr>
                  <a:tr h="395157">
                    <a:tc>
                      <a:txBody>
                        <a:bodyPr/>
                        <a:lstStyle/>
                        <a:p>
                          <a:r>
                            <a:rPr lang="en-US" dirty="0"/>
                            <a:t>0.51</a:t>
                          </a:r>
                        </a:p>
                      </a:txBody>
                      <a:tcPr/>
                    </a:tc>
                    <a:tc>
                      <a:txBody>
                        <a:bodyPr/>
                        <a:lstStyle/>
                        <a:p>
                          <a:r>
                            <a:rPr lang="en-US" dirty="0"/>
                            <a:t>0.11</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24</a:t>
                          </a:r>
                        </a:p>
                      </a:txBody>
                      <a:tcPr/>
                    </a:tc>
                    <a:tc>
                      <a:txBody>
                        <a:bodyPr/>
                        <a:lstStyle/>
                        <a:p>
                          <a:r>
                            <a:rPr lang="en-US" dirty="0"/>
                            <a:t>29</a:t>
                          </a:r>
                        </a:p>
                      </a:txBody>
                      <a:tcPr/>
                    </a:tc>
                    <a:extLst>
                      <a:ext uri="{0D108BD9-81ED-4DB2-BD59-A6C34878D82A}">
                        <a16:rowId xmlns:a16="http://schemas.microsoft.com/office/drawing/2014/main" xmlns="" val="3409011753"/>
                      </a:ext>
                    </a:extLst>
                  </a:tr>
                  <a:tr h="395157">
                    <a:tc>
                      <a:txBody>
                        <a:bodyPr/>
                        <a:lstStyle/>
                        <a:p>
                          <a:r>
                            <a:rPr lang="en-US" dirty="0"/>
                            <a:t>0.13</a:t>
                          </a:r>
                        </a:p>
                      </a:txBody>
                      <a:tcPr/>
                    </a:tc>
                    <a:tc>
                      <a:txBody>
                        <a:bodyPr/>
                        <a:lstStyle/>
                        <a:p>
                          <a:r>
                            <a:rPr lang="en-US" dirty="0"/>
                            <a:t>0.44</a:t>
                          </a:r>
                        </a:p>
                      </a:txBody>
                      <a:tcPr/>
                    </a:tc>
                    <a:tc>
                      <a:txBody>
                        <a:bodyPr/>
                        <a:lstStyle/>
                        <a:p>
                          <a:r>
                            <a:rPr lang="en-US" dirty="0"/>
                            <a:t>0.9915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25</a:t>
                          </a:r>
                        </a:p>
                      </a:txBody>
                      <a:tcPr/>
                    </a:tc>
                    <a:tc>
                      <a:txBody>
                        <a:bodyPr/>
                        <a:lstStyle/>
                        <a:p>
                          <a:r>
                            <a:rPr lang="en-US" dirty="0"/>
                            <a:t>30</a:t>
                          </a:r>
                        </a:p>
                      </a:txBody>
                      <a:tcPr/>
                    </a:tc>
                    <a:extLst>
                      <a:ext uri="{0D108BD9-81ED-4DB2-BD59-A6C34878D82A}">
                        <a16:rowId xmlns:a16="http://schemas.microsoft.com/office/drawing/2014/main" xmlns="" val="3456790516"/>
                      </a:ext>
                    </a:extLst>
                  </a:tr>
                </a:tbl>
              </a:graphicData>
            </a:graphic>
          </p:graphicFrame>
        </mc:Choice>
        <mc:Fallback>
          <p:graphicFrame>
            <p:nvGraphicFramePr>
              <p:cNvPr id="2" name="Table 3">
                <a:extLst>
                  <a:ext uri="{FF2B5EF4-FFF2-40B4-BE49-F238E27FC236}">
                    <a16:creationId xmlns:a16="http://schemas.microsoft.com/office/drawing/2014/main" xmlns:a14="http://schemas.microsoft.com/office/drawing/2010/main" xmlns="" id="{97317612-3011-4186-8721-E3C3C5B4FDEC}"/>
                  </a:ext>
                </a:extLst>
              </p:cNvPr>
              <p:cNvGraphicFramePr>
                <a:graphicFrameLocks noGrp="1"/>
              </p:cNvGraphicFramePr>
              <p:nvPr>
                <p:extLst>
                  <p:ext uri="{D42A27DB-BD31-4B8C-83A1-F6EECF244321}">
                    <p14:modId xmlns:p14="http://schemas.microsoft.com/office/powerpoint/2010/main" val="2042203345"/>
                  </p:ext>
                </p:extLst>
              </p:nvPr>
            </p:nvGraphicFramePr>
            <p:xfrm>
              <a:off x="628650" y="104776"/>
              <a:ext cx="10934700" cy="6619625"/>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xmlns:a14="http://schemas.microsoft.com/office/drawing/2010/main" xmlns="" val="2854080619"/>
                        </a:ext>
                      </a:extLst>
                    </a:gridCol>
                    <a:gridCol w="1822450">
                      <a:extLst>
                        <a:ext uri="{9D8B030D-6E8A-4147-A177-3AD203B41FA5}">
                          <a16:colId xmlns:a16="http://schemas.microsoft.com/office/drawing/2014/main" xmlns:a14="http://schemas.microsoft.com/office/drawing/2010/main" xmlns="" val="379388503"/>
                        </a:ext>
                      </a:extLst>
                    </a:gridCol>
                    <a:gridCol w="1822450">
                      <a:extLst>
                        <a:ext uri="{9D8B030D-6E8A-4147-A177-3AD203B41FA5}">
                          <a16:colId xmlns:a16="http://schemas.microsoft.com/office/drawing/2014/main" xmlns:a14="http://schemas.microsoft.com/office/drawing/2010/main" xmlns="" val="3184296328"/>
                        </a:ext>
                      </a:extLst>
                    </a:gridCol>
                    <a:gridCol w="1822450">
                      <a:extLst>
                        <a:ext uri="{9D8B030D-6E8A-4147-A177-3AD203B41FA5}">
                          <a16:colId xmlns:a16="http://schemas.microsoft.com/office/drawing/2014/main" xmlns:a14="http://schemas.microsoft.com/office/drawing/2010/main" xmlns="" val="3943763621"/>
                        </a:ext>
                      </a:extLst>
                    </a:gridCol>
                    <a:gridCol w="1822450">
                      <a:extLst>
                        <a:ext uri="{9D8B030D-6E8A-4147-A177-3AD203B41FA5}">
                          <a16:colId xmlns:a16="http://schemas.microsoft.com/office/drawing/2014/main" xmlns:a14="http://schemas.microsoft.com/office/drawing/2010/main" xmlns="" val="1003308579"/>
                        </a:ext>
                      </a:extLst>
                    </a:gridCol>
                    <a:gridCol w="1822450">
                      <a:extLst>
                        <a:ext uri="{9D8B030D-6E8A-4147-A177-3AD203B41FA5}">
                          <a16:colId xmlns:a16="http://schemas.microsoft.com/office/drawing/2014/main" xmlns:a14="http://schemas.microsoft.com/office/drawing/2010/main" xmlns="" val="2496690531"/>
                        </a:ext>
                      </a:extLst>
                    </a:gridCol>
                  </a:tblGrid>
                  <a:tr h="692270">
                    <a:tc>
                      <a:txBody>
                        <a:bodyPr/>
                        <a:lstStyle/>
                        <a:p>
                          <a:r>
                            <a:rPr lang="en-US" dirty="0"/>
                            <a:t>R1</a:t>
                          </a:r>
                        </a:p>
                      </a:txBody>
                      <a:tcPr/>
                    </a:tc>
                    <a:tc>
                      <a:txBody>
                        <a:bodyPr/>
                        <a:lstStyle/>
                        <a:p>
                          <a:r>
                            <a:rPr lang="en-US" dirty="0"/>
                            <a:t>R2</a:t>
                          </a:r>
                        </a:p>
                      </a:txBody>
                      <a:tcPr/>
                    </a:tc>
                    <a:tc>
                      <a:txBody>
                        <a:bodyPr/>
                        <a:lstStyle/>
                        <a:p>
                          <a:endParaRPr lang="en-US"/>
                        </a:p>
                      </a:txBody>
                      <a:tcPr>
                        <a:blipFill rotWithShape="0">
                          <a:blip r:embed="rId2"/>
                          <a:stretch>
                            <a:fillRect l="-200334" t="-4386" r="-301672" b="-862281"/>
                          </a:stretch>
                        </a:blipFill>
                      </a:tcPr>
                    </a:tc>
                    <a:tc>
                      <a:txBody>
                        <a:bodyPr/>
                        <a:lstStyle/>
                        <a:p>
                          <a:r>
                            <a:rPr lang="en-US" dirty="0"/>
                            <a:t>In/Out</a:t>
                          </a:r>
                        </a:p>
                      </a:txBody>
                      <a:tcPr/>
                    </a:tc>
                    <a:tc>
                      <a:txBody>
                        <a:bodyPr/>
                        <a:lstStyle/>
                        <a:p>
                          <a:r>
                            <a:rPr lang="en-US" dirty="0"/>
                            <a:t>M</a:t>
                          </a:r>
                        </a:p>
                      </a:txBody>
                      <a:tcPr/>
                    </a:tc>
                    <a:tc>
                      <a:txBody>
                        <a:bodyPr/>
                        <a:lstStyle/>
                        <a:p>
                          <a:r>
                            <a:rPr lang="en-US" dirty="0"/>
                            <a:t>N</a:t>
                          </a:r>
                        </a:p>
                      </a:txBody>
                      <a:tcPr/>
                    </a:tc>
                    <a:extLst>
                      <a:ext uri="{0D108BD9-81ED-4DB2-BD59-A6C34878D82A}">
                        <a16:rowId xmlns:a16="http://schemas.microsoft.com/office/drawing/2014/main" xmlns:a14="http://schemas.microsoft.com/office/drawing/2010/main" xmlns="" val="2881323078"/>
                      </a:ext>
                    </a:extLst>
                  </a:tr>
                  <a:tr h="395157">
                    <a:tc>
                      <a:txBody>
                        <a:bodyPr/>
                        <a:lstStyle/>
                        <a:p>
                          <a:r>
                            <a:rPr lang="en-US" dirty="0"/>
                            <a:t>0.84</a:t>
                          </a:r>
                        </a:p>
                      </a:txBody>
                      <a:tcPr/>
                    </a:tc>
                    <a:tc>
                      <a:txBody>
                        <a:bodyPr/>
                        <a:lstStyle/>
                        <a:p>
                          <a:r>
                            <a:rPr lang="en-US" dirty="0"/>
                            <a:t>0.51</a:t>
                          </a:r>
                        </a:p>
                      </a:txBody>
                      <a:tcPr/>
                    </a:tc>
                    <a:tc>
                      <a:txBody>
                        <a:bodyPr/>
                        <a:lstStyle/>
                        <a:p>
                          <a:r>
                            <a:rPr lang="en-US" dirty="0"/>
                            <a:t>0.5426</a:t>
                          </a:r>
                        </a:p>
                      </a:txBody>
                      <a:tcPr/>
                    </a:tc>
                    <a:tc>
                      <a:txBody>
                        <a:bodyPr/>
                        <a:lstStyle/>
                        <a:p>
                          <a:r>
                            <a:rPr lang="en-US" dirty="0"/>
                            <a:t>In</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xmlns:a14="http://schemas.microsoft.com/office/drawing/2010/main" xmlns="" val="1874617618"/>
                      </a:ext>
                    </a:extLst>
                  </a:tr>
                  <a:tr h="395157">
                    <a:tc>
                      <a:txBody>
                        <a:bodyPr/>
                        <a:lstStyle/>
                        <a:p>
                          <a:r>
                            <a:rPr lang="en-US" dirty="0"/>
                            <a:t>0.34</a:t>
                          </a:r>
                        </a:p>
                      </a:txBody>
                      <a:tcPr/>
                    </a:tc>
                    <a:tc>
                      <a:txBody>
                        <a:bodyPr/>
                        <a:lstStyle/>
                        <a:p>
                          <a:r>
                            <a:rPr lang="en-US" dirty="0"/>
                            <a:t>0.68</a:t>
                          </a:r>
                        </a:p>
                      </a:txBody>
                      <a:tcPr/>
                    </a:tc>
                    <a:tc>
                      <a:txBody>
                        <a:bodyPr/>
                        <a:lstStyle/>
                        <a:p>
                          <a:r>
                            <a:rPr lang="en-US" dirty="0"/>
                            <a:t>0.9404</a:t>
                          </a:r>
                        </a:p>
                      </a:txBody>
                      <a:tcPr/>
                    </a:tc>
                    <a:tc>
                      <a:txBody>
                        <a:bodyPr/>
                        <a:lstStyle/>
                        <a:p>
                          <a:r>
                            <a:rPr lang="en-US" dirty="0"/>
                            <a:t>In</a:t>
                          </a:r>
                        </a:p>
                      </a:txBody>
                      <a:tcPr/>
                    </a:tc>
                    <a:tc>
                      <a:txBody>
                        <a:bodyPr/>
                        <a:lstStyle/>
                        <a:p>
                          <a:r>
                            <a:rPr lang="en-US" dirty="0"/>
                            <a:t>14</a:t>
                          </a:r>
                        </a:p>
                      </a:txBody>
                      <a:tcPr/>
                    </a:tc>
                    <a:tc>
                      <a:txBody>
                        <a:bodyPr/>
                        <a:lstStyle/>
                        <a:p>
                          <a:r>
                            <a:rPr lang="en-US" dirty="0"/>
                            <a:t>17</a:t>
                          </a:r>
                        </a:p>
                      </a:txBody>
                      <a:tcPr/>
                    </a:tc>
                    <a:extLst>
                      <a:ext uri="{0D108BD9-81ED-4DB2-BD59-A6C34878D82A}">
                        <a16:rowId xmlns:a16="http://schemas.microsoft.com/office/drawing/2014/main" xmlns:a14="http://schemas.microsoft.com/office/drawing/2010/main" xmlns="" val="1042590165"/>
                      </a:ext>
                    </a:extLst>
                  </a:tr>
                  <a:tr h="395157">
                    <a:tc>
                      <a:txBody>
                        <a:bodyPr/>
                        <a:lstStyle/>
                        <a:p>
                          <a:r>
                            <a:rPr lang="en-US" dirty="0"/>
                            <a:t>0.85</a:t>
                          </a:r>
                        </a:p>
                      </a:txBody>
                      <a:tcPr/>
                    </a:tc>
                    <a:tc>
                      <a:txBody>
                        <a:bodyPr/>
                        <a:lstStyle/>
                        <a:p>
                          <a:r>
                            <a:rPr lang="en-US" dirty="0"/>
                            <a:t>0.11</a:t>
                          </a:r>
                        </a:p>
                      </a:txBody>
                      <a:tcPr/>
                    </a:tc>
                    <a:tc>
                      <a:txBody>
                        <a:bodyPr/>
                        <a:lstStyle/>
                        <a:p>
                          <a:r>
                            <a:rPr lang="en-US" dirty="0"/>
                            <a:t>0.5268</a:t>
                          </a:r>
                        </a:p>
                      </a:txBody>
                      <a:tcPr/>
                    </a:tc>
                    <a:tc>
                      <a:txBody>
                        <a:bodyPr/>
                        <a:lstStyle/>
                        <a:p>
                          <a:r>
                            <a:rPr lang="en-US" dirty="0"/>
                            <a:t>In</a:t>
                          </a:r>
                        </a:p>
                      </a:txBody>
                      <a:tcPr/>
                    </a:tc>
                    <a:tc>
                      <a:txBody>
                        <a:bodyPr/>
                        <a:lstStyle/>
                        <a:p>
                          <a:r>
                            <a:rPr lang="en-US" dirty="0"/>
                            <a:t>15</a:t>
                          </a:r>
                        </a:p>
                      </a:txBody>
                      <a:tcPr/>
                    </a:tc>
                    <a:tc>
                      <a:txBody>
                        <a:bodyPr/>
                        <a:lstStyle/>
                        <a:p>
                          <a:r>
                            <a:rPr lang="en-US" dirty="0"/>
                            <a:t>18</a:t>
                          </a:r>
                        </a:p>
                      </a:txBody>
                      <a:tcPr/>
                    </a:tc>
                    <a:extLst>
                      <a:ext uri="{0D108BD9-81ED-4DB2-BD59-A6C34878D82A}">
                        <a16:rowId xmlns:a16="http://schemas.microsoft.com/office/drawing/2014/main" xmlns:a14="http://schemas.microsoft.com/office/drawing/2010/main" xmlns="" val="1998848300"/>
                      </a:ext>
                    </a:extLst>
                  </a:tr>
                  <a:tr h="395157">
                    <a:tc>
                      <a:txBody>
                        <a:bodyPr/>
                        <a:lstStyle/>
                        <a:p>
                          <a:r>
                            <a:rPr lang="en-US" dirty="0"/>
                            <a:t>0.58</a:t>
                          </a:r>
                        </a:p>
                      </a:txBody>
                      <a:tcPr/>
                    </a:tc>
                    <a:tc>
                      <a:txBody>
                        <a:bodyPr/>
                        <a:lstStyle/>
                        <a:p>
                          <a:r>
                            <a:rPr lang="en-US" dirty="0"/>
                            <a:t>0.92</a:t>
                          </a:r>
                        </a:p>
                      </a:txBody>
                      <a:tcPr/>
                    </a:tc>
                    <a:tc>
                      <a:txBody>
                        <a:bodyPr/>
                        <a:lstStyle/>
                        <a:p>
                          <a:r>
                            <a:rPr lang="en-US" dirty="0"/>
                            <a:t>0.8146</a:t>
                          </a:r>
                        </a:p>
                      </a:txBody>
                      <a:tcPr/>
                    </a:tc>
                    <a:tc>
                      <a:txBody>
                        <a:bodyPr/>
                        <a:lstStyle/>
                        <a:p>
                          <a:r>
                            <a:rPr lang="en-US" dirty="0"/>
                            <a:t>In</a:t>
                          </a:r>
                        </a:p>
                      </a:txBody>
                      <a:tcPr/>
                    </a:tc>
                    <a:tc>
                      <a:txBody>
                        <a:bodyPr/>
                        <a:lstStyle/>
                        <a:p>
                          <a:r>
                            <a:rPr lang="en-US" dirty="0"/>
                            <a:t>16</a:t>
                          </a:r>
                        </a:p>
                      </a:txBody>
                      <a:tcPr/>
                    </a:tc>
                    <a:tc>
                      <a:txBody>
                        <a:bodyPr/>
                        <a:lstStyle/>
                        <a:p>
                          <a:r>
                            <a:rPr lang="en-US" dirty="0"/>
                            <a:t>19</a:t>
                          </a:r>
                        </a:p>
                      </a:txBody>
                      <a:tcPr/>
                    </a:tc>
                    <a:extLst>
                      <a:ext uri="{0D108BD9-81ED-4DB2-BD59-A6C34878D82A}">
                        <a16:rowId xmlns:a16="http://schemas.microsoft.com/office/drawing/2014/main" xmlns:a14="http://schemas.microsoft.com/office/drawing/2010/main" xmlns="" val="2225754706"/>
                      </a:ext>
                    </a:extLst>
                  </a:tr>
                  <a:tr h="395157">
                    <a:tc>
                      <a:txBody>
                        <a:bodyPr/>
                        <a:lstStyle/>
                        <a:p>
                          <a:r>
                            <a:rPr lang="en-US" dirty="0"/>
                            <a:t>0.69</a:t>
                          </a:r>
                        </a:p>
                      </a:txBody>
                      <a:tcPr/>
                    </a:tc>
                    <a:tc>
                      <a:txBody>
                        <a:bodyPr/>
                        <a:lstStyle/>
                        <a:p>
                          <a:r>
                            <a:rPr lang="en-US" dirty="0"/>
                            <a:t>0.59</a:t>
                          </a:r>
                        </a:p>
                      </a:txBody>
                      <a:tcPr/>
                    </a:tc>
                    <a:tc>
                      <a:txBody>
                        <a:bodyPr/>
                        <a:lstStyle/>
                        <a:p>
                          <a:r>
                            <a:rPr lang="en-US" dirty="0"/>
                            <a:t>0.7238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17</a:t>
                          </a:r>
                        </a:p>
                      </a:txBody>
                      <a:tcPr/>
                    </a:tc>
                    <a:tc>
                      <a:txBody>
                        <a:bodyPr/>
                        <a:lstStyle/>
                        <a:p>
                          <a:r>
                            <a:rPr lang="en-US" dirty="0"/>
                            <a:t>20</a:t>
                          </a:r>
                        </a:p>
                      </a:txBody>
                      <a:tcPr/>
                    </a:tc>
                    <a:extLst>
                      <a:ext uri="{0D108BD9-81ED-4DB2-BD59-A6C34878D82A}">
                        <a16:rowId xmlns:a16="http://schemas.microsoft.com/office/drawing/2014/main" xmlns:a14="http://schemas.microsoft.com/office/drawing/2010/main" xmlns="" val="409119117"/>
                      </a:ext>
                    </a:extLst>
                  </a:tr>
                  <a:tr h="395157">
                    <a:tc>
                      <a:txBody>
                        <a:bodyPr/>
                        <a:lstStyle/>
                        <a:p>
                          <a:r>
                            <a:rPr lang="en-US" dirty="0"/>
                            <a:t>0.48</a:t>
                          </a:r>
                        </a:p>
                      </a:txBody>
                      <a:tcPr/>
                    </a:tc>
                    <a:tc>
                      <a:txBody>
                        <a:bodyPr/>
                        <a:lstStyle/>
                        <a:p>
                          <a:r>
                            <a:rPr lang="en-US" dirty="0"/>
                            <a:t>0.37</a:t>
                          </a:r>
                        </a:p>
                      </a:txBody>
                      <a:tcPr/>
                    </a:tc>
                    <a:tc>
                      <a:txBody>
                        <a:bodyPr/>
                        <a:lstStyle/>
                        <a:p>
                          <a:r>
                            <a:rPr lang="en-US" dirty="0"/>
                            <a:t>0.8773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18</a:t>
                          </a:r>
                        </a:p>
                      </a:txBody>
                      <a:tcPr/>
                    </a:tc>
                    <a:tc>
                      <a:txBody>
                        <a:bodyPr/>
                        <a:lstStyle/>
                        <a:p>
                          <a:r>
                            <a:rPr lang="en-US" dirty="0"/>
                            <a:t>21</a:t>
                          </a:r>
                        </a:p>
                      </a:txBody>
                      <a:tcPr/>
                    </a:tc>
                    <a:extLst>
                      <a:ext uri="{0D108BD9-81ED-4DB2-BD59-A6C34878D82A}">
                        <a16:rowId xmlns:a16="http://schemas.microsoft.com/office/drawing/2014/main" xmlns:a14="http://schemas.microsoft.com/office/drawing/2010/main" xmlns="" val="2846617171"/>
                      </a:ext>
                    </a:extLst>
                  </a:tr>
                  <a:tr h="395157">
                    <a:tc>
                      <a:txBody>
                        <a:bodyPr/>
                        <a:lstStyle/>
                        <a:p>
                          <a:r>
                            <a:rPr lang="en-US" dirty="0"/>
                            <a:t>0.51</a:t>
                          </a:r>
                        </a:p>
                      </a:txBody>
                      <a:tcPr/>
                    </a:tc>
                    <a:tc>
                      <a:txBody>
                        <a:bodyPr/>
                        <a:lstStyle/>
                        <a:p>
                          <a:r>
                            <a:rPr lang="en-US" dirty="0"/>
                            <a:t>0.72</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19</a:t>
                          </a:r>
                        </a:p>
                      </a:txBody>
                      <a:tcPr/>
                    </a:tc>
                    <a:tc>
                      <a:txBody>
                        <a:bodyPr/>
                        <a:lstStyle/>
                        <a:p>
                          <a:r>
                            <a:rPr lang="en-US" dirty="0"/>
                            <a:t>22</a:t>
                          </a:r>
                        </a:p>
                      </a:txBody>
                      <a:tcPr/>
                    </a:tc>
                    <a:extLst>
                      <a:ext uri="{0D108BD9-81ED-4DB2-BD59-A6C34878D82A}">
                        <a16:rowId xmlns:a16="http://schemas.microsoft.com/office/drawing/2014/main" xmlns:a14="http://schemas.microsoft.com/office/drawing/2010/main" xmlns="" val="3117881495"/>
                      </a:ext>
                    </a:extLst>
                  </a:tr>
                  <a:tr h="395157">
                    <a:tc>
                      <a:txBody>
                        <a:bodyPr/>
                        <a:lstStyle/>
                        <a:p>
                          <a:r>
                            <a:rPr lang="en-US" dirty="0"/>
                            <a:t>0.06</a:t>
                          </a:r>
                        </a:p>
                      </a:txBody>
                      <a:tcPr/>
                    </a:tc>
                    <a:tc>
                      <a:txBody>
                        <a:bodyPr/>
                        <a:lstStyle/>
                        <a:p>
                          <a:r>
                            <a:rPr lang="en-US" dirty="0"/>
                            <a:t>0.33</a:t>
                          </a:r>
                        </a:p>
                      </a:txBody>
                      <a:tcPr/>
                    </a:tc>
                    <a:tc>
                      <a:txBody>
                        <a:bodyPr/>
                        <a:lstStyle/>
                        <a:p>
                          <a:r>
                            <a:rPr lang="en-US" dirty="0"/>
                            <a:t>0.9982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20</a:t>
                          </a:r>
                        </a:p>
                      </a:txBody>
                      <a:tcPr/>
                    </a:tc>
                    <a:tc>
                      <a:txBody>
                        <a:bodyPr/>
                        <a:lstStyle/>
                        <a:p>
                          <a:r>
                            <a:rPr lang="en-US" dirty="0"/>
                            <a:t>23</a:t>
                          </a:r>
                        </a:p>
                      </a:txBody>
                      <a:tcPr/>
                    </a:tc>
                    <a:extLst>
                      <a:ext uri="{0D108BD9-81ED-4DB2-BD59-A6C34878D82A}">
                        <a16:rowId xmlns:a16="http://schemas.microsoft.com/office/drawing/2014/main" xmlns:a14="http://schemas.microsoft.com/office/drawing/2010/main" xmlns="" val="1458607706"/>
                      </a:ext>
                    </a:extLst>
                  </a:tr>
                  <a:tr h="395157">
                    <a:tc>
                      <a:txBody>
                        <a:bodyPr/>
                        <a:lstStyle/>
                        <a:p>
                          <a:r>
                            <a:rPr lang="en-US" dirty="0"/>
                            <a:t>0.22</a:t>
                          </a:r>
                        </a:p>
                      </a:txBody>
                      <a:tcPr/>
                    </a:tc>
                    <a:tc>
                      <a:txBody>
                        <a:bodyPr/>
                        <a:lstStyle/>
                        <a:p>
                          <a:r>
                            <a:rPr lang="en-US" dirty="0"/>
                            <a:t>0.90</a:t>
                          </a:r>
                        </a:p>
                      </a:txBody>
                      <a:tcPr/>
                    </a:tc>
                    <a:tc>
                      <a:txBody>
                        <a:bodyPr/>
                        <a:lstStyle/>
                        <a:p>
                          <a:r>
                            <a:rPr lang="en-US" dirty="0"/>
                            <a:t>0.9755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21</a:t>
                          </a:r>
                        </a:p>
                      </a:txBody>
                      <a:tcPr/>
                    </a:tc>
                    <a:tc>
                      <a:txBody>
                        <a:bodyPr/>
                        <a:lstStyle/>
                        <a:p>
                          <a:r>
                            <a:rPr lang="en-US" dirty="0"/>
                            <a:t>24</a:t>
                          </a:r>
                        </a:p>
                      </a:txBody>
                      <a:tcPr/>
                    </a:tc>
                    <a:extLst>
                      <a:ext uri="{0D108BD9-81ED-4DB2-BD59-A6C34878D82A}">
                        <a16:rowId xmlns:a16="http://schemas.microsoft.com/office/drawing/2014/main" xmlns:a14="http://schemas.microsoft.com/office/drawing/2010/main" xmlns="" val="3342035489"/>
                      </a:ext>
                    </a:extLst>
                  </a:tr>
                  <a:tr h="395157">
                    <a:tc>
                      <a:txBody>
                        <a:bodyPr/>
                        <a:lstStyle/>
                        <a:p>
                          <a:r>
                            <a:rPr lang="en-US" dirty="0"/>
                            <a:t>0.80</a:t>
                          </a:r>
                        </a:p>
                      </a:txBody>
                      <a:tcPr/>
                    </a:tc>
                    <a:tc>
                      <a:txBody>
                        <a:bodyPr/>
                        <a:lstStyle/>
                        <a:p>
                          <a:r>
                            <a:rPr lang="en-US" dirty="0"/>
                            <a:t>0.76</a:t>
                          </a:r>
                        </a:p>
                      </a:txBody>
                      <a:tcPr/>
                    </a:tc>
                    <a:tc>
                      <a:txBody>
                        <a:bodyPr/>
                        <a:lstStyle/>
                        <a:p>
                          <a:r>
                            <a:rPr lang="en-US" dirty="0"/>
                            <a:t>0.6000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21</a:t>
                          </a:r>
                        </a:p>
                      </a:txBody>
                      <a:tcPr/>
                    </a:tc>
                    <a:tc>
                      <a:txBody>
                        <a:bodyPr/>
                        <a:lstStyle/>
                        <a:p>
                          <a:r>
                            <a:rPr lang="en-US" dirty="0"/>
                            <a:t>25</a:t>
                          </a:r>
                        </a:p>
                      </a:txBody>
                      <a:tcPr/>
                    </a:tc>
                    <a:extLst>
                      <a:ext uri="{0D108BD9-81ED-4DB2-BD59-A6C34878D82A}">
                        <a16:rowId xmlns:a16="http://schemas.microsoft.com/office/drawing/2014/main" xmlns:a14="http://schemas.microsoft.com/office/drawing/2010/main" xmlns="" val="2877893135"/>
                      </a:ext>
                    </a:extLst>
                  </a:tr>
                  <a:tr h="395157">
                    <a:tc>
                      <a:txBody>
                        <a:bodyPr/>
                        <a:lstStyle/>
                        <a:p>
                          <a:r>
                            <a:rPr lang="en-US" dirty="0"/>
                            <a:t>0.56</a:t>
                          </a:r>
                        </a:p>
                      </a:txBody>
                      <a:tcPr/>
                    </a:tc>
                    <a:tc>
                      <a:txBody>
                        <a:bodyPr/>
                        <a:lstStyle/>
                        <a:p>
                          <a:r>
                            <a:rPr lang="en-US" dirty="0"/>
                            <a:t>0.29</a:t>
                          </a:r>
                        </a:p>
                      </a:txBody>
                      <a:tcPr/>
                    </a:tc>
                    <a:tc>
                      <a:txBody>
                        <a:bodyPr/>
                        <a:lstStyle/>
                        <a:p>
                          <a:r>
                            <a:rPr lang="en-US" dirty="0"/>
                            <a:t>0.8285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22</a:t>
                          </a:r>
                        </a:p>
                      </a:txBody>
                      <a:tcPr/>
                    </a:tc>
                    <a:tc>
                      <a:txBody>
                        <a:bodyPr/>
                        <a:lstStyle/>
                        <a:p>
                          <a:r>
                            <a:rPr lang="en-US" dirty="0"/>
                            <a:t>26</a:t>
                          </a:r>
                        </a:p>
                      </a:txBody>
                      <a:tcPr/>
                    </a:tc>
                    <a:extLst>
                      <a:ext uri="{0D108BD9-81ED-4DB2-BD59-A6C34878D82A}">
                        <a16:rowId xmlns:a16="http://schemas.microsoft.com/office/drawing/2014/main" xmlns:a14="http://schemas.microsoft.com/office/drawing/2010/main" xmlns="" val="933901414"/>
                      </a:ext>
                    </a:extLst>
                  </a:tr>
                  <a:tr h="395157">
                    <a:tc>
                      <a:txBody>
                        <a:bodyPr/>
                        <a:lstStyle/>
                        <a:p>
                          <a:r>
                            <a:rPr lang="en-US" dirty="0"/>
                            <a:t>0.06</a:t>
                          </a:r>
                        </a:p>
                      </a:txBody>
                      <a:tcPr/>
                    </a:tc>
                    <a:tc>
                      <a:txBody>
                        <a:bodyPr/>
                        <a:lstStyle/>
                        <a:p>
                          <a:r>
                            <a:rPr lang="en-US" dirty="0"/>
                            <a:t>0.66</a:t>
                          </a:r>
                        </a:p>
                      </a:txBody>
                      <a:tcPr/>
                    </a:tc>
                    <a:tc>
                      <a:txBody>
                        <a:bodyPr/>
                        <a:lstStyle/>
                        <a:p>
                          <a:r>
                            <a:rPr lang="en-US" dirty="0"/>
                            <a:t>0.9982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23</a:t>
                          </a:r>
                        </a:p>
                      </a:txBody>
                      <a:tcPr/>
                    </a:tc>
                    <a:tc>
                      <a:txBody>
                        <a:bodyPr/>
                        <a:lstStyle/>
                        <a:p>
                          <a:r>
                            <a:rPr lang="en-US" dirty="0"/>
                            <a:t>27</a:t>
                          </a:r>
                        </a:p>
                      </a:txBody>
                      <a:tcPr/>
                    </a:tc>
                    <a:extLst>
                      <a:ext uri="{0D108BD9-81ED-4DB2-BD59-A6C34878D82A}">
                        <a16:rowId xmlns:a16="http://schemas.microsoft.com/office/drawing/2014/main" xmlns:a14="http://schemas.microsoft.com/office/drawing/2010/main" xmlns="" val="3069480302"/>
                      </a:ext>
                    </a:extLst>
                  </a:tr>
                  <a:tr h="395157">
                    <a:tc>
                      <a:txBody>
                        <a:bodyPr/>
                        <a:lstStyle/>
                        <a:p>
                          <a:r>
                            <a:rPr lang="en-US" dirty="0"/>
                            <a:t>0.92</a:t>
                          </a:r>
                        </a:p>
                      </a:txBody>
                      <a:tcPr/>
                    </a:tc>
                    <a:tc>
                      <a:txBody>
                        <a:bodyPr/>
                        <a:lstStyle/>
                        <a:p>
                          <a:r>
                            <a:rPr lang="en-US" dirty="0"/>
                            <a:t>0.40</a:t>
                          </a:r>
                        </a:p>
                      </a:txBody>
                      <a:tcPr/>
                    </a:tc>
                    <a:tc>
                      <a:txBody>
                        <a:bodyPr/>
                        <a:lstStyle/>
                        <a:p>
                          <a:r>
                            <a:rPr lang="en-US" dirty="0"/>
                            <a:t>0.3919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a:t>
                          </a:r>
                        </a:p>
                      </a:txBody>
                      <a:tcPr/>
                    </a:tc>
                    <a:tc>
                      <a:txBody>
                        <a:bodyPr/>
                        <a:lstStyle/>
                        <a:p>
                          <a:r>
                            <a:rPr lang="en-US" dirty="0"/>
                            <a:t>23</a:t>
                          </a:r>
                        </a:p>
                      </a:txBody>
                      <a:tcPr/>
                    </a:tc>
                    <a:tc>
                      <a:txBody>
                        <a:bodyPr/>
                        <a:lstStyle/>
                        <a:p>
                          <a:r>
                            <a:rPr lang="en-US" dirty="0"/>
                            <a:t>28</a:t>
                          </a:r>
                        </a:p>
                      </a:txBody>
                      <a:tcPr/>
                    </a:tc>
                    <a:extLst>
                      <a:ext uri="{0D108BD9-81ED-4DB2-BD59-A6C34878D82A}">
                        <a16:rowId xmlns:a16="http://schemas.microsoft.com/office/drawing/2014/main" xmlns:a14="http://schemas.microsoft.com/office/drawing/2010/main" xmlns="" val="1475243237"/>
                      </a:ext>
                    </a:extLst>
                  </a:tr>
                  <a:tr h="395157">
                    <a:tc>
                      <a:txBody>
                        <a:bodyPr/>
                        <a:lstStyle/>
                        <a:p>
                          <a:r>
                            <a:rPr lang="en-US" dirty="0"/>
                            <a:t>0.51</a:t>
                          </a:r>
                        </a:p>
                      </a:txBody>
                      <a:tcPr/>
                    </a:tc>
                    <a:tc>
                      <a:txBody>
                        <a:bodyPr/>
                        <a:lstStyle/>
                        <a:p>
                          <a:r>
                            <a:rPr lang="en-US" dirty="0"/>
                            <a:t>0.11</a:t>
                          </a:r>
                        </a:p>
                      </a:txBody>
                      <a:tcPr/>
                    </a:tc>
                    <a:tc>
                      <a:txBody>
                        <a:bodyPr/>
                        <a:lstStyle/>
                        <a:p>
                          <a:r>
                            <a:rPr lang="en-US" dirty="0"/>
                            <a:t>0.8602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24</a:t>
                          </a:r>
                        </a:p>
                      </a:txBody>
                      <a:tcPr/>
                    </a:tc>
                    <a:tc>
                      <a:txBody>
                        <a:bodyPr/>
                        <a:lstStyle/>
                        <a:p>
                          <a:r>
                            <a:rPr lang="en-US" dirty="0"/>
                            <a:t>29</a:t>
                          </a:r>
                        </a:p>
                      </a:txBody>
                      <a:tcPr/>
                    </a:tc>
                    <a:extLst>
                      <a:ext uri="{0D108BD9-81ED-4DB2-BD59-A6C34878D82A}">
                        <a16:rowId xmlns:a16="http://schemas.microsoft.com/office/drawing/2014/main" xmlns:a14="http://schemas.microsoft.com/office/drawing/2010/main" xmlns="" val="3409011753"/>
                      </a:ext>
                    </a:extLst>
                  </a:tr>
                  <a:tr h="395157">
                    <a:tc>
                      <a:txBody>
                        <a:bodyPr/>
                        <a:lstStyle/>
                        <a:p>
                          <a:r>
                            <a:rPr lang="en-US" dirty="0"/>
                            <a:t>0.13</a:t>
                          </a:r>
                        </a:p>
                      </a:txBody>
                      <a:tcPr/>
                    </a:tc>
                    <a:tc>
                      <a:txBody>
                        <a:bodyPr/>
                        <a:lstStyle/>
                        <a:p>
                          <a:r>
                            <a:rPr lang="en-US" dirty="0"/>
                            <a:t>0.44</a:t>
                          </a:r>
                        </a:p>
                      </a:txBody>
                      <a:tcPr/>
                    </a:tc>
                    <a:tc>
                      <a:txBody>
                        <a:bodyPr/>
                        <a:lstStyle/>
                        <a:p>
                          <a:r>
                            <a:rPr lang="en-US" dirty="0"/>
                            <a:t>0.9915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p>
                      </a:txBody>
                      <a:tcPr/>
                    </a:tc>
                    <a:tc>
                      <a:txBody>
                        <a:bodyPr/>
                        <a:lstStyle/>
                        <a:p>
                          <a:r>
                            <a:rPr lang="en-US" dirty="0"/>
                            <a:t>25</a:t>
                          </a:r>
                        </a:p>
                      </a:txBody>
                      <a:tcPr/>
                    </a:tc>
                    <a:tc>
                      <a:txBody>
                        <a:bodyPr/>
                        <a:lstStyle/>
                        <a:p>
                          <a:r>
                            <a:rPr lang="en-US" dirty="0"/>
                            <a:t>30</a:t>
                          </a:r>
                        </a:p>
                      </a:txBody>
                      <a:tcPr/>
                    </a:tc>
                    <a:extLst>
                      <a:ext uri="{0D108BD9-81ED-4DB2-BD59-A6C34878D82A}">
                        <a16:rowId xmlns:a16="http://schemas.microsoft.com/office/drawing/2014/main" xmlns:a14="http://schemas.microsoft.com/office/drawing/2010/main" xmlns="" val="3456790516"/>
                      </a:ext>
                    </a:extLst>
                  </a:tr>
                </a:tbl>
              </a:graphicData>
            </a:graphic>
          </p:graphicFrame>
        </mc:Fallback>
      </mc:AlternateContent>
    </p:spTree>
    <p:extLst>
      <p:ext uri="{BB962C8B-B14F-4D97-AF65-F5344CB8AC3E}">
        <p14:creationId xmlns:p14="http://schemas.microsoft.com/office/powerpoint/2010/main" val="2204616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4A434BF-B6EF-4C25-9103-3D8C7BC130F0}"/>
              </a:ext>
            </a:extLst>
          </p:cNvPr>
          <p:cNvSpPr txBox="1"/>
          <p:nvPr/>
        </p:nvSpPr>
        <p:spPr>
          <a:xfrm>
            <a:off x="314325" y="1304925"/>
            <a:ext cx="11525249" cy="1659557"/>
          </a:xfrm>
          <a:prstGeom prst="rect">
            <a:avLst/>
          </a:prstGeom>
          <a:noFill/>
        </p:spPr>
        <p:txBody>
          <a:bodyPr wrap="square">
            <a:spAutoFit/>
          </a:bodyPr>
          <a:lstStyle/>
          <a:p>
            <a:pPr marL="0" marR="0">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 of 30 points, 25 points lie within the quadrant, giving the value as,</a:t>
            </a:r>
          </a:p>
          <a:p>
            <a:pPr marL="0" marR="0">
              <a:lnSpc>
                <a:spcPct val="115000"/>
              </a:lnSpc>
              <a:spcBef>
                <a:spcPts val="0"/>
              </a:spcBef>
              <a:spcAft>
                <a:spcPts val="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π = (25/30) * 4</a:t>
            </a:r>
          </a:p>
          <a:p>
            <a:pPr marL="0" marR="0" algn="ctr">
              <a:lnSpc>
                <a:spcPct val="115000"/>
              </a:lnSpc>
              <a:spcBef>
                <a:spcPts val="0"/>
              </a:spcBef>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3.33</a:t>
            </a:r>
          </a:p>
          <a:p>
            <a:pPr marL="0" marR="0">
              <a:lnSpc>
                <a:spcPct val="115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6" name="TextBox 5">
            <a:extLst>
              <a:ext uri="{FF2B5EF4-FFF2-40B4-BE49-F238E27FC236}">
                <a16:creationId xmlns:a16="http://schemas.microsoft.com/office/drawing/2014/main" xmlns="" id="{65BFC4A2-9F1A-41F5-B2FC-97DAF3135B12}"/>
              </a:ext>
            </a:extLst>
          </p:cNvPr>
          <p:cNvSpPr txBox="1"/>
          <p:nvPr/>
        </p:nvSpPr>
        <p:spPr>
          <a:xfrm>
            <a:off x="628650" y="629205"/>
            <a:ext cx="6096000"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rPr>
              <a:t>MONTE CARLO METHOD</a:t>
            </a:r>
            <a:endParaRPr lang="en-US" dirty="0"/>
          </a:p>
        </p:txBody>
      </p:sp>
    </p:spTree>
    <p:extLst>
      <p:ext uri="{BB962C8B-B14F-4D97-AF65-F5344CB8AC3E}">
        <p14:creationId xmlns:p14="http://schemas.microsoft.com/office/powerpoint/2010/main" val="240127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Queueing System 1</Template>
  <TotalTime>9478</TotalTime>
  <Words>383</Words>
  <Application>Microsoft Office PowerPoint</Application>
  <PresentationFormat>Widescreen</PresentationFormat>
  <Paragraphs>221</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Cambria Math</vt:lpstr>
      <vt:lpstr>Segoe UI Light</vt:lpstr>
      <vt:lpstr>Times New Roman</vt:lpstr>
      <vt:lpstr>Verdana</vt:lpstr>
      <vt:lpstr>Office Theme</vt:lpstr>
      <vt:lpstr>MONTE CARLO METHOD</vt:lpstr>
      <vt:lpstr>MONTE CARLO METHOD</vt:lpstr>
      <vt:lpstr>MONTE CARLO METHOD</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Zareen Mishma</dc:creator>
  <cp:lastModifiedBy>SOYKOT</cp:lastModifiedBy>
  <cp:revision>202</cp:revision>
  <dcterms:created xsi:type="dcterms:W3CDTF">2020-07-14T11:19:49Z</dcterms:created>
  <dcterms:modified xsi:type="dcterms:W3CDTF">2020-09-28T03:57:27Z</dcterms:modified>
</cp:coreProperties>
</file>