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88" r:id="rId3"/>
    <p:sldId id="271" r:id="rId4"/>
    <p:sldId id="281" r:id="rId5"/>
    <p:sldId id="286" r:id="rId6"/>
    <p:sldId id="287" r:id="rId7"/>
    <p:sldId id="285"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A5ABA-272D-461E-A1D0-9FD6B5EB9E48}"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AF3E7-DE78-4BC8-BE83-6B604A013537}" type="slidenum">
              <a:rPr lang="en-US" smtClean="0"/>
              <a:t>‹#›</a:t>
            </a:fld>
            <a:endParaRPr lang="en-US"/>
          </a:p>
        </p:txBody>
      </p:sp>
    </p:spTree>
    <p:extLst>
      <p:ext uri="{BB962C8B-B14F-4D97-AF65-F5344CB8AC3E}">
        <p14:creationId xmlns:p14="http://schemas.microsoft.com/office/powerpoint/2010/main" val="135984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65F9-9E01-4BD4-8B41-198E8A433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EBCEAC-2E49-4D71-87DF-393D74BDB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EB7453-DD78-45C6-B2C7-07C18977FCA5}"/>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5" name="Footer Placeholder 4">
            <a:extLst>
              <a:ext uri="{FF2B5EF4-FFF2-40B4-BE49-F238E27FC236}">
                <a16:creationId xmlns:a16="http://schemas.microsoft.com/office/drawing/2014/main" id="{6E7EE396-F3AC-44D7-9D44-D04FA3D37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CE1AB-BB87-4933-BFDF-0CF6AB817D0B}"/>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84662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6DD1-2E8C-40CE-87FE-8E5C850513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F8DD1-F7B4-4F32-8931-3B2397605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9DA1F-B9E5-4262-AC13-C86D06C3551B}"/>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5" name="Footer Placeholder 4">
            <a:extLst>
              <a:ext uri="{FF2B5EF4-FFF2-40B4-BE49-F238E27FC236}">
                <a16:creationId xmlns:a16="http://schemas.microsoft.com/office/drawing/2014/main" id="{49DC8F42-4FBF-4572-88AA-1173C41DB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E5633-DB15-4DF1-A785-8875611A97E1}"/>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08765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41B24-88CC-4DFF-8855-F48A581921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6FBC1-FFEC-4A4C-B81F-FB6DC0112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7CA64-951A-4B47-ACBA-2B53D2751AC8}"/>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5" name="Footer Placeholder 4">
            <a:extLst>
              <a:ext uri="{FF2B5EF4-FFF2-40B4-BE49-F238E27FC236}">
                <a16:creationId xmlns:a16="http://schemas.microsoft.com/office/drawing/2014/main" id="{3C4A88AE-1ED0-4A06-BF7B-C390A3B57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D64FE-4ABF-4E3E-85C7-F6C7DFDD0439}"/>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10931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251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7/14/2020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41732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A61D-DD3C-4EDE-87F1-F0D2F316C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C771C5-ED34-4290-B4F5-436468BDF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2D8C0-1470-40BD-AC52-31E25AC9D56E}"/>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5" name="Footer Placeholder 4">
            <a:extLst>
              <a:ext uri="{FF2B5EF4-FFF2-40B4-BE49-F238E27FC236}">
                <a16:creationId xmlns:a16="http://schemas.microsoft.com/office/drawing/2014/main" id="{E23869DD-0398-475E-B1D3-3451B6F0A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CFF18-563C-4B7B-9338-90869B8231AE}"/>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5523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03E3-E71B-4625-A106-9C9A3A6DA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CE0926-1288-44DB-8466-91CB5386F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02435A-5341-475E-8D69-205ABF17B432}"/>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5" name="Footer Placeholder 4">
            <a:extLst>
              <a:ext uri="{FF2B5EF4-FFF2-40B4-BE49-F238E27FC236}">
                <a16:creationId xmlns:a16="http://schemas.microsoft.com/office/drawing/2014/main" id="{024ECFF1-EC4D-4A0D-B908-10882235F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97B02-7830-4C4E-B427-E8231C88C2BE}"/>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80156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CAFD-8FD2-40D0-9404-148B127F35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4B121-B882-4B54-B082-38D7DBBB5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D4A212-1674-4E31-8E55-FAE27206C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E67AF8-384C-4A70-B6F0-2D289614EC67}"/>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6" name="Footer Placeholder 5">
            <a:extLst>
              <a:ext uri="{FF2B5EF4-FFF2-40B4-BE49-F238E27FC236}">
                <a16:creationId xmlns:a16="http://schemas.microsoft.com/office/drawing/2014/main" id="{D4B9EE46-9ACE-4849-9B18-FB09F9BD2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3E1A8-52C2-44E4-9738-3420FAC33D6B}"/>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222932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E81D-A1B1-440E-86A0-51909CB02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95C528-746A-497D-9648-3FD24DE52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64691-BBF6-453B-82FE-6160FD0108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7F669-936E-4CFE-8153-AD4622E7E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50D23B-03D3-41E3-B3A1-3D443CC47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4AF55C-110B-4C8F-8AE7-EC6A58843985}"/>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8" name="Footer Placeholder 7">
            <a:extLst>
              <a:ext uri="{FF2B5EF4-FFF2-40B4-BE49-F238E27FC236}">
                <a16:creationId xmlns:a16="http://schemas.microsoft.com/office/drawing/2014/main" id="{DE6788F9-F64B-4DFA-89B5-728C8B8D5E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4A7598-8329-44D6-A379-36A9CFE0C9B8}"/>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147195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AD9C-45CA-4074-9054-6BF46DBCC9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C4900-0B79-459E-B130-E530DF045A4A}"/>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4" name="Footer Placeholder 3">
            <a:extLst>
              <a:ext uri="{FF2B5EF4-FFF2-40B4-BE49-F238E27FC236}">
                <a16:creationId xmlns:a16="http://schemas.microsoft.com/office/drawing/2014/main" id="{105AA682-89FF-4ED0-A07A-8114899C9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4C77F-3008-4236-9C27-D54B6B052F69}"/>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01919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3CC6E-DEE2-441D-B841-65C85F034AE7}"/>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3" name="Footer Placeholder 2">
            <a:extLst>
              <a:ext uri="{FF2B5EF4-FFF2-40B4-BE49-F238E27FC236}">
                <a16:creationId xmlns:a16="http://schemas.microsoft.com/office/drawing/2014/main" id="{DE50A94B-5A43-408C-AC1E-CA0AA8DD0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CC0DED-9071-4E96-873E-82409B91125A}"/>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79168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C5C4-AE23-4F91-AB91-A523531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D4D8E8-CEC0-47C2-ADEB-669EC62BC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DA6D3A-74C8-46AA-8443-C667EF54E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F5FBA-8559-43D6-BCC1-1BB4BEFD952D}"/>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6" name="Footer Placeholder 5">
            <a:extLst>
              <a:ext uri="{FF2B5EF4-FFF2-40B4-BE49-F238E27FC236}">
                <a16:creationId xmlns:a16="http://schemas.microsoft.com/office/drawing/2014/main" id="{EBEA486B-5B97-4FD0-A28F-5F5EC810E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3F253-0C26-4BD3-83CB-EA101D5950E7}"/>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74070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F7CF-951E-45FC-ADC6-043320768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232090-1845-43D7-98C5-6ACAB4791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ABE38C9-12CB-4C14-AAF2-3DB5A71C5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30666-4CA9-422D-ACA4-7DC8DD46DC84}"/>
              </a:ext>
            </a:extLst>
          </p:cNvPr>
          <p:cNvSpPr>
            <a:spLocks noGrp="1"/>
          </p:cNvSpPr>
          <p:nvPr>
            <p:ph type="dt" sz="half" idx="10"/>
          </p:nvPr>
        </p:nvSpPr>
        <p:spPr/>
        <p:txBody>
          <a:bodyPr/>
          <a:lstStyle/>
          <a:p>
            <a:fld id="{1AD3379C-34D1-40AF-9C5F-F6BE6C0E2E68}" type="datetimeFigureOut">
              <a:rPr lang="en-US" smtClean="0"/>
              <a:t>7/14/2020</a:t>
            </a:fld>
            <a:endParaRPr lang="en-US"/>
          </a:p>
        </p:txBody>
      </p:sp>
      <p:sp>
        <p:nvSpPr>
          <p:cNvPr id="6" name="Footer Placeholder 5">
            <a:extLst>
              <a:ext uri="{FF2B5EF4-FFF2-40B4-BE49-F238E27FC236}">
                <a16:creationId xmlns:a16="http://schemas.microsoft.com/office/drawing/2014/main" id="{551D9E6A-97B6-43A3-8BB9-F5F8D1952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17E3D-B168-46D3-AE04-C662D8636D64}"/>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277462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AFA0F-58A9-4EF0-A0CA-80FDE4B94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569F83-3B21-4389-A4BC-4B6EB1EA2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E7449-C098-4389-B6B3-B93B36A56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3379C-34D1-40AF-9C5F-F6BE6C0E2E68}" type="datetimeFigureOut">
              <a:rPr lang="en-US" smtClean="0"/>
              <a:t>7/14/2020</a:t>
            </a:fld>
            <a:endParaRPr lang="en-US"/>
          </a:p>
        </p:txBody>
      </p:sp>
      <p:sp>
        <p:nvSpPr>
          <p:cNvPr id="5" name="Footer Placeholder 4">
            <a:extLst>
              <a:ext uri="{FF2B5EF4-FFF2-40B4-BE49-F238E27FC236}">
                <a16:creationId xmlns:a16="http://schemas.microsoft.com/office/drawing/2014/main" id="{7EB760E4-433B-4BB3-974D-D446774FD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FC92B8-127F-4886-B9E2-2AC3EE926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044CC-37D2-4E07-9C31-1A8B8A0047EF}" type="slidenum">
              <a:rPr lang="en-US" smtClean="0"/>
              <a:t>‹#›</a:t>
            </a:fld>
            <a:endParaRPr lang="en-US"/>
          </a:p>
        </p:txBody>
      </p:sp>
    </p:spTree>
    <p:extLst>
      <p:ext uri="{BB962C8B-B14F-4D97-AF65-F5344CB8AC3E}">
        <p14:creationId xmlns:p14="http://schemas.microsoft.com/office/powerpoint/2010/main" val="250083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QUEUEING SYSTEM</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QUEUEING SYSTEM</a:t>
            </a:r>
          </a:p>
        </p:txBody>
      </p:sp>
      <p:sp>
        <p:nvSpPr>
          <p:cNvPr id="15" name="TextBox 14">
            <a:extLst>
              <a:ext uri="{FF2B5EF4-FFF2-40B4-BE49-F238E27FC236}">
                <a16:creationId xmlns:a16="http://schemas.microsoft.com/office/drawing/2014/main" id="{2B09D3E9-2472-43B9-8B63-5C34AB1B1C00}"/>
              </a:ext>
            </a:extLst>
          </p:cNvPr>
          <p:cNvSpPr txBox="1"/>
          <p:nvPr/>
        </p:nvSpPr>
        <p:spPr>
          <a:xfrm>
            <a:off x="773644" y="1266824"/>
            <a:ext cx="10703979" cy="5611921"/>
          </a:xfrm>
          <a:prstGeom prst="rect">
            <a:avLst/>
          </a:prstGeom>
          <a:noFill/>
        </p:spPr>
        <p:txBody>
          <a:bodyPr wrap="square">
            <a:spAutoFit/>
          </a:bodyPr>
          <a:lstStyle/>
          <a:p>
            <a:pPr marL="0" marR="0" algn="ct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KENDALL’S NOTATION</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gn="l"/>
            <a:r>
              <a:rPr lang="en-US" b="0" i="0" dirty="0">
                <a:effectLst/>
                <a:latin typeface="Calibri" panose="020F0502020204030204" pitchFamily="34" charset="0"/>
                <a:cs typeface="Calibri" panose="020F0502020204030204" pitchFamily="34" charset="0"/>
              </a:rPr>
              <a:t>In </a:t>
            </a:r>
            <a:r>
              <a:rPr lang="en-US" dirty="0">
                <a:latin typeface="Calibri" panose="020F0502020204030204" pitchFamily="34" charset="0"/>
                <a:cs typeface="Calibri" panose="020F0502020204030204" pitchFamily="34" charset="0"/>
              </a:rPr>
              <a:t>queueing theory</a:t>
            </a:r>
            <a:r>
              <a:rPr lang="en-US" b="0" i="0" dirty="0">
                <a:effectLst/>
                <a:latin typeface="Calibri" panose="020F0502020204030204" pitchFamily="34" charset="0"/>
                <a:cs typeface="Calibri" panose="020F0502020204030204" pitchFamily="34" charset="0"/>
              </a:rPr>
              <a:t>, </a:t>
            </a:r>
            <a:r>
              <a:rPr lang="en-US" b="1" i="0" dirty="0">
                <a:effectLst/>
                <a:latin typeface="Calibri" panose="020F0502020204030204" pitchFamily="34" charset="0"/>
                <a:cs typeface="Calibri" panose="020F0502020204030204" pitchFamily="34" charset="0"/>
              </a:rPr>
              <a:t>Kendall's notation </a:t>
            </a:r>
            <a:r>
              <a:rPr lang="en-US" b="0" i="0" dirty="0">
                <a:effectLst/>
                <a:latin typeface="Calibri" panose="020F0502020204030204" pitchFamily="34" charset="0"/>
                <a:cs typeface="Calibri" panose="020F0502020204030204" pitchFamily="34" charset="0"/>
              </a:rPr>
              <a:t>is the standard system used to describe and classify a queueing node. Kendall’s notation is denoted as:  A/S/</a:t>
            </a:r>
            <a:r>
              <a:rPr lang="en-US" b="0" i="1" dirty="0">
                <a:effectLst/>
                <a:latin typeface="Calibri" panose="020F0502020204030204" pitchFamily="34" charset="0"/>
                <a:cs typeface="Calibri" panose="020F0502020204030204" pitchFamily="34" charset="0"/>
              </a:rPr>
              <a:t>c</a:t>
            </a:r>
            <a:r>
              <a:rPr lang="en-US" b="0" i="0" dirty="0">
                <a:effectLst/>
                <a:latin typeface="Calibri" panose="020F0502020204030204" pitchFamily="34" charset="0"/>
                <a:cs typeface="Calibri" panose="020F0502020204030204" pitchFamily="34" charset="0"/>
              </a:rPr>
              <a:t>/</a:t>
            </a:r>
            <a:r>
              <a:rPr lang="en-US" b="0" i="1" dirty="0">
                <a:effectLst/>
                <a:latin typeface="Calibri" panose="020F0502020204030204" pitchFamily="34" charset="0"/>
                <a:cs typeface="Calibri" panose="020F0502020204030204" pitchFamily="34" charset="0"/>
              </a:rPr>
              <a:t>K</a:t>
            </a:r>
            <a:r>
              <a:rPr lang="en-US" b="0" i="0" dirty="0">
                <a:effectLst/>
                <a:latin typeface="Calibri" panose="020F0502020204030204" pitchFamily="34" charset="0"/>
                <a:cs typeface="Calibri" panose="020F0502020204030204" pitchFamily="34" charset="0"/>
              </a:rPr>
              <a:t>/</a:t>
            </a:r>
            <a:r>
              <a:rPr lang="en-US" b="0" i="1" dirty="0">
                <a:effectLst/>
                <a:latin typeface="Calibri" panose="020F0502020204030204" pitchFamily="34" charset="0"/>
                <a:cs typeface="Calibri" panose="020F0502020204030204" pitchFamily="34" charset="0"/>
              </a:rPr>
              <a:t>N</a:t>
            </a:r>
            <a:r>
              <a:rPr lang="en-US" b="0" i="0" dirty="0">
                <a:effectLst/>
                <a:latin typeface="Calibri" panose="020F0502020204030204" pitchFamily="34" charset="0"/>
                <a:cs typeface="Calibri" panose="020F0502020204030204" pitchFamily="34" charset="0"/>
              </a:rPr>
              <a:t>/D or (A/S/c):(K/N/D)</a:t>
            </a:r>
          </a:p>
          <a:p>
            <a:pPr algn="l"/>
            <a:r>
              <a:rPr lang="en-US" b="0" i="0" dirty="0">
                <a:effectLst/>
                <a:latin typeface="Calibri" panose="020F0502020204030204" pitchFamily="34" charset="0"/>
                <a:cs typeface="Calibri" panose="020F0502020204030204" pitchFamily="34" charset="0"/>
              </a:rPr>
              <a:t>Where, </a:t>
            </a:r>
          </a:p>
          <a:p>
            <a:pPr algn="l"/>
            <a:r>
              <a:rPr lang="en-US" b="0" i="0" dirty="0">
                <a:effectLst/>
                <a:latin typeface="Calibri" panose="020F0502020204030204" pitchFamily="34" charset="0"/>
                <a:cs typeface="Calibri" panose="020F0502020204030204" pitchFamily="34" charset="0"/>
              </a:rPr>
              <a:t>A = Arrival distribution, </a:t>
            </a:r>
          </a:p>
          <a:p>
            <a:pPr algn="l"/>
            <a:r>
              <a:rPr lang="en-US" b="0" i="0" dirty="0">
                <a:effectLst/>
                <a:latin typeface="Calibri" panose="020F0502020204030204" pitchFamily="34" charset="0"/>
                <a:cs typeface="Calibri" panose="020F0502020204030204" pitchFamily="34" charset="0"/>
              </a:rPr>
              <a:t>S </a:t>
            </a:r>
            <a:r>
              <a:rPr lang="en-US" dirty="0">
                <a:latin typeface="Calibri" panose="020F0502020204030204" pitchFamily="34" charset="0"/>
                <a:cs typeface="Calibri" panose="020F0502020204030204" pitchFamily="34" charset="0"/>
              </a:rPr>
              <a:t>= S</a:t>
            </a:r>
            <a:r>
              <a:rPr lang="en-US" b="0" i="0" dirty="0">
                <a:effectLst/>
                <a:latin typeface="Calibri" panose="020F0502020204030204" pitchFamily="34" charset="0"/>
                <a:cs typeface="Calibri" panose="020F0502020204030204" pitchFamily="34" charset="0"/>
              </a:rPr>
              <a:t>ervice time distribution</a:t>
            </a:r>
          </a:p>
          <a:p>
            <a:pPr algn="l"/>
            <a:r>
              <a:rPr lang="en-US" b="0" i="1" dirty="0">
                <a:effectLst/>
                <a:latin typeface="Calibri" panose="020F0502020204030204" pitchFamily="34" charset="0"/>
                <a:cs typeface="Calibri" panose="020F0502020204030204" pitchFamily="34" charset="0"/>
              </a:rPr>
              <a:t>c</a:t>
            </a:r>
            <a:r>
              <a:rPr lang="en-US" b="0" i="0" dirty="0">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N</a:t>
            </a:r>
            <a:r>
              <a:rPr lang="en-US" b="0" i="0" dirty="0">
                <a:effectLst/>
                <a:latin typeface="Calibri" panose="020F0502020204030204" pitchFamily="34" charset="0"/>
                <a:cs typeface="Calibri" panose="020F0502020204030204" pitchFamily="34" charset="0"/>
              </a:rPr>
              <a:t>umber of service channels open </a:t>
            </a:r>
          </a:p>
          <a:p>
            <a:pPr algn="l"/>
            <a:r>
              <a:rPr lang="en-US" b="0" i="1" dirty="0">
                <a:effectLst/>
                <a:latin typeface="Calibri" panose="020F0502020204030204" pitchFamily="34" charset="0"/>
                <a:cs typeface="Calibri" panose="020F0502020204030204" pitchFamily="34" charset="0"/>
              </a:rPr>
              <a:t>K</a:t>
            </a:r>
            <a:r>
              <a:rPr lang="en-US" b="0" i="0" dirty="0">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b="0" i="0" dirty="0">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a:t>
            </a:r>
            <a:r>
              <a:rPr lang="en-US" b="0" i="0" dirty="0">
                <a:effectLst/>
                <a:latin typeface="Calibri" panose="020F0502020204030204" pitchFamily="34" charset="0"/>
                <a:cs typeface="Calibri" panose="020F0502020204030204" pitchFamily="34" charset="0"/>
              </a:rPr>
              <a:t>apacity of the queue </a:t>
            </a:r>
          </a:p>
          <a:p>
            <a:pPr algn="l"/>
            <a:r>
              <a:rPr lang="en-US" b="0" i="1" dirty="0">
                <a:effectLst/>
                <a:latin typeface="Calibri" panose="020F0502020204030204" pitchFamily="34" charset="0"/>
                <a:cs typeface="Calibri" panose="020F0502020204030204" pitchFamily="34" charset="0"/>
              </a:rPr>
              <a:t>N</a:t>
            </a:r>
            <a:r>
              <a:rPr lang="en-US" b="0" i="0" dirty="0">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S</a:t>
            </a:r>
            <a:r>
              <a:rPr lang="en-US" b="0" i="0" dirty="0">
                <a:effectLst/>
                <a:latin typeface="Calibri" panose="020F0502020204030204" pitchFamily="34" charset="0"/>
                <a:cs typeface="Calibri" panose="020F0502020204030204" pitchFamily="34" charset="0"/>
              </a:rPr>
              <a:t>ize of the population of jobs to be served </a:t>
            </a:r>
          </a:p>
          <a:p>
            <a:pPr algn="l"/>
            <a:r>
              <a:rPr lang="en-US" b="0" i="0" dirty="0">
                <a:effectLst/>
                <a:latin typeface="Calibri" panose="020F0502020204030204" pitchFamily="34" charset="0"/>
                <a:cs typeface="Calibri" panose="020F0502020204030204" pitchFamily="34" charset="0"/>
              </a:rPr>
              <a:t>D </a:t>
            </a:r>
            <a:r>
              <a:rPr lang="en-US" dirty="0">
                <a:latin typeface="Calibri" panose="020F0502020204030204" pitchFamily="34" charset="0"/>
                <a:cs typeface="Calibri" panose="020F0502020204030204" pitchFamily="34" charset="0"/>
              </a:rPr>
              <a:t>=</a:t>
            </a:r>
            <a:r>
              <a:rPr lang="en-US" b="0" i="0" dirty="0">
                <a:effectLst/>
                <a:latin typeface="Calibri" panose="020F0502020204030204" pitchFamily="34" charset="0"/>
                <a:cs typeface="Calibri" panose="020F0502020204030204" pitchFamily="34" charset="0"/>
              </a:rPr>
              <a:t> Q</a:t>
            </a:r>
            <a:r>
              <a:rPr lang="en-US" dirty="0">
                <a:latin typeface="Calibri" panose="020F0502020204030204" pitchFamily="34" charset="0"/>
                <a:cs typeface="Calibri" panose="020F0502020204030204" pitchFamily="34" charset="0"/>
              </a:rPr>
              <a:t>ueueing discipline </a:t>
            </a:r>
            <a:endParaRPr lang="en-US" baseline="30000" dirty="0">
              <a:solidFill>
                <a:srgbClr val="202122"/>
              </a:solidFill>
              <a:latin typeface="Calibri" panose="020F0502020204030204" pitchFamily="34" charset="0"/>
              <a:cs typeface="Calibri" panose="020F0502020204030204" pitchFamily="34" charset="0"/>
            </a:endParaRPr>
          </a:p>
          <a:p>
            <a:pPr algn="l"/>
            <a:endParaRPr lang="en-US" baseline="30000" dirty="0">
              <a:latin typeface="Calibri" panose="020F0502020204030204" pitchFamily="34" charset="0"/>
              <a:cs typeface="Calibri" panose="020F0502020204030204" pitchFamily="34" charset="0"/>
            </a:endParaRPr>
          </a:p>
          <a:p>
            <a:pPr algn="l"/>
            <a:endParaRPr lang="en-US" b="0" i="0" dirty="0">
              <a:effectLst/>
              <a:latin typeface="Calibri" panose="020F0502020204030204" pitchFamily="34" charset="0"/>
              <a:cs typeface="Calibri" panose="020F0502020204030204" pitchFamily="34" charset="0"/>
            </a:endParaRPr>
          </a:p>
          <a:p>
            <a:pPr algn="l"/>
            <a:r>
              <a:rPr lang="en-US" b="0" i="0" dirty="0">
                <a:effectLst/>
                <a:latin typeface="Calibri" panose="020F0502020204030204" pitchFamily="34" charset="0"/>
                <a:cs typeface="Calibri" panose="020F0502020204030204" pitchFamily="34" charset="0"/>
              </a:rPr>
              <a:t>Deterministic (D), Markovian (M), </a:t>
            </a:r>
            <a:r>
              <a:rPr lang="en-US" b="0" i="0" dirty="0" err="1">
                <a:effectLst/>
                <a:latin typeface="Calibri" panose="020F0502020204030204" pitchFamily="34" charset="0"/>
                <a:cs typeface="Calibri" panose="020F0502020204030204" pitchFamily="34" charset="0"/>
              </a:rPr>
              <a:t>Earlang</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Ek</a:t>
            </a:r>
            <a:r>
              <a:rPr lang="en-US" b="0" i="0" dirty="0">
                <a:effectLst/>
                <a:latin typeface="Calibri" panose="020F0502020204030204" pitchFamily="34" charset="0"/>
                <a:cs typeface="Calibri" panose="020F0502020204030204" pitchFamily="34" charset="0"/>
              </a:rPr>
              <a:t>) distribution</a:t>
            </a:r>
          </a:p>
          <a:p>
            <a:pPr algn="l"/>
            <a:r>
              <a:rPr lang="en-US" dirty="0">
                <a:latin typeface="Calibri" panose="020F0502020204030204" pitchFamily="34" charset="0"/>
                <a:cs typeface="Calibri" panose="020F0502020204030204" pitchFamily="34" charset="0"/>
              </a:rPr>
              <a:t>FIFO/FCFS, LIFO, SIRO, PRI, GD</a:t>
            </a:r>
          </a:p>
          <a:p>
            <a:pPr algn="l"/>
            <a:endParaRPr lang="en-US" b="0" i="0" dirty="0">
              <a:effectLst/>
              <a:latin typeface="Calibri" panose="020F0502020204030204" pitchFamily="34" charset="0"/>
              <a:cs typeface="Calibri" panose="020F0502020204030204" pitchFamily="34" charset="0"/>
            </a:endParaRPr>
          </a:p>
          <a:p>
            <a:pPr algn="l"/>
            <a:r>
              <a:rPr lang="en-US" b="0" i="0" dirty="0">
                <a:effectLst/>
                <a:latin typeface="Calibri" panose="020F0502020204030204" pitchFamily="34" charset="0"/>
                <a:cs typeface="Calibri" panose="020F0502020204030204" pitchFamily="34" charset="0"/>
              </a:rPr>
              <a:t>(When the final three parameters are not specified (e.g. </a:t>
            </a:r>
            <a:r>
              <a:rPr lang="en-US" dirty="0">
                <a:latin typeface="Calibri" panose="020F0502020204030204" pitchFamily="34" charset="0"/>
                <a:cs typeface="Calibri" panose="020F0502020204030204" pitchFamily="34" charset="0"/>
              </a:rPr>
              <a:t>M/M/1 queue</a:t>
            </a:r>
            <a:r>
              <a:rPr lang="en-US" b="0" i="0" dirty="0">
                <a:effectLst/>
                <a:latin typeface="Calibri" panose="020F0502020204030204" pitchFamily="34" charset="0"/>
                <a:cs typeface="Calibri" panose="020F0502020204030204" pitchFamily="34" charset="0"/>
              </a:rPr>
              <a:t>), it is assumed </a:t>
            </a:r>
            <a:r>
              <a:rPr lang="en-US" b="0" i="1" dirty="0">
                <a:effectLst/>
                <a:latin typeface="Calibri" panose="020F0502020204030204" pitchFamily="34" charset="0"/>
                <a:cs typeface="Calibri" panose="020F0502020204030204" pitchFamily="34" charset="0"/>
              </a:rPr>
              <a:t>K</a:t>
            </a:r>
            <a:r>
              <a:rPr lang="en-US" b="0" i="0" dirty="0">
                <a:effectLst/>
                <a:latin typeface="Calibri" panose="020F0502020204030204" pitchFamily="34" charset="0"/>
                <a:cs typeface="Calibri" panose="020F0502020204030204" pitchFamily="34" charset="0"/>
              </a:rPr>
              <a:t> = ∞, </a:t>
            </a:r>
            <a:r>
              <a:rPr lang="en-US" b="0" i="1" dirty="0">
                <a:effectLst/>
                <a:latin typeface="Calibri" panose="020F0502020204030204" pitchFamily="34" charset="0"/>
                <a:cs typeface="Calibri" panose="020F0502020204030204" pitchFamily="34" charset="0"/>
              </a:rPr>
              <a:t>N</a:t>
            </a:r>
            <a:r>
              <a:rPr lang="en-US" b="0" i="0" dirty="0">
                <a:effectLst/>
                <a:latin typeface="Calibri" panose="020F0502020204030204" pitchFamily="34" charset="0"/>
                <a:cs typeface="Calibri" panose="020F0502020204030204" pitchFamily="34" charset="0"/>
              </a:rPr>
              <a:t> = ∞ and D = </a:t>
            </a:r>
            <a:r>
              <a:rPr lang="en-US" dirty="0">
                <a:latin typeface="Calibri" panose="020F0502020204030204" pitchFamily="34" charset="0"/>
                <a:cs typeface="Calibri" panose="020F0502020204030204" pitchFamily="34" charset="0"/>
              </a:rPr>
              <a:t>FIFO)</a:t>
            </a:r>
          </a:p>
          <a:p>
            <a:pPr algn="l"/>
            <a:endParaRPr lang="en-US" b="0" i="0" dirty="0">
              <a:effectLst/>
              <a:latin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0807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00431"/>
            <a:ext cx="6877119" cy="640080"/>
          </a:xfrm>
        </p:spPr>
        <p:txBody>
          <a:bodyPr>
            <a:noAutofit/>
          </a:bodyPr>
          <a:lstStyle/>
          <a:p>
            <a:r>
              <a:rPr lang="en-US" dirty="0">
                <a:latin typeface="Segoe UI Light" panose="020B0502040204020203" pitchFamily="34" charset="0"/>
                <a:cs typeface="Segoe UI Light" panose="020B0502040204020203" pitchFamily="34" charset="0"/>
              </a:rPr>
              <a:t>QUEUEING SYSTEM</a:t>
            </a:r>
          </a:p>
        </p:txBody>
      </p:sp>
      <p:sp>
        <p:nvSpPr>
          <p:cNvPr id="38" name="Content Placeholder 17"/>
          <p:cNvSpPr txBox="1">
            <a:spLocks/>
          </p:cNvSpPr>
          <p:nvPr/>
        </p:nvSpPr>
        <p:spPr>
          <a:xfrm>
            <a:off x="541610" y="1524707"/>
            <a:ext cx="3418156" cy="4009318"/>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Arrival Number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Normal Random Number = r’</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 Between Arrivals = IAT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Arrival Time = CAT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Service Begins = SB</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Normal Random Number = r”</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Service Time = ST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Service Ends Time = SE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Customer Waiting Time = WT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Server Idle = IT</a:t>
            </a:r>
          </a:p>
        </p:txBody>
      </p:sp>
      <p:sp>
        <p:nvSpPr>
          <p:cNvPr id="6" name="Content Placeholder 4">
            <a:extLst>
              <a:ext uri="{FF2B5EF4-FFF2-40B4-BE49-F238E27FC236}">
                <a16:creationId xmlns:a16="http://schemas.microsoft.com/office/drawing/2014/main" id="{67819B1F-1FA2-4670-B569-A92E0817DF7E}"/>
              </a:ext>
            </a:extLst>
          </p:cNvPr>
          <p:cNvSpPr txBox="1">
            <a:spLocks/>
          </p:cNvSpPr>
          <p:nvPr/>
        </p:nvSpPr>
        <p:spPr>
          <a:xfrm>
            <a:off x="3959766" y="1524707"/>
            <a:ext cx="7860759" cy="448556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 normal variable can be obtained as,</a:t>
            </a:r>
          </a:p>
          <a:p>
            <a:pPr algn="ct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x = Mean + S.D.(r’)</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For any arrival </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the service begins either on its arrival cumulative time or the service ending time of previous arrival, whichever is the latest,</a:t>
            </a:r>
          </a:p>
          <a:p>
            <a:pPr algn="ct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SB(</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 Max. [SE(i-1)], CAT(</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Service Ending Time, </a:t>
            </a:r>
          </a:p>
          <a:p>
            <a:pPr algn="ct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SE(</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 SB(</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 ST(</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Waiting Time, </a:t>
            </a:r>
          </a:p>
          <a:p>
            <a:pPr algn="ct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WT(</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 SE(i-1) – CAT(</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if positive</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Service Idle time,</a:t>
            </a:r>
          </a:p>
          <a:p>
            <a:pPr algn="ct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IT(</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 CAT(</a:t>
            </a:r>
            <a:r>
              <a:rPr lang="en-US" sz="1800" dirty="0" err="1">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 SE(i-1), if positive</a:t>
            </a:r>
          </a:p>
          <a:p>
            <a:pPr>
              <a:lnSpc>
                <a:spcPts val="1800"/>
              </a:lnSpc>
              <a:spcAft>
                <a:spcPts val="600"/>
              </a:spcAft>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QUEUEING SYSTEM</a:t>
            </a:r>
          </a:p>
        </p:txBody>
      </p:sp>
      <p:sp>
        <p:nvSpPr>
          <p:cNvPr id="15" name="TextBox 14">
            <a:extLst>
              <a:ext uri="{FF2B5EF4-FFF2-40B4-BE49-F238E27FC236}">
                <a16:creationId xmlns:a16="http://schemas.microsoft.com/office/drawing/2014/main" id="{2B09D3E9-2472-43B9-8B63-5C34AB1B1C00}"/>
              </a:ext>
            </a:extLst>
          </p:cNvPr>
          <p:cNvSpPr txBox="1"/>
          <p:nvPr/>
        </p:nvSpPr>
        <p:spPr>
          <a:xfrm>
            <a:off x="773644" y="1457324"/>
            <a:ext cx="10703979" cy="5250412"/>
          </a:xfrm>
          <a:prstGeom prst="rect">
            <a:avLst/>
          </a:prstGeom>
          <a:noFill/>
        </p:spPr>
        <p:txBody>
          <a:bodyPr wrap="square">
            <a:spAutoFit/>
          </a:bodyPr>
          <a:lstStyle/>
          <a:p>
            <a:pPr marL="0" marR="0" algn="ct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QUESTION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small grocery has only one checkout counter. 1 to 15 </a:t>
            </a:r>
            <a:r>
              <a:rPr lang="en-US"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ustomers arrive at this checkout counter at random. Time between arrivals is normally distributed with mean of 10 minutes and standard deviation of 1.5 minutes. Random value for time between arrivals: </a:t>
            </a:r>
            <a:r>
              <a:rPr lang="en-US" sz="1800" dirty="0">
                <a:solidFill>
                  <a:srgbClr val="000000"/>
                </a:solidFill>
                <a:effectLst/>
                <a:latin typeface="Calibri" panose="020F0502020204030204" pitchFamily="34" charset="0"/>
                <a:ea typeface="Times New Roman" panose="02020603050405020304" pitchFamily="18" charset="0"/>
              </a:rPr>
              <a:t>-0.46, -1.15, 0.15, 0.81, 0.74, -0.39, 0.45, 2.44, 0.59, -0.06, 0.09, 0.56, 0.65, 3.10, -0.44</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to fill requests is also normal with mean of 9.5 minutes and standard deviation of 1.0 minute. Random value for service time: </a:t>
            </a:r>
            <a:r>
              <a:rPr lang="en-US" sz="1800" dirty="0">
                <a:solidFill>
                  <a:srgbClr val="000000"/>
                </a:solidFill>
                <a:effectLst/>
                <a:latin typeface="Calibri" panose="020F0502020204030204" pitchFamily="34" charset="0"/>
                <a:ea typeface="Times New Roman" panose="02020603050405020304" pitchFamily="18" charset="0"/>
              </a:rPr>
              <a:t>0.59, -0.67, 0.41, 0.51, 1.53, -0.37, -0.27, -0.15, -0.02, -1.60, -0.19, 0.16, -0.07, 0.24, -1.76</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Simulate the system for first 15 requests assuming a single server and find the followings:</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time elapsed,</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customer waiting time,</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server Idle time,</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Average Waiting time, </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Percentage Capacity Utilization</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QUEUEING SYSTEM</a:t>
            </a:r>
          </a:p>
        </p:txBody>
      </p:sp>
      <p:sp>
        <p:nvSpPr>
          <p:cNvPr id="15" name="TextBox 14">
            <a:extLst>
              <a:ext uri="{FF2B5EF4-FFF2-40B4-BE49-F238E27FC236}">
                <a16:creationId xmlns:a16="http://schemas.microsoft.com/office/drawing/2014/main" id="{2B09D3E9-2472-43B9-8B63-5C34AB1B1C00}"/>
              </a:ext>
            </a:extLst>
          </p:cNvPr>
          <p:cNvSpPr txBox="1"/>
          <p:nvPr/>
        </p:nvSpPr>
        <p:spPr>
          <a:xfrm>
            <a:off x="764119" y="1438274"/>
            <a:ext cx="10703979" cy="4262514"/>
          </a:xfrm>
          <a:prstGeom prst="rect">
            <a:avLst/>
          </a:prstGeom>
          <a:noFill/>
        </p:spPr>
        <p:txBody>
          <a:bodyPr wrap="square">
            <a:spAutoFit/>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When </a:t>
            </a:r>
            <a:r>
              <a:rPr lang="en-US" dirty="0" err="1">
                <a:latin typeface="Calibri" panose="020F0502020204030204" pitchFamily="34" charset="0"/>
                <a:ea typeface="Calibri" panose="020F0502020204030204" pitchFamily="34" charset="0"/>
                <a:cs typeface="Times New Roman" panose="02020603050405020304" pitchFamily="18" charset="0"/>
              </a:rPr>
              <a:t>i</a:t>
            </a:r>
            <a:r>
              <a:rPr lang="en-US" dirty="0">
                <a:latin typeface="Calibri" panose="020F0502020204030204" pitchFamily="34" charset="0"/>
                <a:ea typeface="Calibri" panose="020F0502020204030204" pitchFamily="34" charset="0"/>
                <a:cs typeface="Times New Roman" panose="02020603050405020304" pitchFamily="18" charset="0"/>
              </a:rPr>
              <a:t> = 1, given random number r’= -0.46, mean = 10 and SD = 1.5. Hence,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IAT = 10 </a:t>
            </a:r>
            <a:r>
              <a:rPr lang="en-US" dirty="0">
                <a:latin typeface="Calibri" panose="020F0502020204030204" pitchFamily="34" charset="0"/>
                <a:ea typeface="Calibri" panose="020F0502020204030204" pitchFamily="34" charset="0"/>
                <a:cs typeface="Times New Roman" panose="02020603050405020304" pitchFamily="18" charset="0"/>
              </a:rPr>
              <a:t>+ 1.5 * (-0.46) = 9.310,</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CAT = 0 + 9.310 = 9.310 (There is none before the 1</a:t>
            </a:r>
            <a:r>
              <a:rPr lang="en-US" baseline="30000" dirty="0">
                <a:latin typeface="Calibri" panose="020F0502020204030204" pitchFamily="34" charset="0"/>
                <a:ea typeface="Calibri" panose="020F0502020204030204" pitchFamily="34" charset="0"/>
                <a:cs typeface="Times New Roman" panose="02020603050405020304" pitchFamily="18" charset="0"/>
              </a:rPr>
              <a:t>st</a:t>
            </a:r>
            <a:r>
              <a:rPr lang="en-US" dirty="0">
                <a:latin typeface="Calibri" panose="020F0502020204030204" pitchFamily="34" charset="0"/>
                <a:ea typeface="Calibri" panose="020F0502020204030204" pitchFamily="34" charset="0"/>
                <a:cs typeface="Times New Roman" panose="02020603050405020304" pitchFamily="18" charset="0"/>
              </a:rPr>
              <a:t> customer, so we add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SB = Max [0, 9.310] = 9.310 (There is none before the 1</a:t>
            </a:r>
            <a:r>
              <a:rPr lang="en-US" baseline="30000" dirty="0">
                <a:latin typeface="Calibri" panose="020F0502020204030204" pitchFamily="34" charset="0"/>
                <a:ea typeface="Calibri" panose="020F0502020204030204" pitchFamily="34" charset="0"/>
                <a:cs typeface="Times New Roman" panose="02020603050405020304" pitchFamily="18" charset="0"/>
              </a:rPr>
              <a:t>st</a:t>
            </a:r>
            <a:r>
              <a:rPr lang="en-US" dirty="0">
                <a:latin typeface="Calibri" panose="020F0502020204030204" pitchFamily="34" charset="0"/>
                <a:ea typeface="Calibri" panose="020F0502020204030204" pitchFamily="34" charset="0"/>
                <a:cs typeface="Times New Roman" panose="02020603050405020304" pitchFamily="18" charset="0"/>
              </a:rPr>
              <a:t> customer, so we consider 0 for SE(i-1))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Given random number r”= 0.59, mean = 9.5 and SD = 1. Hence, </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ST = 9.5 + 1 * (0.59) =10.09, SE = 9.310 + 10.09 = 19.400</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WT = 0.000 – 9.310 ; as it’s not a positive value, so we take it 0.000 (There is none before the 1</a:t>
            </a:r>
            <a:r>
              <a:rPr lang="en-US" baseline="30000" dirty="0">
                <a:latin typeface="Calibri" panose="020F0502020204030204" pitchFamily="34" charset="0"/>
                <a:ea typeface="Calibri" panose="020F0502020204030204" pitchFamily="34" charset="0"/>
                <a:cs typeface="Times New Roman" panose="02020603050405020304" pitchFamily="18" charset="0"/>
              </a:rPr>
              <a:t>st</a:t>
            </a:r>
            <a:r>
              <a:rPr lang="en-US" dirty="0">
                <a:latin typeface="Calibri" panose="020F0502020204030204" pitchFamily="34" charset="0"/>
                <a:ea typeface="Calibri" panose="020F0502020204030204" pitchFamily="34" charset="0"/>
                <a:cs typeface="Times New Roman" panose="02020603050405020304" pitchFamily="18" charset="0"/>
              </a:rPr>
              <a:t> customer, so we consider 0 for SE(i-1))</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IT = 9.310 – 0.000 = 9.310</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9AB8262-7EE2-4B54-9BB0-65FDDBB2FDCC}"/>
              </a:ext>
            </a:extLst>
          </p:cNvPr>
          <p:cNvPicPr>
            <a:picLocks noChangeAspect="1"/>
          </p:cNvPicPr>
          <p:nvPr/>
        </p:nvPicPr>
        <p:blipFill>
          <a:blip r:embed="rId2"/>
          <a:stretch>
            <a:fillRect/>
          </a:stretch>
        </p:blipFill>
        <p:spPr>
          <a:xfrm>
            <a:off x="1091164" y="4838701"/>
            <a:ext cx="10076898" cy="1762124"/>
          </a:xfrm>
          <a:prstGeom prst="rect">
            <a:avLst/>
          </a:prstGeom>
        </p:spPr>
      </p:pic>
    </p:spTree>
    <p:extLst>
      <p:ext uri="{BB962C8B-B14F-4D97-AF65-F5344CB8AC3E}">
        <p14:creationId xmlns:p14="http://schemas.microsoft.com/office/powerpoint/2010/main" val="1517532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QUEUEING SYSTEM</a:t>
            </a:r>
          </a:p>
        </p:txBody>
      </p:sp>
      <p:sp>
        <p:nvSpPr>
          <p:cNvPr id="15" name="TextBox 14">
            <a:extLst>
              <a:ext uri="{FF2B5EF4-FFF2-40B4-BE49-F238E27FC236}">
                <a16:creationId xmlns:a16="http://schemas.microsoft.com/office/drawing/2014/main" id="{2B09D3E9-2472-43B9-8B63-5C34AB1B1C00}"/>
              </a:ext>
            </a:extLst>
          </p:cNvPr>
          <p:cNvSpPr txBox="1"/>
          <p:nvPr/>
        </p:nvSpPr>
        <p:spPr>
          <a:xfrm>
            <a:off x="764119" y="1438274"/>
            <a:ext cx="10703979" cy="3966150"/>
          </a:xfrm>
          <a:prstGeom prst="rect">
            <a:avLst/>
          </a:prstGeom>
          <a:noFill/>
        </p:spPr>
        <p:txBody>
          <a:bodyPr wrap="square">
            <a:spAutoFit/>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When </a:t>
            </a:r>
            <a:r>
              <a:rPr lang="en-US" dirty="0" err="1">
                <a:latin typeface="Calibri" panose="020F0502020204030204" pitchFamily="34" charset="0"/>
                <a:ea typeface="Calibri" panose="020F0502020204030204" pitchFamily="34" charset="0"/>
                <a:cs typeface="Times New Roman" panose="02020603050405020304" pitchFamily="18" charset="0"/>
              </a:rPr>
              <a:t>i</a:t>
            </a:r>
            <a:r>
              <a:rPr lang="en-US" dirty="0">
                <a:latin typeface="Calibri" panose="020F0502020204030204" pitchFamily="34" charset="0"/>
                <a:ea typeface="Calibri" panose="020F0502020204030204" pitchFamily="34" charset="0"/>
                <a:cs typeface="Times New Roman" panose="02020603050405020304" pitchFamily="18" charset="0"/>
              </a:rPr>
              <a:t> = 2, given random number r’= -1.15, mean = 10 and SD = 1.5. Hence,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IAT = 10 </a:t>
            </a:r>
            <a:r>
              <a:rPr lang="en-US" dirty="0">
                <a:latin typeface="Calibri" panose="020F0502020204030204" pitchFamily="34" charset="0"/>
                <a:ea typeface="Calibri" panose="020F0502020204030204" pitchFamily="34" charset="0"/>
                <a:cs typeface="Times New Roman" panose="02020603050405020304" pitchFamily="18" charset="0"/>
              </a:rPr>
              <a:t>+ 1.5 * (-1.15) = 8.275,</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CAT = 9.310 + 8.275 = 17.585</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SB = Max [19.400, 17.585] = 19.400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Given random number r”= -0.67, mean = 9.5 and SD = 1. Hence, </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ST = 9.5 + 1 * (-0.67) =8.83, SE = 19.400 + 8.83 = 28.230</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WT = 19.400 – 17.585 = 1.815</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IT = 17.585 – 19.400 ; as it’s not a positive value, so we take it 0.000 </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9AB8262-7EE2-4B54-9BB0-65FDDBB2FDCC}"/>
              </a:ext>
            </a:extLst>
          </p:cNvPr>
          <p:cNvPicPr>
            <a:picLocks noChangeAspect="1"/>
          </p:cNvPicPr>
          <p:nvPr/>
        </p:nvPicPr>
        <p:blipFill>
          <a:blip r:embed="rId2"/>
          <a:stretch>
            <a:fillRect/>
          </a:stretch>
        </p:blipFill>
        <p:spPr>
          <a:xfrm>
            <a:off x="1091164" y="4838701"/>
            <a:ext cx="10076898" cy="1762124"/>
          </a:xfrm>
          <a:prstGeom prst="rect">
            <a:avLst/>
          </a:prstGeom>
        </p:spPr>
      </p:pic>
    </p:spTree>
    <p:extLst>
      <p:ext uri="{BB962C8B-B14F-4D97-AF65-F5344CB8AC3E}">
        <p14:creationId xmlns:p14="http://schemas.microsoft.com/office/powerpoint/2010/main" val="2003492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C760BC-F82D-4A6F-AD68-B778148142BD}"/>
              </a:ext>
            </a:extLst>
          </p:cNvPr>
          <p:cNvPicPr>
            <a:picLocks noChangeAspect="1"/>
          </p:cNvPicPr>
          <p:nvPr/>
        </p:nvPicPr>
        <p:blipFill>
          <a:blip r:embed="rId2"/>
          <a:stretch>
            <a:fillRect/>
          </a:stretch>
        </p:blipFill>
        <p:spPr>
          <a:xfrm>
            <a:off x="1081087" y="704850"/>
            <a:ext cx="10029825" cy="1905000"/>
          </a:xfrm>
          <a:prstGeom prst="rect">
            <a:avLst/>
          </a:prstGeom>
        </p:spPr>
      </p:pic>
      <p:pic>
        <p:nvPicPr>
          <p:cNvPr id="5" name="Picture 4">
            <a:extLst>
              <a:ext uri="{FF2B5EF4-FFF2-40B4-BE49-F238E27FC236}">
                <a16:creationId xmlns:a16="http://schemas.microsoft.com/office/drawing/2014/main" id="{B6E24DD3-C19A-404F-8D2D-44C167CE365B}"/>
              </a:ext>
            </a:extLst>
          </p:cNvPr>
          <p:cNvPicPr>
            <a:picLocks noChangeAspect="1"/>
          </p:cNvPicPr>
          <p:nvPr/>
        </p:nvPicPr>
        <p:blipFill>
          <a:blip r:embed="rId3"/>
          <a:stretch>
            <a:fillRect/>
          </a:stretch>
        </p:blipFill>
        <p:spPr>
          <a:xfrm>
            <a:off x="1097708" y="2593973"/>
            <a:ext cx="10003679" cy="3967141"/>
          </a:xfrm>
          <a:prstGeom prst="rect">
            <a:avLst/>
          </a:prstGeom>
        </p:spPr>
      </p:pic>
    </p:spTree>
    <p:extLst>
      <p:ext uri="{BB962C8B-B14F-4D97-AF65-F5344CB8AC3E}">
        <p14:creationId xmlns:p14="http://schemas.microsoft.com/office/powerpoint/2010/main" val="679457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QUEUEING SYSTEM</a:t>
            </a:r>
          </a:p>
        </p:txBody>
      </p:sp>
      <p:sp>
        <p:nvSpPr>
          <p:cNvPr id="5" name="Content Placeholder 4"/>
          <p:cNvSpPr>
            <a:spLocks noGrp="1"/>
          </p:cNvSpPr>
          <p:nvPr>
            <p:ph sz="half" idx="4294967295"/>
          </p:nvPr>
        </p:nvSpPr>
        <p:spPr>
          <a:xfrm>
            <a:off x="541609" y="1431010"/>
            <a:ext cx="10948026" cy="5017498"/>
          </a:xfrm>
        </p:spPr>
        <p:txBody>
          <a:bodyPr vert="horz" lIns="91440" tIns="45720" rIns="91440" bIns="45720" rtlCol="0">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end of 15 simulations,</a:t>
            </a:r>
          </a:p>
          <a:p>
            <a:pPr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time elapsed = 159.615 mins</a:t>
            </a:r>
          </a:p>
          <a:p>
            <a:pPr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customer waiting time = 2.89 mins</a:t>
            </a:r>
          </a:p>
          <a:p>
            <a:pPr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server Idle time = 26.915 mins</a:t>
            </a:r>
          </a:p>
          <a:p>
            <a:pPr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there are 15 arrivals, </a:t>
            </a:r>
          </a:p>
          <a:p>
            <a:pPr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Average Waiting time = (2.89 / 15)</a:t>
            </a:r>
          </a:p>
          <a:p>
            <a:pPr marL="137160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=0.193 per arrival</a:t>
            </a:r>
          </a:p>
          <a:p>
            <a:pPr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Percentage Capacity Utilization = ((167.755-26.915)/167.755) * 100</a:t>
            </a:r>
          </a:p>
          <a:p>
            <a:pPr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83.96%</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25705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Queueing System 1</Template>
  <TotalTime>1</TotalTime>
  <Words>876</Words>
  <Application>Microsoft Office PowerPoint</Application>
  <PresentationFormat>Widescreen</PresentationFormat>
  <Paragraphs>80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vt:lpstr>
      <vt:lpstr>Segoe UI Light</vt:lpstr>
      <vt:lpstr>Office Theme</vt:lpstr>
      <vt:lpstr>QUEUEING SYSTEM</vt:lpstr>
      <vt:lpstr>QUEUEING SYSTEM</vt:lpstr>
      <vt:lpstr>QUEUEING SYSTEM</vt:lpstr>
      <vt:lpstr>QUEUEING SYSTEM</vt:lpstr>
      <vt:lpstr>QUEUEING SYSTEM</vt:lpstr>
      <vt:lpstr>QUEUEING SYSTEM</vt:lpstr>
      <vt:lpstr>PowerPoint Presentation</vt:lpstr>
      <vt:lpstr>QUEUEING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Zareen Mishma</dc:creator>
  <cp:lastModifiedBy>Zareen Mishma</cp:lastModifiedBy>
  <cp:revision>3</cp:revision>
  <dcterms:created xsi:type="dcterms:W3CDTF">2020-07-14T11:19:49Z</dcterms:created>
  <dcterms:modified xsi:type="dcterms:W3CDTF">2020-07-14T11:22:09Z</dcterms:modified>
</cp:coreProperties>
</file>