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1" r:id="rId3"/>
    <p:sldId id="281" r:id="rId4"/>
    <p:sldId id="288" r:id="rId5"/>
    <p:sldId id="289" r:id="rId6"/>
    <p:sldId id="290" r:id="rId7"/>
    <p:sldId id="291" r:id="rId8"/>
    <p:sldId id="292" r:id="rId9"/>
    <p:sldId id="285" r:id="rId10"/>
    <p:sldId id="283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5ABA-272D-461E-A1D0-9FD6B5EB9E4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AF3E7-DE78-4BC8-BE83-6B604A01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65F9-9E01-4BD4-8B41-198E8A43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BCEAC-2E49-4D71-87DF-393D74BD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7453-DD78-45C6-B2C7-07C18977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E396-F3AC-44D7-9D44-D04FA3D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E1AB-BB87-4933-BFDF-0CF6AB81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6DD1-2E8C-40CE-87FE-8E5C8505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F8DD1-F7B4-4F32-8931-3B239760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DA1F-B9E5-4262-AC13-C86D06C3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8F42-4FBF-4572-88AA-1173C41D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5633-DB15-4DF1-A785-8875611A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41B24-88CC-4DFF-8855-F48A5819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6FBC1-FFEC-4A4C-B81F-FB6DC011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CA64-951A-4B47-ACBA-2B53D27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88AE-1ED0-4A06-BF7B-C390A3B5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4FE-4ABF-4E3E-85C7-F6C7DFDD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13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A61D-DD3C-4EDE-87F1-F0D2F316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71C5-ED34-4290-B4F5-436468BD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D8C0-1470-40BD-AC52-31E25AC9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69DD-0398-475E-B1D3-3451B6F0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FF18-563C-4B7B-9338-90869B82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03E3-E71B-4625-A106-9C9A3A6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0926-1288-44DB-8466-91CB5386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435A-5341-475E-8D69-205ABF17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FF1-EC4D-4A0D-B908-10882235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7B02-7830-4C4E-B427-E8231C8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CAFD-8FD2-40D0-9404-148B127F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B121-B882-4B54-B082-38D7DBBB5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4A212-1674-4E31-8E55-FAE27206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67AF8-384C-4A70-B6F0-2D289614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EE46-9ACE-4849-9B18-FB09F9BD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3E1A8-52C2-44E4-9738-3420FAC3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E81D-A1B1-440E-86A0-51909CB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C528-746A-497D-9648-3FD24DE52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64691-BBF6-453B-82FE-6160FD010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7F669-936E-4CFE-8153-AD4622E7E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0D23B-03D3-41E3-B3A1-3D443CC47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AF55C-110B-4C8F-8AE7-EC6A5884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788F9-F64B-4DFA-89B5-728C8B8D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A7598-8329-44D6-A379-36A9CFE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AD9C-45CA-4074-9054-6BF46DBC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C4900-0B79-459E-B130-E530DF04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AA682-89FF-4ED0-A07A-8114899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4C77F-3008-4236-9C27-D54B6B05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3CC6E-DEE2-441D-B841-65C85F03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0A94B-5A43-408C-AC1E-CA0AA8DD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0DED-9071-4E96-873E-82409B9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5C4-AE23-4F91-AB91-A5235319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D8E8-CEC0-47C2-ADEB-669EC62B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6D3A-74C8-46AA-8443-C667EF54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5FBA-8559-43D6-BCC1-1BB4BEF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A486B-5B97-4FD0-A28F-5F5EC810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F253-0C26-4BD3-83CB-EA101D5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F7CF-951E-45FC-ADC6-04332076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32090-1845-43D7-98C5-6ACAB479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38C9-12CB-4C14-AAF2-3DB5A71C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0666-4CA9-422D-ACA4-7DC8DD4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9E6A-97B6-43A3-8BB9-F5F8D195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7E3D-B168-46D3-AE04-C662D863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AFA0F-58A9-4EF0-A0CA-80FDE4B9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9F83-3B21-4389-A4BC-4B6EB1EA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E7449-C098-4389-B6B3-B93B36A56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379C-34D1-40AF-9C5F-F6BE6C0E2E6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60E4-433B-4BB3-974D-D446774FD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92B8-127F-4886-B9E2-2AC3EE92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QUEUEING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10948026" cy="501749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simulations,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Waiting time = 56/20 = 2.8 minutes,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a customer has to wait in the queue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(number of customers who wait/total customers)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(13/20)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0.65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Fraction of Idle time of server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(total idle time/total run time)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(18/86)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0.21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Service time = (67/20) = 3.4 minutes,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time between Arrivals = (82/19) = 4.3 minutes</a:t>
            </a: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10948026" cy="5017498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time a customer spends in system = (124/20) = 6.2 minutes,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Waiting time of those who wait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(total waiting time/ number of customers who wait)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(56/13)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4.3 minutes</a:t>
            </a:r>
          </a:p>
        </p:txBody>
      </p:sp>
    </p:spTree>
    <p:extLst>
      <p:ext uri="{BB962C8B-B14F-4D97-AF65-F5344CB8AC3E}">
        <p14:creationId xmlns:p14="http://schemas.microsoft.com/office/powerpoint/2010/main" val="307434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00431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3418156" cy="3504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Between Arrivals = IAT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Cumulative Arrival Time = CAT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Begins = SB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Time = ST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Ends Time = SE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Waiting Time = WT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n-lt"/>
              </a:rPr>
              <a:t>Time spent in System = 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Idle = IT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7819B1F-1FA2-4670-B569-A92E0817DF7E}"/>
              </a:ext>
            </a:extLst>
          </p:cNvPr>
          <p:cNvSpPr txBox="1">
            <a:spLocks/>
          </p:cNvSpPr>
          <p:nvPr/>
        </p:nvSpPr>
        <p:spPr>
          <a:xfrm>
            <a:off x="3959766" y="1524707"/>
            <a:ext cx="7860759" cy="4485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any customer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service begins either on its arrival cumulative time or the service ending time of previous arrival, whichever is the latest,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Max. [SE(i-1)], CAT(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Ending Time, 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SB(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ST(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Waiting Time, 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SE(i-1) – CAT(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if positive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n-lt"/>
              </a:rPr>
              <a:t>Time spent in System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n-lt"/>
              </a:rPr>
              <a:t>(TS)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ST(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1800" dirty="0">
                <a:effectLst/>
                <a:latin typeface="+mn-lt"/>
              </a:rPr>
              <a:t>WT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Idle time,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CAT(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SE(i-1), if positive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9D3E9-2472-43B9-8B63-5C34AB1B1C00}"/>
              </a:ext>
            </a:extLst>
          </p:cNvPr>
          <p:cNvSpPr txBox="1"/>
          <p:nvPr/>
        </p:nvSpPr>
        <p:spPr>
          <a:xfrm>
            <a:off x="773644" y="1457324"/>
            <a:ext cx="10703979" cy="5147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- 1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small grocery has only one checkout counter. Customers arrive at this counter at random from 1 to 8 minutes apart. Each possible value of inter-arrival time has the same probability of occurrence. The service time varies from 1 to 6 minutes with the probabilities shown in the table. The problem is to analyze the system by simulating the arrival and service of  customers. Random value for arrivals: 913, 727, 015, 948, 309, 922, 753, 235, 302, 109, 093, 607, 738, 359, 888, 106, 212, 493, 535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value for service time: 84, 10, 74, 53, 17, 79, 91, 67, 89, 38, 32, 94, 79, 05, 79, 84, 52, 55, 30, 50. Assume that the first customer arrives at time 0.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 the system for first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assuming a single server and find the followings: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Waiting time,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a customer has to wait in the queue,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Fraction of Idle time of server,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Service time,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9D3E9-2472-43B9-8B63-5C34AB1B1C00}"/>
              </a:ext>
            </a:extLst>
          </p:cNvPr>
          <p:cNvSpPr txBox="1"/>
          <p:nvPr/>
        </p:nvSpPr>
        <p:spPr>
          <a:xfrm>
            <a:off x="733426" y="1457324"/>
            <a:ext cx="10744198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time between Arrivals,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time a customer spends in system,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Waiting time of those who wait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A9495A-0E59-403B-B2B9-FC2044EA9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31431"/>
              </p:ext>
            </p:extLst>
          </p:nvPr>
        </p:nvGraphicFramePr>
        <p:xfrm>
          <a:off x="4429125" y="2971800"/>
          <a:ext cx="3238500" cy="3438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104">
                  <a:extLst>
                    <a:ext uri="{9D8B030D-6E8A-4147-A177-3AD203B41FA5}">
                      <a16:colId xmlns:a16="http://schemas.microsoft.com/office/drawing/2014/main" val="2680667837"/>
                    </a:ext>
                  </a:extLst>
                </a:gridCol>
                <a:gridCol w="1227396">
                  <a:extLst>
                    <a:ext uri="{9D8B030D-6E8A-4147-A177-3AD203B41FA5}">
                      <a16:colId xmlns:a16="http://schemas.microsoft.com/office/drawing/2014/main" val="3363751302"/>
                    </a:ext>
                  </a:extLst>
                </a:gridCol>
              </a:tblGrid>
              <a:tr h="828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Service 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Probability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6192677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7611976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2769184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3000160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1396736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02110433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6330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9D3E9-2472-43B9-8B63-5C34AB1B1C00}"/>
              </a:ext>
            </a:extLst>
          </p:cNvPr>
          <p:cNvSpPr txBox="1"/>
          <p:nvPr/>
        </p:nvSpPr>
        <p:spPr>
          <a:xfrm>
            <a:off x="744011" y="1501974"/>
            <a:ext cx="1026689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for Arrival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D42F5B-DED2-4484-BCC0-31333C326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82"/>
              </p:ext>
            </p:extLst>
          </p:nvPr>
        </p:nvGraphicFramePr>
        <p:xfrm>
          <a:off x="2266950" y="2574924"/>
          <a:ext cx="7591426" cy="3159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7811">
                  <a:extLst>
                    <a:ext uri="{9D8B030D-6E8A-4147-A177-3AD203B41FA5}">
                      <a16:colId xmlns:a16="http://schemas.microsoft.com/office/drawing/2014/main" val="501821034"/>
                    </a:ext>
                  </a:extLst>
                </a:gridCol>
                <a:gridCol w="1224489">
                  <a:extLst>
                    <a:ext uri="{9D8B030D-6E8A-4147-A177-3AD203B41FA5}">
                      <a16:colId xmlns:a16="http://schemas.microsoft.com/office/drawing/2014/main" val="1198382789"/>
                    </a:ext>
                  </a:extLst>
                </a:gridCol>
                <a:gridCol w="2011856">
                  <a:extLst>
                    <a:ext uri="{9D8B030D-6E8A-4147-A177-3AD203B41FA5}">
                      <a16:colId xmlns:a16="http://schemas.microsoft.com/office/drawing/2014/main" val="227903863"/>
                    </a:ext>
                  </a:extLst>
                </a:gridCol>
                <a:gridCol w="2417270">
                  <a:extLst>
                    <a:ext uri="{9D8B030D-6E8A-4147-A177-3AD203B41FA5}">
                      <a16:colId xmlns:a16="http://schemas.microsoft.com/office/drawing/2014/main" val="1064248622"/>
                    </a:ext>
                  </a:extLst>
                </a:gridCol>
              </a:tblGrid>
              <a:tr h="6076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 between arrival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Probability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Cumulative Probability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 number assignment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3530829"/>
                  </a:ext>
                </a:extLst>
              </a:tr>
              <a:tr h="318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001 - 125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3301234"/>
                  </a:ext>
                </a:extLst>
              </a:tr>
              <a:tr h="318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126 - 250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78587603"/>
                  </a:ext>
                </a:extLst>
              </a:tr>
              <a:tr h="318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251 - 375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3949824"/>
                  </a:ext>
                </a:extLst>
              </a:tr>
              <a:tr h="318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376 - 500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8921042"/>
                  </a:ext>
                </a:extLst>
              </a:tr>
              <a:tr h="318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501 - 625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87037183"/>
                  </a:ext>
                </a:extLst>
              </a:tr>
              <a:tr h="318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626 - 750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07714922"/>
                  </a:ext>
                </a:extLst>
              </a:tr>
              <a:tr h="318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751 - 875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0428711"/>
                  </a:ext>
                </a:extLst>
              </a:tr>
              <a:tr h="318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876 - 000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40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DCEC93-409C-459B-BB7B-DDE692347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31575"/>
              </p:ext>
            </p:extLst>
          </p:nvPr>
        </p:nvGraphicFramePr>
        <p:xfrm>
          <a:off x="5210175" y="266700"/>
          <a:ext cx="5381625" cy="6330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009">
                  <a:extLst>
                    <a:ext uri="{9D8B030D-6E8A-4147-A177-3AD203B41FA5}">
                      <a16:colId xmlns:a16="http://schemas.microsoft.com/office/drawing/2014/main" val="38600070"/>
                    </a:ext>
                  </a:extLst>
                </a:gridCol>
                <a:gridCol w="1883568">
                  <a:extLst>
                    <a:ext uri="{9D8B030D-6E8A-4147-A177-3AD203B41FA5}">
                      <a16:colId xmlns:a16="http://schemas.microsoft.com/office/drawing/2014/main" val="2971034239"/>
                    </a:ext>
                  </a:extLst>
                </a:gridCol>
                <a:gridCol w="2194048">
                  <a:extLst>
                    <a:ext uri="{9D8B030D-6E8A-4147-A177-3AD203B41FA5}">
                      <a16:colId xmlns:a16="http://schemas.microsoft.com/office/drawing/2014/main" val="810632349"/>
                    </a:ext>
                  </a:extLst>
                </a:gridCol>
              </a:tblGrid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 Number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(r’)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B/W Arrival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(IAT)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8917005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0774051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913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9253728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58074024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2267379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0655555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91580567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922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3630310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753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0667777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58480203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3968449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7263420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52541359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08714268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57472344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4449232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888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5017226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93356920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30807776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566717"/>
                  </a:ext>
                </a:extLst>
              </a:tr>
              <a:tr h="287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66070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4662AF7-D173-43D5-8A4B-561FE168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3" y="1175309"/>
            <a:ext cx="10854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Determining time between arrival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10A2C1-3EA5-471F-96BD-CC859A69B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05403"/>
              </p:ext>
            </p:extLst>
          </p:nvPr>
        </p:nvGraphicFramePr>
        <p:xfrm>
          <a:off x="902267" y="2410715"/>
          <a:ext cx="7851209" cy="3445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388">
                  <a:extLst>
                    <a:ext uri="{9D8B030D-6E8A-4147-A177-3AD203B41FA5}">
                      <a16:colId xmlns:a16="http://schemas.microsoft.com/office/drawing/2014/main" val="4132125887"/>
                    </a:ext>
                  </a:extLst>
                </a:gridCol>
                <a:gridCol w="1991755">
                  <a:extLst>
                    <a:ext uri="{9D8B030D-6E8A-4147-A177-3AD203B41FA5}">
                      <a16:colId xmlns:a16="http://schemas.microsoft.com/office/drawing/2014/main" val="3767431708"/>
                    </a:ext>
                  </a:extLst>
                </a:gridCol>
                <a:gridCol w="1392952">
                  <a:extLst>
                    <a:ext uri="{9D8B030D-6E8A-4147-A177-3AD203B41FA5}">
                      <a16:colId xmlns:a16="http://schemas.microsoft.com/office/drawing/2014/main" val="3514699167"/>
                    </a:ext>
                  </a:extLst>
                </a:gridCol>
                <a:gridCol w="2479114">
                  <a:extLst>
                    <a:ext uri="{9D8B030D-6E8A-4147-A177-3AD203B41FA5}">
                      <a16:colId xmlns:a16="http://schemas.microsoft.com/office/drawing/2014/main" val="2250253093"/>
                    </a:ext>
                  </a:extLst>
                </a:gridCol>
              </a:tblGrid>
              <a:tr h="1153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Service 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Probability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Cumulative Probability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 number assignment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1357415"/>
                  </a:ext>
                </a:extLst>
              </a:tr>
              <a:tr h="382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01– 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5505533"/>
                  </a:ext>
                </a:extLst>
              </a:tr>
              <a:tr h="382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 – 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5698076"/>
                  </a:ext>
                </a:extLst>
              </a:tr>
              <a:tr h="382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 – 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09486158"/>
                  </a:ext>
                </a:extLst>
              </a:tr>
              <a:tr h="382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61 – 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95405353"/>
                  </a:ext>
                </a:extLst>
              </a:tr>
              <a:tr h="382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86 – 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4086625"/>
                  </a:ext>
                </a:extLst>
              </a:tr>
              <a:tr h="382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96 – 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855192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563B0F6-A4A1-4698-A079-F0A5DB3EE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1426260"/>
            <a:ext cx="78512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Distribution of Service Time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753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4662AF7-D173-43D5-8A4B-561FE168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3" y="1507986"/>
            <a:ext cx="3910892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time determination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FABDC9-7126-4C65-B80B-D1D22AE62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5599"/>
              </p:ext>
            </p:extLst>
          </p:nvPr>
        </p:nvGraphicFramePr>
        <p:xfrm>
          <a:off x="5604582" y="333375"/>
          <a:ext cx="4872916" cy="6515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598">
                  <a:extLst>
                    <a:ext uri="{9D8B030D-6E8A-4147-A177-3AD203B41FA5}">
                      <a16:colId xmlns:a16="http://schemas.microsoft.com/office/drawing/2014/main" val="2158648171"/>
                    </a:ext>
                  </a:extLst>
                </a:gridCol>
                <a:gridCol w="1814159">
                  <a:extLst>
                    <a:ext uri="{9D8B030D-6E8A-4147-A177-3AD203B41FA5}">
                      <a16:colId xmlns:a16="http://schemas.microsoft.com/office/drawing/2014/main" val="2611647393"/>
                    </a:ext>
                  </a:extLst>
                </a:gridCol>
                <a:gridCol w="1814159">
                  <a:extLst>
                    <a:ext uri="{9D8B030D-6E8A-4147-A177-3AD203B41FA5}">
                      <a16:colId xmlns:a16="http://schemas.microsoft.com/office/drawing/2014/main" val="835685072"/>
                    </a:ext>
                  </a:extLst>
                </a:gridCol>
              </a:tblGrid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 Number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r”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Service Time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(ST)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634976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8679357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48614863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984459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047637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027938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5600958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0303216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708798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2712438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232702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6286913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0126952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940304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82621303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95893677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6019458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30943796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393734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8470711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1738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7A0508-438E-4A9E-AE94-06B6BC5DC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96942"/>
              </p:ext>
            </p:extLst>
          </p:nvPr>
        </p:nvGraphicFramePr>
        <p:xfrm>
          <a:off x="238124" y="-57149"/>
          <a:ext cx="11668125" cy="7019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845">
                  <a:extLst>
                    <a:ext uri="{9D8B030D-6E8A-4147-A177-3AD203B41FA5}">
                      <a16:colId xmlns:a16="http://schemas.microsoft.com/office/drawing/2014/main" val="2585330902"/>
                    </a:ext>
                  </a:extLst>
                </a:gridCol>
                <a:gridCol w="1427819">
                  <a:extLst>
                    <a:ext uri="{9D8B030D-6E8A-4147-A177-3AD203B41FA5}">
                      <a16:colId xmlns:a16="http://schemas.microsoft.com/office/drawing/2014/main" val="2624506975"/>
                    </a:ext>
                  </a:extLst>
                </a:gridCol>
                <a:gridCol w="1357082">
                  <a:extLst>
                    <a:ext uri="{9D8B030D-6E8A-4147-A177-3AD203B41FA5}">
                      <a16:colId xmlns:a16="http://schemas.microsoft.com/office/drawing/2014/main" val="4250563506"/>
                    </a:ext>
                  </a:extLst>
                </a:gridCol>
                <a:gridCol w="1016387">
                  <a:extLst>
                    <a:ext uri="{9D8B030D-6E8A-4147-A177-3AD203B41FA5}">
                      <a16:colId xmlns:a16="http://schemas.microsoft.com/office/drawing/2014/main" val="165043646"/>
                    </a:ext>
                  </a:extLst>
                </a:gridCol>
                <a:gridCol w="1386634">
                  <a:extLst>
                    <a:ext uri="{9D8B030D-6E8A-4147-A177-3AD203B41FA5}">
                      <a16:colId xmlns:a16="http://schemas.microsoft.com/office/drawing/2014/main" val="176603318"/>
                    </a:ext>
                  </a:extLst>
                </a:gridCol>
                <a:gridCol w="1129718">
                  <a:extLst>
                    <a:ext uri="{9D8B030D-6E8A-4147-A177-3AD203B41FA5}">
                      <a16:colId xmlns:a16="http://schemas.microsoft.com/office/drawing/2014/main" val="2816223562"/>
                    </a:ext>
                  </a:extLst>
                </a:gridCol>
                <a:gridCol w="1618699">
                  <a:extLst>
                    <a:ext uri="{9D8B030D-6E8A-4147-A177-3AD203B41FA5}">
                      <a16:colId xmlns:a16="http://schemas.microsoft.com/office/drawing/2014/main" val="2970730551"/>
                    </a:ext>
                  </a:extLst>
                </a:gridCol>
                <a:gridCol w="1753591">
                  <a:extLst>
                    <a:ext uri="{9D8B030D-6E8A-4147-A177-3AD203B41FA5}">
                      <a16:colId xmlns:a16="http://schemas.microsoft.com/office/drawing/2014/main" val="839012530"/>
                    </a:ext>
                  </a:extLst>
                </a:gridCol>
                <a:gridCol w="809350">
                  <a:extLst>
                    <a:ext uri="{9D8B030D-6E8A-4147-A177-3AD203B41FA5}">
                      <a16:colId xmlns:a16="http://schemas.microsoft.com/office/drawing/2014/main" val="1058994213"/>
                    </a:ext>
                  </a:extLst>
                </a:gridCol>
              </a:tblGrid>
              <a:tr h="1129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Customer (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Time B/W Arrival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(IAT)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Cumulative Arrival Time (CAT)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Service Time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(ST)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Time Service Begins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(SB)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Waiting Time (WT)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Service Ending Time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(SE)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Time spent in System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(TS)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Idle Time (IT)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495090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-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8821670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7068742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32135445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2418469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0489471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706026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8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39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6885315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1270724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1839089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5611304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3555797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94409764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5492651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59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89971258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14501144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1673523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4177300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1603391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19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77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24234661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86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92202820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Total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67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124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18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3547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45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Queueing System 1</Template>
  <TotalTime>909</TotalTime>
  <Words>1064</Words>
  <Application>Microsoft Office PowerPoint</Application>
  <PresentationFormat>Widescreen</PresentationFormat>
  <Paragraphs>472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Office Theme</vt:lpstr>
      <vt:lpstr>QUEUEING SYSTEM</vt:lpstr>
      <vt:lpstr>QUEUEING SYSTEM</vt:lpstr>
      <vt:lpstr>QUEUEING SYSTEM</vt:lpstr>
      <vt:lpstr>QUEUEING SYSTEM</vt:lpstr>
      <vt:lpstr>QUEUEING SYSTEM</vt:lpstr>
      <vt:lpstr>PowerPoint Presentation</vt:lpstr>
      <vt:lpstr>QUEUEING SYSTEM</vt:lpstr>
      <vt:lpstr>PowerPoint Presentation</vt:lpstr>
      <vt:lpstr>PowerPoint Presentation</vt:lpstr>
      <vt:lpstr>QUEUEING SYSTEM</vt:lpstr>
      <vt:lpstr>QUEUEING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Zareen Mishma</dc:creator>
  <cp:lastModifiedBy>Zareen Mishma</cp:lastModifiedBy>
  <cp:revision>55</cp:revision>
  <dcterms:created xsi:type="dcterms:W3CDTF">2020-07-14T11:19:49Z</dcterms:created>
  <dcterms:modified xsi:type="dcterms:W3CDTF">2020-07-15T03:06:07Z</dcterms:modified>
</cp:coreProperties>
</file>