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1" r:id="rId3"/>
    <p:sldId id="281" r:id="rId4"/>
    <p:sldId id="288" r:id="rId5"/>
    <p:sldId id="294" r:id="rId6"/>
    <p:sldId id="289" r:id="rId7"/>
    <p:sldId id="291" r:id="rId8"/>
    <p:sldId id="295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QUEUEING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00431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3418156" cy="3504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Between Arrivals = IAT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Cumulative Arrival Time = CAT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Begins = SB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Time = ST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Ends Time = SE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Waiting Time = WT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n-lt"/>
              </a:rPr>
              <a:t>Time spent in System = 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Idle = IT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819B1F-1FA2-4670-B569-A92E0817DF7E}"/>
              </a:ext>
            </a:extLst>
          </p:cNvPr>
          <p:cNvSpPr txBox="1">
            <a:spLocks/>
          </p:cNvSpPr>
          <p:nvPr/>
        </p:nvSpPr>
        <p:spPr>
          <a:xfrm>
            <a:off x="3959766" y="1524707"/>
            <a:ext cx="7860759" cy="4485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any customer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service begins either on its arrival cumulative time or the service ending time of previous arrival, whichever is the latest,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Max. [SE(i-1)],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Ending Time, 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SB(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ST(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Time, 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SE(i-1) –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if positive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n-lt"/>
              </a:rPr>
              <a:t>Time spent in System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n-lt"/>
              </a:rPr>
              <a:t>(TS)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ST(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800" dirty="0">
                <a:effectLst/>
                <a:latin typeface="+mn-lt"/>
              </a:rPr>
              <a:t>WT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Idle time,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CAT(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SE(i-1), if positive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73644" y="1457324"/>
            <a:ext cx="10703979" cy="4361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computer technical support center is staffed by two people, Abel and Baker, who takes call and try to answer questions and solve computer problems. The time between call ranges from 1 to 4 minutes as shown: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 can provide service faster than Baker. The distributions of their service times are shown: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8A9A9D-1675-426D-A354-DC964A82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2414"/>
              </p:ext>
            </p:extLst>
          </p:nvPr>
        </p:nvGraphicFramePr>
        <p:xfrm>
          <a:off x="3422649" y="3171825"/>
          <a:ext cx="4435475" cy="1857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076">
                  <a:extLst>
                    <a:ext uri="{9D8B030D-6E8A-4147-A177-3AD203B41FA5}">
                      <a16:colId xmlns:a16="http://schemas.microsoft.com/office/drawing/2014/main" val="721946701"/>
                    </a:ext>
                  </a:extLst>
                </a:gridCol>
                <a:gridCol w="1813399">
                  <a:extLst>
                    <a:ext uri="{9D8B030D-6E8A-4147-A177-3AD203B41FA5}">
                      <a16:colId xmlns:a16="http://schemas.microsoft.com/office/drawing/2014/main" val="4001921402"/>
                    </a:ext>
                  </a:extLst>
                </a:gridCol>
              </a:tblGrid>
              <a:tr h="59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between arrival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2877747"/>
                  </a:ext>
                </a:extLst>
              </a:tr>
              <a:tr h="31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1140968"/>
                  </a:ext>
                </a:extLst>
              </a:tr>
              <a:tr h="31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8909490"/>
                  </a:ext>
                </a:extLst>
              </a:tr>
              <a:tr h="31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0789126"/>
                  </a:ext>
                </a:extLst>
              </a:tr>
              <a:tr h="31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898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9495A-0E59-403B-B2B9-FC2044EA9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967"/>
              </p:ext>
            </p:extLst>
          </p:nvPr>
        </p:nvGraphicFramePr>
        <p:xfrm>
          <a:off x="647700" y="1914525"/>
          <a:ext cx="316230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784">
                  <a:extLst>
                    <a:ext uri="{9D8B030D-6E8A-4147-A177-3AD203B41FA5}">
                      <a16:colId xmlns:a16="http://schemas.microsoft.com/office/drawing/2014/main" val="2680667837"/>
                    </a:ext>
                  </a:extLst>
                </a:gridCol>
                <a:gridCol w="1198516">
                  <a:extLst>
                    <a:ext uri="{9D8B030D-6E8A-4147-A177-3AD203B41FA5}">
                      <a16:colId xmlns:a16="http://schemas.microsoft.com/office/drawing/2014/main" val="3363751302"/>
                    </a:ext>
                  </a:extLst>
                </a:gridCol>
              </a:tblGrid>
              <a:tr h="835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6192677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7611976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2769184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3000160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13967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3F963C-5F32-45D6-BF04-161CAFC82AAC}"/>
              </a:ext>
            </a:extLst>
          </p:cNvPr>
          <p:cNvSpPr txBox="1"/>
          <p:nvPr/>
        </p:nvSpPr>
        <p:spPr>
          <a:xfrm>
            <a:off x="521207" y="4771645"/>
            <a:ext cx="11149586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both are idle, Abel takes the call. If both are busy, the call goes on hold. Estimate caller delay waiting for Abel or Baker to answer.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value for arrivals: 26, 98, 90, 26, 42, 74, 80, 68, 22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value for service time: 95, 21, 51, 92, 89, 38, 13, 61, 50, 49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the first customer arrives at time 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5C5EB-ED6C-4A57-A6B4-A8CE7651D29A}"/>
              </a:ext>
            </a:extLst>
          </p:cNvPr>
          <p:cNvSpPr txBox="1"/>
          <p:nvPr/>
        </p:nvSpPr>
        <p:spPr>
          <a:xfrm>
            <a:off x="1845182" y="1314450"/>
            <a:ext cx="16409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Abel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9A65E-E9F1-4D69-99B6-5C495FF16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73190"/>
              </p:ext>
            </p:extLst>
          </p:nvPr>
        </p:nvGraphicFramePr>
        <p:xfrm>
          <a:off x="6220116" y="1914525"/>
          <a:ext cx="3390610" cy="258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202">
                  <a:extLst>
                    <a:ext uri="{9D8B030D-6E8A-4147-A177-3AD203B41FA5}">
                      <a16:colId xmlns:a16="http://schemas.microsoft.com/office/drawing/2014/main" val="4005347164"/>
                    </a:ext>
                  </a:extLst>
                </a:gridCol>
                <a:gridCol w="1725408">
                  <a:extLst>
                    <a:ext uri="{9D8B030D-6E8A-4147-A177-3AD203B41FA5}">
                      <a16:colId xmlns:a16="http://schemas.microsoft.com/office/drawing/2014/main" val="719896892"/>
                    </a:ext>
                  </a:extLst>
                </a:gridCol>
              </a:tblGrid>
              <a:tr h="873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075005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586464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6990655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5074790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8458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166FD1A-341E-40E3-A844-F73AAD1BA917}"/>
              </a:ext>
            </a:extLst>
          </p:cNvPr>
          <p:cNvSpPr txBox="1"/>
          <p:nvPr/>
        </p:nvSpPr>
        <p:spPr>
          <a:xfrm>
            <a:off x="7398326" y="1314450"/>
            <a:ext cx="18409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Baker</a:t>
            </a:r>
          </a:p>
        </p:txBody>
      </p:sp>
    </p:spTree>
    <p:extLst>
      <p:ext uri="{BB962C8B-B14F-4D97-AF65-F5344CB8AC3E}">
        <p14:creationId xmlns:p14="http://schemas.microsoft.com/office/powerpoint/2010/main" val="1541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7974C-1DE3-49C6-A7BB-3F3857517042}"/>
              </a:ext>
            </a:extLst>
          </p:cNvPr>
          <p:cNvSpPr txBox="1"/>
          <p:nvPr/>
        </p:nvSpPr>
        <p:spPr>
          <a:xfrm>
            <a:off x="521207" y="1447800"/>
            <a:ext cx="11023093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 the system for first 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assuming a single server and find the followings: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time,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a customer has to wait in the queue,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Fraction of Idle time of server,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Service time,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between Arrivals,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a customer spends in system,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of those who wait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44011" y="1501974"/>
            <a:ext cx="1026689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for Arrival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056BA-64AE-4211-9C54-EB0F2EF7E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53676"/>
              </p:ext>
            </p:extLst>
          </p:nvPr>
        </p:nvGraphicFramePr>
        <p:xfrm>
          <a:off x="1485900" y="2133600"/>
          <a:ext cx="9353552" cy="4133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18783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50900020"/>
                    </a:ext>
                  </a:extLst>
                </a:gridCol>
                <a:gridCol w="2134551">
                  <a:extLst>
                    <a:ext uri="{9D8B030D-6E8A-4147-A177-3AD203B41FA5}">
                      <a16:colId xmlns:a16="http://schemas.microsoft.com/office/drawing/2014/main" val="2536777047"/>
                    </a:ext>
                  </a:extLst>
                </a:gridCol>
                <a:gridCol w="2799401">
                  <a:extLst>
                    <a:ext uri="{9D8B030D-6E8A-4147-A177-3AD203B41FA5}">
                      <a16:colId xmlns:a16="http://schemas.microsoft.com/office/drawing/2014/main" val="1440043907"/>
                    </a:ext>
                  </a:extLst>
                </a:gridCol>
              </a:tblGrid>
              <a:tr h="2102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between arrival (IAT)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Cumulative probability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digit assignment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043930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01-25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4988889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26-65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285374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66-85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222892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86-00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873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563B0F6-A4A1-4698-A079-F0A5DB3E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4" y="1426260"/>
            <a:ext cx="3833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Distribution of Service Time (For Abel)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E9B08D-3BC7-4331-9A2C-2F90CB1D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77865"/>
              </p:ext>
            </p:extLst>
          </p:nvPr>
        </p:nvGraphicFramePr>
        <p:xfrm>
          <a:off x="600076" y="2286000"/>
          <a:ext cx="5410200" cy="3081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038">
                  <a:extLst>
                    <a:ext uri="{9D8B030D-6E8A-4147-A177-3AD203B41FA5}">
                      <a16:colId xmlns:a16="http://schemas.microsoft.com/office/drawing/2014/main" val="4021574629"/>
                    </a:ext>
                  </a:extLst>
                </a:gridCol>
                <a:gridCol w="1196711">
                  <a:extLst>
                    <a:ext uri="{9D8B030D-6E8A-4147-A177-3AD203B41FA5}">
                      <a16:colId xmlns:a16="http://schemas.microsoft.com/office/drawing/2014/main" val="3012531578"/>
                    </a:ext>
                  </a:extLst>
                </a:gridCol>
                <a:gridCol w="1219246">
                  <a:extLst>
                    <a:ext uri="{9D8B030D-6E8A-4147-A177-3AD203B41FA5}">
                      <a16:colId xmlns:a16="http://schemas.microsoft.com/office/drawing/2014/main" val="813085947"/>
                    </a:ext>
                  </a:extLst>
                </a:gridCol>
                <a:gridCol w="1619205">
                  <a:extLst>
                    <a:ext uri="{9D8B030D-6E8A-4147-A177-3AD203B41FA5}">
                      <a16:colId xmlns:a16="http://schemas.microsoft.com/office/drawing/2014/main" val="3398186768"/>
                    </a:ext>
                  </a:extLst>
                </a:gridCol>
              </a:tblGrid>
              <a:tr h="1233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 (ST)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Cumulative probability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digit assignment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657609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01-30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8132937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31-58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8368577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59-83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6918296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84-00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81629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D1A1F5B-CE43-49D1-A7AC-87761844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4" y="1454835"/>
            <a:ext cx="3833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Distribution of Service Time (For Baker)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1D1400-4461-42D8-89A8-0CD66FFD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4663"/>
              </p:ext>
            </p:extLst>
          </p:nvPr>
        </p:nvGraphicFramePr>
        <p:xfrm>
          <a:off x="6524624" y="2286000"/>
          <a:ext cx="5311775" cy="3146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24">
                  <a:extLst>
                    <a:ext uri="{9D8B030D-6E8A-4147-A177-3AD203B41FA5}">
                      <a16:colId xmlns:a16="http://schemas.microsoft.com/office/drawing/2014/main" val="3925168044"/>
                    </a:ext>
                  </a:extLst>
                </a:gridCol>
                <a:gridCol w="1173385">
                  <a:extLst>
                    <a:ext uri="{9D8B030D-6E8A-4147-A177-3AD203B41FA5}">
                      <a16:colId xmlns:a16="http://schemas.microsoft.com/office/drawing/2014/main" val="2307473648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1470689911"/>
                    </a:ext>
                  </a:extLst>
                </a:gridCol>
                <a:gridCol w="1529816">
                  <a:extLst>
                    <a:ext uri="{9D8B030D-6E8A-4147-A177-3AD203B41FA5}">
                      <a16:colId xmlns:a16="http://schemas.microsoft.com/office/drawing/2014/main" val="1105107570"/>
                    </a:ext>
                  </a:extLst>
                </a:gridCol>
              </a:tblGrid>
              <a:tr h="1131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Service Time (ST)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Cumulative probability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Random digit assignment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5715224"/>
                  </a:ext>
                </a:extLst>
              </a:tr>
              <a:tr h="49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01-35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5875792"/>
                  </a:ext>
                </a:extLst>
              </a:tr>
              <a:tr h="49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36-60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7134141"/>
                  </a:ext>
                </a:extLst>
              </a:tr>
              <a:tr h="49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61-80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8970916"/>
                  </a:ext>
                </a:extLst>
              </a:tr>
              <a:tr h="49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81-00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659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543D40-C52B-4D02-BEC2-511E8DD3F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19614"/>
              </p:ext>
            </p:extLst>
          </p:nvPr>
        </p:nvGraphicFramePr>
        <p:xfrm>
          <a:off x="285749" y="247652"/>
          <a:ext cx="11630026" cy="6010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1">
                  <a:extLst>
                    <a:ext uri="{9D8B030D-6E8A-4147-A177-3AD203B41FA5}">
                      <a16:colId xmlns:a16="http://schemas.microsoft.com/office/drawing/2014/main" val="2540531267"/>
                    </a:ext>
                  </a:extLst>
                </a:gridCol>
                <a:gridCol w="807268">
                  <a:extLst>
                    <a:ext uri="{9D8B030D-6E8A-4147-A177-3AD203B41FA5}">
                      <a16:colId xmlns:a16="http://schemas.microsoft.com/office/drawing/2014/main" val="84624390"/>
                    </a:ext>
                  </a:extLst>
                </a:gridCol>
                <a:gridCol w="916610">
                  <a:extLst>
                    <a:ext uri="{9D8B030D-6E8A-4147-A177-3AD203B41FA5}">
                      <a16:colId xmlns:a16="http://schemas.microsoft.com/office/drawing/2014/main" val="2621755079"/>
                    </a:ext>
                  </a:extLst>
                </a:gridCol>
                <a:gridCol w="1085997">
                  <a:extLst>
                    <a:ext uri="{9D8B030D-6E8A-4147-A177-3AD203B41FA5}">
                      <a16:colId xmlns:a16="http://schemas.microsoft.com/office/drawing/2014/main" val="254498929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49218596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8781393"/>
                    </a:ext>
                  </a:extLst>
                </a:gridCol>
                <a:gridCol w="827413">
                  <a:extLst>
                    <a:ext uri="{9D8B030D-6E8A-4147-A177-3AD203B41FA5}">
                      <a16:colId xmlns:a16="http://schemas.microsoft.com/office/drawing/2014/main" val="1880621982"/>
                    </a:ext>
                  </a:extLst>
                </a:gridCol>
                <a:gridCol w="639106">
                  <a:extLst>
                    <a:ext uri="{9D8B030D-6E8A-4147-A177-3AD203B41FA5}">
                      <a16:colId xmlns:a16="http://schemas.microsoft.com/office/drawing/2014/main" val="2384618668"/>
                    </a:ext>
                  </a:extLst>
                </a:gridCol>
                <a:gridCol w="731607">
                  <a:extLst>
                    <a:ext uri="{9D8B030D-6E8A-4147-A177-3AD203B41FA5}">
                      <a16:colId xmlns:a16="http://schemas.microsoft.com/office/drawing/2014/main" val="2392613863"/>
                    </a:ext>
                  </a:extLst>
                </a:gridCol>
                <a:gridCol w="706379">
                  <a:extLst>
                    <a:ext uri="{9D8B030D-6E8A-4147-A177-3AD203B41FA5}">
                      <a16:colId xmlns:a16="http://schemas.microsoft.com/office/drawing/2014/main" val="990741497"/>
                    </a:ext>
                  </a:extLst>
                </a:gridCol>
                <a:gridCol w="655924">
                  <a:extLst>
                    <a:ext uri="{9D8B030D-6E8A-4147-A177-3AD203B41FA5}">
                      <a16:colId xmlns:a16="http://schemas.microsoft.com/office/drawing/2014/main" val="878160326"/>
                    </a:ext>
                  </a:extLst>
                </a:gridCol>
                <a:gridCol w="756835">
                  <a:extLst>
                    <a:ext uri="{9D8B030D-6E8A-4147-A177-3AD203B41FA5}">
                      <a16:colId xmlns:a16="http://schemas.microsoft.com/office/drawing/2014/main" val="4197573395"/>
                    </a:ext>
                  </a:extLst>
                </a:gridCol>
                <a:gridCol w="1034339">
                  <a:extLst>
                    <a:ext uri="{9D8B030D-6E8A-4147-A177-3AD203B41FA5}">
                      <a16:colId xmlns:a16="http://schemas.microsoft.com/office/drawing/2014/main" val="4160721684"/>
                    </a:ext>
                  </a:extLst>
                </a:gridCol>
                <a:gridCol w="563422">
                  <a:extLst>
                    <a:ext uri="{9D8B030D-6E8A-4147-A177-3AD203B41FA5}">
                      <a16:colId xmlns:a16="http://schemas.microsoft.com/office/drawing/2014/main" val="131955567"/>
                    </a:ext>
                  </a:extLst>
                </a:gridCol>
              </a:tblGrid>
              <a:tr h="1231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Customer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Random number for Arrival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Time B/W Arrival (IAT)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Cumulative Arrival (CAT)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Random number for Service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Service Begin Time (SB)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Service Time (ST)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Service End (SE)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Service Begin (SB)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Service Time (ST)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Service End (SE)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Waiting Time (WT)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Time spent in System (TS)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Idle Time (IT)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2676970855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2198413253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98468774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4111574284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2019449193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4149863819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2094236447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624485542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2733201725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3372194642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2" marR="3802" marT="38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</a:p>
                  </a:txBody>
                  <a:tcPr marL="3802" marR="3802" marT="3802" marB="0" anchor="b"/>
                </a:tc>
                <a:extLst>
                  <a:ext uri="{0D108BD9-81ED-4DB2-BD59-A6C34878D82A}">
                    <a16:rowId xmlns:a16="http://schemas.microsoft.com/office/drawing/2014/main" val="1530219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191A7B-1B84-4466-9F4D-A0781D07BF28}"/>
              </a:ext>
            </a:extLst>
          </p:cNvPr>
          <p:cNvSpPr txBox="1"/>
          <p:nvPr/>
        </p:nvSpPr>
        <p:spPr>
          <a:xfrm>
            <a:off x="3228975" y="6257923"/>
            <a:ext cx="14001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B750A-D95F-4613-B595-B08DCA9AC73A}"/>
              </a:ext>
            </a:extLst>
          </p:cNvPr>
          <p:cNvSpPr txBox="1"/>
          <p:nvPr/>
        </p:nvSpPr>
        <p:spPr>
          <a:xfrm>
            <a:off x="6191250" y="6238873"/>
            <a:ext cx="14001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FC7C5-C055-4D95-89B3-CCA40A779E6C}"/>
              </a:ext>
            </a:extLst>
          </p:cNvPr>
          <p:cNvSpPr txBox="1"/>
          <p:nvPr/>
        </p:nvSpPr>
        <p:spPr>
          <a:xfrm>
            <a:off x="8372475" y="6238873"/>
            <a:ext cx="14001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61C16-0BC9-4C28-8AA2-DB1C56CC6D7C}"/>
              </a:ext>
            </a:extLst>
          </p:cNvPr>
          <p:cNvSpPr txBox="1"/>
          <p:nvPr/>
        </p:nvSpPr>
        <p:spPr>
          <a:xfrm>
            <a:off x="9791700" y="6267450"/>
            <a:ext cx="4857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380C2-4F6F-452F-9AE6-9AC2294C6EA0}"/>
              </a:ext>
            </a:extLst>
          </p:cNvPr>
          <p:cNvSpPr txBox="1"/>
          <p:nvPr/>
        </p:nvSpPr>
        <p:spPr>
          <a:xfrm>
            <a:off x="10591800" y="6219823"/>
            <a:ext cx="10382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1F3DF-84A3-48B4-86D2-3A078D4EBE9C}"/>
              </a:ext>
            </a:extLst>
          </p:cNvPr>
          <p:cNvSpPr txBox="1"/>
          <p:nvPr/>
        </p:nvSpPr>
        <p:spPr>
          <a:xfrm>
            <a:off x="11382375" y="6238873"/>
            <a:ext cx="14001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+mn-lt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8794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48026" cy="516029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1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=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/10 =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minutes,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a customer has to wait in the queue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(number of customers who wait/total customers)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(02/10)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0.20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Service time  =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/10) = 3.8 minutes,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between Arrivals = (24/9) =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2.67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minutes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time a customer spends in system =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/10) =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minutes,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Waiting time of those who wait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(total waiting time/ number of customers who wait)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minutes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1644</TotalTime>
  <Words>828</Words>
  <Application>Microsoft Office PowerPoint</Application>
  <PresentationFormat>Widescreen</PresentationFormat>
  <Paragraphs>296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Office Theme</vt:lpstr>
      <vt:lpstr>QUEUEING SYSTEM</vt:lpstr>
      <vt:lpstr>QUEUEING SYSTEM</vt:lpstr>
      <vt:lpstr>QUEUEING SYSTEM</vt:lpstr>
      <vt:lpstr>QUEUEING SYSTEM</vt:lpstr>
      <vt:lpstr>QUEUEING SYSTEM</vt:lpstr>
      <vt:lpstr>QUEUEING SYSTEM</vt:lpstr>
      <vt:lpstr>QUEUEING SYSTEM</vt:lpstr>
      <vt:lpstr>PowerPoint Presentation</vt:lpstr>
      <vt:lpstr>QUEUEING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Zareen Mishma</cp:lastModifiedBy>
  <cp:revision>97</cp:revision>
  <dcterms:created xsi:type="dcterms:W3CDTF">2020-07-14T11:19:49Z</dcterms:created>
  <dcterms:modified xsi:type="dcterms:W3CDTF">2020-07-20T03:32:55Z</dcterms:modified>
</cp:coreProperties>
</file>