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9" r:id="rId3"/>
    <p:sldId id="296" r:id="rId4"/>
    <p:sldId id="281" r:id="rId5"/>
    <p:sldId id="292" r:id="rId6"/>
    <p:sldId id="293" r:id="rId7"/>
    <p:sldId id="294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>
        <p:scale>
          <a:sx n="75" d="100"/>
          <a:sy n="75" d="100"/>
        </p:scale>
        <p:origin x="1344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A5ABA-272D-461E-A1D0-9FD6B5EB9E4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AF3E7-DE78-4BC8-BE83-6B604A013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4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DB65F9-9E01-4BD4-8B41-198E8A43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EBCEAC-2E49-4D71-87DF-393D74BD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EB7453-DD78-45C6-B2C7-07C18977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7EE396-F3AC-44D7-9D44-D04FA3D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8CE1AB-BB87-4933-BFDF-0CF6AB817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0D6DD1-2E8C-40CE-87FE-8E5C8505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8F8DD1-F7B4-4F32-8931-3B2397605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39DA1F-B9E5-4262-AC13-C86D06C3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DC8F42-4FBF-4572-88AA-1173C41D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E5633-DB15-4DF1-A785-8875611A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3141B24-88CC-4DFF-8855-F48A58192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006FBC1-FFEC-4A4C-B81F-FB6DC0112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DF7CA64-951A-4B47-ACBA-2B53D275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4A88AE-1ED0-4A06-BF7B-C390A3B57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8D64FE-4ABF-4E3E-85C7-F6C7DFDD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8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13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9/22/2020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32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91A61D-DD3C-4EDE-87F1-F0D2F316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C771C5-ED34-4290-B4F5-436468BD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E2D8C0-1470-40BD-AC52-31E25AC9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3869DD-0398-475E-B1D3-3451B6F0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4CFF18-563C-4B7B-9338-90869B82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903E3-E71B-4625-A106-9C9A3A6D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CE0926-1288-44DB-8466-91CB5386F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02435A-5341-475E-8D69-205ABF17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4ECFF1-EC4D-4A0D-B908-10882235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897B02-7830-4C4E-B427-E8231C88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8CAFD-8FD2-40D0-9404-148B127F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34B121-B882-4B54-B082-38D7DBBB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2D4A212-1674-4E31-8E55-FAE27206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E67AF8-384C-4A70-B6F0-2D289614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4B9EE46-9ACE-4849-9B18-FB09F9BD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D83E1A8-52C2-44E4-9738-3420FAC3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2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6E81D-A1B1-440E-86A0-51909CB0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95C528-746A-497D-9648-3FD24DE52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864691-BBF6-453B-82FE-6160FD010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D7F669-936E-4CFE-8153-AD4622E7E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50D23B-03D3-41E3-B3A1-3D443CC47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54AF55C-110B-4C8F-8AE7-EC6A5884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E6788F9-F64B-4DFA-89B5-728C8B8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44A7598-8329-44D6-A379-36A9CFE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55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7EAD9C-45CA-4074-9054-6BF46DBC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0CC4900-0B79-459E-B130-E530DF04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5AA682-89FF-4ED0-A07A-8114899C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4C77F-3008-4236-9C27-D54B6B05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E3CC6E-DEE2-441D-B841-65C85F03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E50A94B-5A43-408C-AC1E-CA0AA8DD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3CC0DED-9071-4E96-873E-82409B91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D3C5C4-AE23-4F91-AB91-A5235319F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D4D8E8-CEC0-47C2-ADEB-669EC62B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DA6D3A-74C8-46AA-8443-C667EF54E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BF5FBA-8559-43D6-BCC1-1BB4BEF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EA486B-5B97-4FD0-A28F-5F5EC810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23F253-0C26-4BD3-83CB-EA101D59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4F7CF-951E-45FC-ADC6-04332076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2232090-1845-43D7-98C5-6ACAB4791D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BE38C9-12CB-4C14-AAF2-3DB5A71C5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3730666-4CA9-422D-ACA4-7DC8DD46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1D9E6A-97B6-43A3-8BB9-F5F8D195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A17E3D-B168-46D3-AE04-C662D863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2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1DAFA0F-58A9-4EF0-A0CA-80FDE4B9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569F83-3B21-4389-A4BC-4B6EB1EA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7E7449-C098-4389-B6B3-B93B36A56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3379C-34D1-40AF-9C5F-F6BE6C0E2E68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B760E4-433B-4BB3-974D-D446774FD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FC92B8-127F-4886-B9E2-2AC3EE926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44CC-37D2-4E07-9C31-1A8B8A004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3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RANDOM NUMBERS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0AB296-CC8A-4F32-A667-44C8B7A2F33C}"/>
              </a:ext>
            </a:extLst>
          </p:cNvPr>
          <p:cNvSpPr txBox="1"/>
          <p:nvPr/>
        </p:nvSpPr>
        <p:spPr>
          <a:xfrm>
            <a:off x="628650" y="710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EEE19681-2316-4262-8D4B-9A96CC2CCAA3}"/>
                  </a:ext>
                </a:extLst>
              </p:cNvPr>
              <p:cNvSpPr txBox="1"/>
              <p:nvPr/>
            </p:nvSpPr>
            <p:spPr>
              <a:xfrm>
                <a:off x="773644" y="1228724"/>
                <a:ext cx="10703979" cy="5042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 sequence of random numbers has two important statistical properties: Uniformity and Independence</a:t>
                </a:r>
              </a:p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uniformity test is a basic test that should be always performed to validate a random number generator. Two uniformity tests: Kolmogorov-Smirnov Test and Chi-Square Test are introduced here. Both of these tests compare the generated random numbers with the theoretical uniform distribution.</a:t>
                </a:r>
              </a:p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The critical value of D</a:t>
                </a:r>
                <a:r>
                  <a:rPr lang="el-GR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 is found from K-S table/ Chi-Square table values for one sample test where </a:t>
                </a:r>
                <a:r>
                  <a:rPr lang="el-GR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 is the level of significance.</a:t>
                </a:r>
              </a:p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2 criteria: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	Acceptance criteria: If calculated value is less than or equal critical value, accept null hypothesis (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 &lt;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	Rejection criteria: If calculated value is greater than critical value, reject null hypothesis (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 &gt;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Kolmogorov-Smirnov test statistic is defined as, the largest deviation </a:t>
                </a:r>
                <a:r>
                  <a:rPr lang="en-US" i="1" dirty="0"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cs typeface="Times New Roman" panose="02020603050405020304" pitchFamily="18" charset="0"/>
                  </a:rPr>
                  <a:t> = max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b="0" i="1" dirty="0" smtClean="0"/>
                          <m:t>+</m:t>
                        </m:r>
                      </m:sup>
                    </m:sSup>
                  </m:oMath>
                </a14:m>
                <a:r>
                  <a:rPr lang="en-US" i="1" dirty="0"/>
                  <a:t> 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i="1" dirty="0"/>
                          <m:t>−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)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where,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Deviation </a:t>
                </a:r>
                <a:r>
                  <a:rPr lang="en-US" i="1" dirty="0"/>
                  <a:t>(</a:t>
                </a:r>
                <a:r>
                  <a:rPr lang="en-US" i="1" dirty="0" err="1"/>
                  <a:t>i</a:t>
                </a:r>
                <a:r>
                  <a:rPr lang="en-US" i="1" dirty="0"/>
                  <a:t>/N)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/>
                        </m:ctrlPr>
                      </m:sSubPr>
                      <m:e>
                        <m:r>
                          <a:rPr lang="en-US" i="1" dirty="0"/>
                          <m:t>𝑅</m:t>
                        </m:r>
                      </m:e>
                      <m:sub>
                        <m:r>
                          <a:rPr lang="en-US" i="1" dirty="0"/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i="1" dirty="0"/>
                          <m:t>+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and </a:t>
                </a:r>
                <a:r>
                  <a:rPr lang="en-US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Calibri" panose="020F0502020204030204" pitchFamily="34" charset="0"/>
                  </a:rPr>
                  <a:t>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/>
                        </m:ctrlPr>
                      </m:sSubPr>
                      <m:e>
                        <m:r>
                          <a:rPr lang="en-US" i="1" dirty="0"/>
                          <m:t>𝑅</m:t>
                        </m:r>
                      </m:e>
                      <m:sub>
                        <m:r>
                          <a:rPr lang="en-US" i="1" dirty="0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</a:t>
                </a:r>
                <a:r>
                  <a:rPr lang="en-US" i="1" dirty="0"/>
                  <a:t> (i-1)/N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i="1" dirty="0"/>
                          <m:t>−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E19681-2316-4262-8D4B-9A96CC2CC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44" y="1228724"/>
                <a:ext cx="10703979" cy="5042214"/>
              </a:xfrm>
              <a:prstGeom prst="rect">
                <a:avLst/>
              </a:prstGeom>
              <a:blipFill rotWithShape="0">
                <a:blip r:embed="rId2"/>
                <a:stretch>
                  <a:fillRect l="-513" t="-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F0AB296-CC8A-4F32-A667-44C8B7A2F33C}"/>
              </a:ext>
            </a:extLst>
          </p:cNvPr>
          <p:cNvSpPr txBox="1"/>
          <p:nvPr/>
        </p:nvSpPr>
        <p:spPr>
          <a:xfrm>
            <a:off x="628650" y="7106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BB850B30-0E9A-4B76-B0C1-04272F66E565}"/>
                  </a:ext>
                </a:extLst>
              </p:cNvPr>
              <p:cNvSpPr txBox="1"/>
              <p:nvPr/>
            </p:nvSpPr>
            <p:spPr>
              <a:xfrm>
                <a:off x="-178752" y="1080016"/>
                <a:ext cx="10944224" cy="1411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With 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(n-1)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degrees of freedom, Chi-Square test statistic is defined 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/>
                        </m:ctrlPr>
                      </m:sSubSupPr>
                      <m:e>
                        <m:r>
                          <a:rPr lang="en-US" i="1" dirty="0"/>
                          <m:t>𝑥</m:t>
                        </m:r>
                      </m:e>
                      <m:sub>
                        <m:r>
                          <a:rPr lang="en-US" i="0" dirty="0"/>
                          <m:t>0</m:t>
                        </m:r>
                      </m:sub>
                      <m:sup>
                        <m:r>
                          <a:rPr lang="en-US" i="0" dirty="0"/>
                          <m:t>2</m:t>
                        </m:r>
                      </m:sup>
                    </m:sSubSup>
                    <m:r>
                      <a:rPr lang="en-US" i="0" dirty="0"/>
                      <m:t>=</m:t>
                    </m:r>
                    <m:r>
                      <a:rPr lang="en-US" i="1" dirty="0"/>
                      <m:t>𝛴</m:t>
                    </m:r>
                    <m:f>
                      <m:fPr>
                        <m:ctrlPr>
                          <a:rPr lang="en-US" i="1" dirty="0"/>
                        </m:ctrlPr>
                      </m:fPr>
                      <m:num>
                        <m:sSubSup>
                          <m:sSubSupPr>
                            <m:ctrlPr>
                              <a:rPr lang="en-US" i="1" dirty="0"/>
                            </m:ctrlPr>
                          </m:sSubSupPr>
                          <m:e>
                            <m:d>
                              <m:dPr>
                                <m:ctrlPr>
                                  <a:rPr lang="en-US" i="1" dirty="0"/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 dirty="0"/>
                                    </m:ctrlPr>
                                  </m:sSubSupPr>
                                  <m:e>
                                    <m:r>
                                      <a:rPr lang="en-US" i="1" dirty="0"/>
                                      <m:t>𝑂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/>
                                      <m:t>i</m:t>
                                    </m:r>
                                  </m:sub>
                                  <m:sup/>
                                </m:sSubSup>
                                <m:r>
                                  <a:rPr lang="en-US" i="0" dirty="0"/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 dirty="0"/>
                                    </m:ctrlPr>
                                  </m:sSubSupPr>
                                  <m:e>
                                    <m:r>
                                      <a:rPr lang="en-US" i="1" dirty="0"/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/>
                                      <m:t>i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  <m:sub/>
                          <m:sup>
                            <m:r>
                              <a:rPr lang="en-US" i="0" dirty="0"/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 dirty="0"/>
                            </m:ctrlPr>
                          </m:sSubSupPr>
                          <m:e>
                            <m:r>
                              <a:rPr lang="en-US" i="1" dirty="0"/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dirty="0" smtClean="0"/>
                              <m:t>i</m:t>
                            </m:r>
                          </m:sub>
                          <m:sup/>
                        </m:sSubSup>
                      </m:den>
                    </m:f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en-US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=1,……..,n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/>
                        </m:ctrlPr>
                      </m:sSubSupPr>
                      <m:e>
                        <m:r>
                          <a:rPr lang="en-US" b="0" i="1" dirty="0" smtClean="0"/>
                          <m:t>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/>
                          <m:t>i</m:t>
                        </m:r>
                      </m:sub>
                      <m:sup/>
                    </m:sSubSup>
                    <m:r>
                      <a:rPr lang="en-US" b="0" i="1" dirty="0" smtClean="0"/>
                      <m:t>=</m:t>
                    </m:r>
                    <m:r>
                      <a:rPr lang="en-US" b="0" i="0" dirty="0" smtClean="0"/>
                      <m:t> </m:t>
                    </m:r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observed number in the class,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/>
                        </m:ctrlPr>
                      </m:sSubSupPr>
                      <m:e>
                        <m:r>
                          <a:rPr lang="en-US" i="1" dirty="0"/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/>
                          <m:t>i</m:t>
                        </m:r>
                      </m:sub>
                      <m:sup/>
                    </m:sSubSup>
                  </m:oMath>
                </a14:m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 expected number in the expected number in the </a:t>
                </a:r>
                <a:r>
                  <a:rPr lang="en-US" i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th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class, 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 =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number of classes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N =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total number of observations. </a:t>
                </a:r>
                <a:endParaRPr lang="en-US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850B30-0E9A-4B76-B0C1-04272F66E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752" y="1080016"/>
                <a:ext cx="10944224" cy="1411990"/>
              </a:xfrm>
              <a:prstGeom prst="rect">
                <a:avLst/>
              </a:prstGeom>
              <a:blipFill rotWithShape="0">
                <a:blip r:embed="rId2"/>
                <a:stretch>
                  <a:fillRect l="-39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09D3E9-2472-43B9-8B63-5C34AB1B1C00}"/>
              </a:ext>
            </a:extLst>
          </p:cNvPr>
          <p:cNvSpPr txBox="1"/>
          <p:nvPr/>
        </p:nvSpPr>
        <p:spPr>
          <a:xfrm>
            <a:off x="773644" y="1228724"/>
            <a:ext cx="10703979" cy="3457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QUESTION - 1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Perform the Kolmogorov-Smirnov Test to test the uniformity of the following random numbers with a level of significance of </a:t>
            </a:r>
            <a:r>
              <a:rPr lang="el-GR" dirty="0">
                <a:ea typeface="Calibri" panose="020F0502020204030204" pitchFamily="34" charset="0"/>
                <a:cs typeface="Sabon Next LT" panose="02000500000000000000" pitchFamily="2" charset="0"/>
              </a:rPr>
              <a:t>α</a:t>
            </a:r>
            <a:r>
              <a:rPr lang="en-US" dirty="0">
                <a:ea typeface="Calibri" panose="020F0502020204030204" pitchFamily="34" charset="0"/>
                <a:cs typeface="Sabon Next LT" panose="02000500000000000000" pitchFamily="2" charset="0"/>
              </a:rPr>
              <a:t> = 0.05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Sabon Next LT" panose="02000500000000000000" pitchFamily="2" charset="0"/>
              </a:rPr>
              <a:t>0.24, 0.89, 0.11, 0.61, 0.23, 0.86, 0.41, 0.64, 0.50, 0,65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Here, total count of random number, </a:t>
            </a:r>
            <a:r>
              <a:rPr lang="en-US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= 10 and arranging the random numbers in ascending order we get,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0.11, 0.23, 0.24, 0.41, 0.50, 0.61, 0.64, 0.65, 0.86, 0.89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xmlns="" id="{9112AB9D-C686-461C-9815-6E6C8C623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957454"/>
                  </p:ext>
                </p:extLst>
              </p:nvPr>
            </p:nvGraphicFramePr>
            <p:xfrm>
              <a:off x="628650" y="4910666"/>
              <a:ext cx="110299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725">
                      <a:extLst>
                        <a:ext uri="{9D8B030D-6E8A-4147-A177-3AD203B41FA5}">
                          <a16:colId xmlns:a16="http://schemas.microsoft.com/office/drawing/2014/main" xmlns="" val="3172659326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xmlns="" val="3454889353"/>
                        </a:ext>
                      </a:extLst>
                    </a:gridCol>
                    <a:gridCol w="893619">
                      <a:extLst>
                        <a:ext uri="{9D8B030D-6E8A-4147-A177-3AD203B41FA5}">
                          <a16:colId xmlns:a16="http://schemas.microsoft.com/office/drawing/2014/main" xmlns="" val="1767033046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xmlns="" val="1050204318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xmlns="" val="2167229466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xmlns="" val="630713925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xmlns="" val="1062887784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xmlns="" val="2137973684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xmlns="" val="1545947159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xmlns="" val="3838955239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xmlns="" val="12778528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74914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/>
                            <a:t>i</a:t>
                          </a:r>
                          <a:r>
                            <a:rPr lang="en-US" i="1" dirty="0"/>
                            <a:t>/N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83707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/>
                            <a:t>(</a:t>
                          </a:r>
                          <a:r>
                            <a:rPr lang="en-US" i="1" dirty="0" err="1"/>
                            <a:t>i</a:t>
                          </a:r>
                          <a:r>
                            <a:rPr lang="en-US" i="1" dirty="0"/>
                            <a:t>/N) 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6523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-</a:t>
                          </a:r>
                          <a:r>
                            <a:rPr lang="en-US" i="1" dirty="0"/>
                            <a:t> (i-1)/N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389321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112AB9D-C686-461C-9815-6E6C8C623D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957454"/>
                  </p:ext>
                </p:extLst>
              </p:nvPr>
            </p:nvGraphicFramePr>
            <p:xfrm>
              <a:off x="628650" y="4910666"/>
              <a:ext cx="11029953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8725">
                      <a:extLst>
                        <a:ext uri="{9D8B030D-6E8A-4147-A177-3AD203B41FA5}">
                          <a16:colId xmlns:a16="http://schemas.microsoft.com/office/drawing/2014/main" val="3172659326"/>
                        </a:ext>
                      </a:extLst>
                    </a:gridCol>
                    <a:gridCol w="885825">
                      <a:extLst>
                        <a:ext uri="{9D8B030D-6E8A-4147-A177-3AD203B41FA5}">
                          <a16:colId xmlns:a16="http://schemas.microsoft.com/office/drawing/2014/main" val="3454889353"/>
                        </a:ext>
                      </a:extLst>
                    </a:gridCol>
                    <a:gridCol w="893619">
                      <a:extLst>
                        <a:ext uri="{9D8B030D-6E8A-4147-A177-3AD203B41FA5}">
                          <a16:colId xmlns:a16="http://schemas.microsoft.com/office/drawing/2014/main" val="1767033046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val="1050204318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val="2167229466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val="630713925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val="1062887784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val="2137973684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val="1545947159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val="3838955239"/>
                        </a:ext>
                      </a:extLst>
                    </a:gridCol>
                    <a:gridCol w="1002723">
                      <a:extLst>
                        <a:ext uri="{9D8B030D-6E8A-4147-A177-3AD203B41FA5}">
                          <a16:colId xmlns:a16="http://schemas.microsoft.com/office/drawing/2014/main" val="12778528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5" t="-8197" r="-79703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49142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i="1" dirty="0" err="1"/>
                            <a:t>i</a:t>
                          </a:r>
                          <a:r>
                            <a:rPr lang="en-US" i="1" dirty="0"/>
                            <a:t>/N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073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5" t="-208197" r="-7970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5236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5" t="-308197" r="-7970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321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4A434BF-B6EF-4C25-9103-3D8C7BC130F0}"/>
                  </a:ext>
                </a:extLst>
              </p:cNvPr>
              <p:cNvSpPr txBox="1"/>
              <p:nvPr/>
            </p:nvSpPr>
            <p:spPr>
              <a:xfrm>
                <a:off x="314326" y="1304925"/>
                <a:ext cx="4724400" cy="5163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Deviation </a:t>
                </a:r>
                <a:r>
                  <a:rPr lang="en-US" i="1" dirty="0"/>
                  <a:t>(</a:t>
                </a:r>
                <a:r>
                  <a:rPr lang="en-US" i="1" dirty="0" err="1"/>
                  <a:t>i</a:t>
                </a:r>
                <a:r>
                  <a:rPr lang="en-US" i="1" dirty="0"/>
                  <a:t>/N)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/>
                        </m:ctrlPr>
                      </m:sSubPr>
                      <m:e>
                        <m:r>
                          <a:rPr lang="en-US" i="1" dirty="0"/>
                          <m:t>𝑅</m:t>
                        </m:r>
                      </m:e>
                      <m:sub>
                        <m:r>
                          <a:rPr lang="en-US" i="1" dirty="0"/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is computed maximum of which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i="1" dirty="0"/>
                          <m:t>+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and from the table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i="1" dirty="0"/>
                          <m:t>+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= 0.15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/>
                        </m:ctrlPr>
                      </m:sSubPr>
                      <m:e>
                        <m:r>
                          <a:rPr lang="en-US" i="1" dirty="0"/>
                          <m:t>𝑅</m:t>
                        </m:r>
                      </m:e>
                      <m:sub>
                        <m:r>
                          <a:rPr lang="en-US" i="1" dirty="0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-</a:t>
                </a:r>
                <a:r>
                  <a:rPr lang="en-US" i="1" dirty="0"/>
                  <a:t> (i-1)/N </a:t>
                </a:r>
                <a:r>
                  <a:rPr 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is computed maximum of which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b="0" i="1" dirty="0" smtClean="0"/>
                          <m:t>−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and from the table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b="0" i="1" dirty="0" smtClean="0"/>
                          <m:t>−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= 0.13</a:t>
                </a:r>
              </a:p>
              <a:p>
                <a:pPr>
                  <a:lnSpc>
                    <a:spcPct val="115000"/>
                  </a:lnSpc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The largest deviation, </a:t>
                </a:r>
                <a:r>
                  <a:rPr lang="en-US" i="1" dirty="0">
                    <a:cs typeface="Times New Roman" panose="02020603050405020304" pitchFamily="18" charset="0"/>
                  </a:rPr>
                  <a:t>D</a:t>
                </a:r>
                <a:r>
                  <a:rPr lang="en-US" dirty="0">
                    <a:cs typeface="Times New Roman" panose="02020603050405020304" pitchFamily="18" charset="0"/>
                  </a:rPr>
                  <a:t> = max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b="0" i="1" dirty="0" smtClean="0"/>
                          <m:t>+</m:t>
                        </m:r>
                      </m:sup>
                    </m:sSup>
                  </m:oMath>
                </a14:m>
                <a:r>
                  <a:rPr lang="en-US" i="1" dirty="0"/>
                  <a:t> 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/>
                        </m:ctrlPr>
                      </m:sSupPr>
                      <m:e>
                        <m:r>
                          <a:rPr lang="en-US" i="1" dirty="0"/>
                          <m:t>𝐷</m:t>
                        </m:r>
                      </m:e>
                      <m:sup>
                        <m:r>
                          <a:rPr lang="en-US" i="1" dirty="0"/>
                          <m:t>−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		        = max (0.15, 0.13)</a:t>
                </a: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		        = 0.15</a:t>
                </a:r>
              </a:p>
              <a:p>
                <a:pPr>
                  <a:lnSpc>
                    <a:spcPct val="115000"/>
                  </a:lnSpc>
                </a:pPr>
                <a:endParaRPr lang="en-US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cs typeface="Times New Roman" panose="02020603050405020304" pitchFamily="18" charset="0"/>
                  </a:rPr>
                  <a:t>The critical value, 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i="1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 = 0.410 (as </a:t>
                </a:r>
                <a:r>
                  <a:rPr lang="el-GR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 = 0.05 and </a:t>
                </a:r>
                <a:r>
                  <a:rPr lang="en-US" i="1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N</a:t>
                </a:r>
                <a:r>
                  <a:rPr lang="en-US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 = 10 ). Since the computed value 0.15 is less than 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l-GR" i="1" dirty="0">
                    <a:ea typeface="Calibri" panose="020F0502020204030204" pitchFamily="34" charset="0"/>
                    <a:cs typeface="Sabon Next LT" panose="02000500000000000000" pitchFamily="2" charset="0"/>
                  </a:rPr>
                  <a:t>α</a:t>
                </a:r>
                <a:r>
                  <a:rPr lang="en-US" i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the given random numbers are uniform at (1-0.05) = 0.95 or (0,95*100)% = 95% confidence level</a:t>
                </a:r>
                <a:endParaRPr lang="en-US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4A434BF-B6EF-4C25-9103-3D8C7BC1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6" y="1304925"/>
                <a:ext cx="4724400" cy="5163593"/>
              </a:xfrm>
              <a:prstGeom prst="rect">
                <a:avLst/>
              </a:prstGeom>
              <a:blipFill rotWithShape="0">
                <a:blip r:embed="rId2"/>
                <a:stretch>
                  <a:fillRect l="-1161" t="-118" r="-645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BFC4A2-9F1A-41F5-B2FC-97DAF3135B12}"/>
              </a:ext>
            </a:extLst>
          </p:cNvPr>
          <p:cNvSpPr txBox="1"/>
          <p:nvPr/>
        </p:nvSpPr>
        <p:spPr>
          <a:xfrm>
            <a:off x="628650" y="6292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E2E09C7-4C47-4736-8CC6-D3B02E12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582547"/>
              </p:ext>
            </p:extLst>
          </p:nvPr>
        </p:nvGraphicFramePr>
        <p:xfrm>
          <a:off x="6065431" y="1495425"/>
          <a:ext cx="5395137" cy="5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7791">
                  <a:extLst>
                    <a:ext uri="{9D8B030D-6E8A-4147-A177-3AD203B41FA5}">
                      <a16:colId xmlns:a16="http://schemas.microsoft.com/office/drawing/2014/main" xmlns="" val="2494071894"/>
                    </a:ext>
                  </a:extLst>
                </a:gridCol>
                <a:gridCol w="1798673">
                  <a:extLst>
                    <a:ext uri="{9D8B030D-6E8A-4147-A177-3AD203B41FA5}">
                      <a16:colId xmlns:a16="http://schemas.microsoft.com/office/drawing/2014/main" xmlns="" val="2766545055"/>
                    </a:ext>
                  </a:extLst>
                </a:gridCol>
                <a:gridCol w="1798673">
                  <a:extLst>
                    <a:ext uri="{9D8B030D-6E8A-4147-A177-3AD203B41FA5}">
                      <a16:colId xmlns:a16="http://schemas.microsoft.com/office/drawing/2014/main" xmlns="" val="4118287477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Degrees of freedom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= 0.10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 = 0.05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0788019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0.950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0.975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4337659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0.776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0.842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5386708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0.708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7565094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0.564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0.624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7825093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0.510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0.565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934156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0.470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0.521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369317158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0.438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0.486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19741427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8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0.457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85503005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0.388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0.432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5489916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0.368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0.410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4331762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0.391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4239129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0.338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0.375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1436927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0.361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87807076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8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0.314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50" dirty="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0.349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743535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F42FB26-BCCC-4EDB-A9D1-AAF9AC79FC6E}"/>
              </a:ext>
            </a:extLst>
          </p:cNvPr>
          <p:cNvSpPr txBox="1"/>
          <p:nvPr/>
        </p:nvSpPr>
        <p:spPr>
          <a:xfrm>
            <a:off x="5981700" y="11874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Kolmogorov-Smirnov Critical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09D3E9-2472-43B9-8B63-5C34AB1B1C00}"/>
              </a:ext>
            </a:extLst>
          </p:cNvPr>
          <p:cNvSpPr txBox="1"/>
          <p:nvPr/>
        </p:nvSpPr>
        <p:spPr>
          <a:xfrm>
            <a:off x="762000" y="1228724"/>
            <a:ext cx="10772775" cy="1064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QUESTION - 2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the Chi-Square Test to test the uniformity of the following 100 random numbers. Is it acceptable at 95% confidence level?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2F8AB88F-B76C-422F-A30A-B82711005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478349"/>
              </p:ext>
            </p:extLst>
          </p:nvPr>
        </p:nvGraphicFramePr>
        <p:xfrm>
          <a:off x="2038350" y="2491316"/>
          <a:ext cx="8121650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6450">
                  <a:extLst>
                    <a:ext uri="{9D8B030D-6E8A-4147-A177-3AD203B41FA5}">
                      <a16:colId xmlns:a16="http://schemas.microsoft.com/office/drawing/2014/main" xmlns="" val="40098518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7308474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8718836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118231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5671933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6693261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31445485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5958861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1394142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8873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52290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7738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3462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015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2263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127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7776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68594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92D050"/>
                          </a:solidFill>
                        </a:rP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629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1848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05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B09D3E9-2472-43B9-8B63-5C34AB1B1C00}"/>
              </a:ext>
            </a:extLst>
          </p:cNvPr>
          <p:cNvSpPr txBox="1"/>
          <p:nvPr/>
        </p:nvSpPr>
        <p:spPr>
          <a:xfrm>
            <a:off x="738188" y="1159528"/>
            <a:ext cx="10715623" cy="76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xmlns="" id="{94F7768F-386C-414A-8B3F-15AC68D70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471577"/>
                  </p:ext>
                </p:extLst>
              </p:nvPr>
            </p:nvGraphicFramePr>
            <p:xfrm>
              <a:off x="3261997" y="1467184"/>
              <a:ext cx="8682350" cy="50909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6470">
                      <a:extLst>
                        <a:ext uri="{9D8B030D-6E8A-4147-A177-3AD203B41FA5}">
                          <a16:colId xmlns:a16="http://schemas.microsoft.com/office/drawing/2014/main" xmlns="" val="3848991679"/>
                        </a:ext>
                      </a:extLst>
                    </a:gridCol>
                    <a:gridCol w="1736470">
                      <a:extLst>
                        <a:ext uri="{9D8B030D-6E8A-4147-A177-3AD203B41FA5}">
                          <a16:colId xmlns:a16="http://schemas.microsoft.com/office/drawing/2014/main" xmlns="" val="2342949532"/>
                        </a:ext>
                      </a:extLst>
                    </a:gridCol>
                    <a:gridCol w="1736470">
                      <a:extLst>
                        <a:ext uri="{9D8B030D-6E8A-4147-A177-3AD203B41FA5}">
                          <a16:colId xmlns:a16="http://schemas.microsoft.com/office/drawing/2014/main" xmlns="" val="3384087755"/>
                        </a:ext>
                      </a:extLst>
                    </a:gridCol>
                    <a:gridCol w="1736470">
                      <a:extLst>
                        <a:ext uri="{9D8B030D-6E8A-4147-A177-3AD203B41FA5}">
                          <a16:colId xmlns:a16="http://schemas.microsoft.com/office/drawing/2014/main" xmlns="" val="2123717937"/>
                        </a:ext>
                      </a:extLst>
                    </a:gridCol>
                    <a:gridCol w="1736470">
                      <a:extLst>
                        <a:ext uri="{9D8B030D-6E8A-4147-A177-3AD203B41FA5}">
                          <a16:colId xmlns:a16="http://schemas.microsoft.com/office/drawing/2014/main" xmlns="" val="691162756"/>
                        </a:ext>
                      </a:extLst>
                    </a:gridCol>
                  </a:tblGrid>
                  <a:tr h="92211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Observed Frequency,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dirty="0" smtClean="0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  <m:sup/>
                              </m:sSub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en-US" i="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</m:d>
                                  </m:e>
                                  <m:sub/>
                                  <m:sup/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  <m:sup/>
                                        </m:sSubSup>
                                        <m:r>
                                          <a:rPr lang="en-US" i="0" dirty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sub>
                                          <m:sup/>
                                        </m:sSubSup>
                                      </m:e>
                                    </m:d>
                                  </m:e>
                                  <m:sub/>
                                  <m:sup>
                                    <m:r>
                                      <a:rPr lang="en-US" i="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d>
                                          <m:dPr>
                                            <m:ctrlPr>
                                              <a:rPr lang="en-US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𝑂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  <m:sup/>
                                            </m:sSubSup>
                                            <m:r>
                                              <a:rPr lang="en-US" i="0" dirty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sub>
                                              <m:sup/>
                                            </m:sSubSup>
                                          </m:e>
                                        </m:d>
                                      </m:e>
                                      <m:sub/>
                                      <m:sup>
                                        <m:r>
                                          <a:rPr lang="en-US" i="0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dirty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  <m:sup/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63137099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0&lt;r≤10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0560427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10&lt;r≤20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509762274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20&lt;r≤30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88268741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30&lt;r≤40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629940319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40&lt;r≤50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1745347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50&lt;r≤60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921956073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60&lt;r≤70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569970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70&lt;r≤80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28204115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80&lt;r≤90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23522431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90&lt;r≤100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1408141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94F7768F-386C-414A-8B3F-15AC68D707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8471577"/>
                  </p:ext>
                </p:extLst>
              </p:nvPr>
            </p:nvGraphicFramePr>
            <p:xfrm>
              <a:off x="3261997" y="1467184"/>
              <a:ext cx="8682350" cy="50909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36470">
                      <a:extLst>
                        <a:ext uri="{9D8B030D-6E8A-4147-A177-3AD203B41FA5}">
                          <a16:colId xmlns:a16="http://schemas.microsoft.com/office/drawing/2014/main" val="3848991679"/>
                        </a:ext>
                      </a:extLst>
                    </a:gridCol>
                    <a:gridCol w="1736470">
                      <a:extLst>
                        <a:ext uri="{9D8B030D-6E8A-4147-A177-3AD203B41FA5}">
                          <a16:colId xmlns:a16="http://schemas.microsoft.com/office/drawing/2014/main" val="2342949532"/>
                        </a:ext>
                      </a:extLst>
                    </a:gridCol>
                    <a:gridCol w="1736470">
                      <a:extLst>
                        <a:ext uri="{9D8B030D-6E8A-4147-A177-3AD203B41FA5}">
                          <a16:colId xmlns:a16="http://schemas.microsoft.com/office/drawing/2014/main" val="3384087755"/>
                        </a:ext>
                      </a:extLst>
                    </a:gridCol>
                    <a:gridCol w="1736470">
                      <a:extLst>
                        <a:ext uri="{9D8B030D-6E8A-4147-A177-3AD203B41FA5}">
                          <a16:colId xmlns:a16="http://schemas.microsoft.com/office/drawing/2014/main" val="2123717937"/>
                        </a:ext>
                      </a:extLst>
                    </a:gridCol>
                    <a:gridCol w="1736470">
                      <a:extLst>
                        <a:ext uri="{9D8B030D-6E8A-4147-A177-3AD203B41FA5}">
                          <a16:colId xmlns:a16="http://schemas.microsoft.com/office/drawing/2014/main" val="691162756"/>
                        </a:ext>
                      </a:extLst>
                    </a:gridCol>
                  </a:tblGrid>
                  <a:tr h="922114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CLASS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51" t="-3311" r="-301404" b="-458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51" t="-3311" r="-201404" b="-458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351" t="-3311" r="-101404" b="-458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351" t="-3311" r="-1404" b="-458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37099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r>
                            <a:rPr lang="en-US" i="1" dirty="0"/>
                            <a:t>0&lt;r≤10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60427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10&lt;r≤20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62274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20&lt;r≤30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8268741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30&lt;r≤40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940319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40&lt;r≤50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453470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50&lt;r≤60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956073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60&lt;r≤70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699708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70&lt;r≤80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204115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80&lt;r≤90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5224316"/>
                      </a:ext>
                    </a:extLst>
                  </a:tr>
                  <a:tr h="41688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/>
                            <a:t>90&lt;r≤100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8141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AA74F45B-49E8-4029-9AFC-51EA22913523}"/>
                  </a:ext>
                </a:extLst>
              </p:cNvPr>
              <p:cNvSpPr txBox="1"/>
              <p:nvPr/>
            </p:nvSpPr>
            <p:spPr>
              <a:xfrm>
                <a:off x="328928" y="1689564"/>
                <a:ext cx="2709547" cy="2996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Here,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Number of classes =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Total number of observations =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Expected frequency,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:r>
                  <a:rPr lang="en-US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(N/n)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(100/10)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10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4F45B-49E8-4029-9AFC-51EA22913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28" y="1689564"/>
                <a:ext cx="2709547" cy="2996911"/>
              </a:xfrm>
              <a:prstGeom prst="rect">
                <a:avLst/>
              </a:prstGeom>
              <a:blipFill>
                <a:blip r:embed="rId3"/>
                <a:stretch>
                  <a:fillRect l="-2027" t="-1016" b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178991F-BA12-4225-A694-34C7125FD522}"/>
              </a:ext>
            </a:extLst>
          </p:cNvPr>
          <p:cNvSpPr txBox="1"/>
          <p:nvPr/>
        </p:nvSpPr>
        <p:spPr>
          <a:xfrm>
            <a:off x="9520553" y="6489245"/>
            <a:ext cx="2138047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 = 7.8</a:t>
            </a:r>
          </a:p>
        </p:txBody>
      </p:sp>
    </p:spTree>
    <p:extLst>
      <p:ext uri="{BB962C8B-B14F-4D97-AF65-F5344CB8AC3E}">
        <p14:creationId xmlns:p14="http://schemas.microsoft.com/office/powerpoint/2010/main" val="3800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F4A434BF-B6EF-4C25-9103-3D8C7BC130F0}"/>
                  </a:ext>
                </a:extLst>
              </p:cNvPr>
              <p:cNvSpPr txBox="1"/>
              <p:nvPr/>
            </p:nvSpPr>
            <p:spPr>
              <a:xfrm>
                <a:off x="314325" y="1304925"/>
                <a:ext cx="4109577" cy="2302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7.8</a:t>
                </a:r>
              </a:p>
              <a:p>
                <a:pPr>
                  <a:lnSpc>
                    <a:spcPct val="115000"/>
                  </a:lnSpc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(10-1) = 9 degrees of freedom, at 95% confidence level, the acceptable value of chi-square is 16.919 which is greater than 7.8. Hence, the given set of random numbers is acceptable.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A434BF-B6EF-4C25-9103-3D8C7BC13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5" y="1304925"/>
                <a:ext cx="4109577" cy="2302938"/>
              </a:xfrm>
              <a:prstGeom prst="rect">
                <a:avLst/>
              </a:prstGeom>
              <a:blipFill>
                <a:blip r:embed="rId2"/>
                <a:stretch>
                  <a:fillRect l="-1335" t="-265" r="-1484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BFC4A2-9F1A-41F5-B2FC-97DAF3135B12}"/>
              </a:ext>
            </a:extLst>
          </p:cNvPr>
          <p:cNvSpPr txBox="1"/>
          <p:nvPr/>
        </p:nvSpPr>
        <p:spPr>
          <a:xfrm>
            <a:off x="628650" y="6292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F88B232-650C-4639-84D1-D5133CD6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98078"/>
              </p:ext>
            </p:extLst>
          </p:nvPr>
        </p:nvGraphicFramePr>
        <p:xfrm>
          <a:off x="4562475" y="1715292"/>
          <a:ext cx="7381875" cy="48379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5940">
                  <a:extLst>
                    <a:ext uri="{9D8B030D-6E8A-4147-A177-3AD203B41FA5}">
                      <a16:colId xmlns:a16="http://schemas.microsoft.com/office/drawing/2014/main" xmlns="" val="3958761904"/>
                    </a:ext>
                  </a:extLst>
                </a:gridCol>
                <a:gridCol w="1475940">
                  <a:extLst>
                    <a:ext uri="{9D8B030D-6E8A-4147-A177-3AD203B41FA5}">
                      <a16:colId xmlns:a16="http://schemas.microsoft.com/office/drawing/2014/main" xmlns="" val="588188350"/>
                    </a:ext>
                  </a:extLst>
                </a:gridCol>
                <a:gridCol w="1476665">
                  <a:extLst>
                    <a:ext uri="{9D8B030D-6E8A-4147-A177-3AD203B41FA5}">
                      <a16:colId xmlns:a16="http://schemas.microsoft.com/office/drawing/2014/main" xmlns="" val="71421298"/>
                    </a:ext>
                  </a:extLst>
                </a:gridCol>
                <a:gridCol w="1476665">
                  <a:extLst>
                    <a:ext uri="{9D8B030D-6E8A-4147-A177-3AD203B41FA5}">
                      <a16:colId xmlns:a16="http://schemas.microsoft.com/office/drawing/2014/main" xmlns="" val="3200752181"/>
                    </a:ext>
                  </a:extLst>
                </a:gridCol>
                <a:gridCol w="1476665">
                  <a:extLst>
                    <a:ext uri="{9D8B030D-6E8A-4147-A177-3AD203B41FA5}">
                      <a16:colId xmlns:a16="http://schemas.microsoft.com/office/drawing/2014/main" xmlns="" val="4041439036"/>
                    </a:ext>
                  </a:extLst>
                </a:gridCol>
              </a:tblGrid>
              <a:tr h="6450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Degrees of freedom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α = 0.20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α = 0.10</a:t>
                      </a:r>
                      <a:endParaRPr lang="en-US" sz="12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α = 0.05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α = 0.02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43982768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1.642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2.706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3.841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5.412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7064287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3.219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4.605</a:t>
                      </a:r>
                      <a:endParaRPr lang="en-US" sz="12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5.991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7.824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21591614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3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4.642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6.251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7.815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9.837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97799186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4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5.989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7.779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9.448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11.668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46193524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5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7.289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9.239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11.070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13.388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87187062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6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8.558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10.645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12.592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15.033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623642456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7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9.803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12.017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14.067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16.622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33287816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8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11.030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13.362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15.507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18.168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89477416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9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12.242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14.684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16.919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19.679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26992566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10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13.442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15.987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18.307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21.161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147228960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11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14.631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17.275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19.675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22.618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88656111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15.812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18.549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21.026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24.054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103600606"/>
                  </a:ext>
                </a:extLst>
              </a:tr>
              <a:tr h="32252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13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16.985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19.812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>
                          <a:effectLst/>
                        </a:rPr>
                        <a:t>22.362</a:t>
                      </a:r>
                      <a:endParaRPr lang="en-US" sz="1200" kern="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50" dirty="0">
                          <a:effectLst/>
                        </a:rPr>
                        <a:t>25.472</a:t>
                      </a:r>
                      <a:endParaRPr lang="en-US" sz="1200" kern="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2541530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D9B05C4-3112-4127-B1EB-0E1826A173BC}"/>
              </a:ext>
            </a:extLst>
          </p:cNvPr>
          <p:cNvSpPr txBox="1"/>
          <p:nvPr/>
        </p:nvSpPr>
        <p:spPr>
          <a:xfrm>
            <a:off x="6724650" y="127304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Critical values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64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Queueing System 1</Template>
  <TotalTime>10513</TotalTime>
  <Words>617</Words>
  <Application>Microsoft Office PowerPoint</Application>
  <PresentationFormat>Widescreen</PresentationFormat>
  <Paragraphs>362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SimSun</vt:lpstr>
      <vt:lpstr>Arial</vt:lpstr>
      <vt:lpstr>Calibri</vt:lpstr>
      <vt:lpstr>Calibri Light</vt:lpstr>
      <vt:lpstr>Cambria Math</vt:lpstr>
      <vt:lpstr>Mangal</vt:lpstr>
      <vt:lpstr>Sabon Next LT</vt:lpstr>
      <vt:lpstr>Times New Roman</vt:lpstr>
      <vt:lpstr>Office Theme</vt:lpstr>
      <vt:lpstr>RANDOM NUMBERS</vt:lpstr>
      <vt:lpstr>PowerPoint Presentation</vt:lpstr>
      <vt:lpstr>PowerPoint Presentation</vt:lpstr>
      <vt:lpstr>RANDOM NUMBERS</vt:lpstr>
      <vt:lpstr>PowerPoint Presentation</vt:lpstr>
      <vt:lpstr>RANDOM NUMBERS</vt:lpstr>
      <vt:lpstr>RANDOM NUMBERS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Zareen Mishma</dc:creator>
  <cp:lastModifiedBy>SOYKOT</cp:lastModifiedBy>
  <cp:revision>292</cp:revision>
  <dcterms:created xsi:type="dcterms:W3CDTF">2020-07-14T11:19:49Z</dcterms:created>
  <dcterms:modified xsi:type="dcterms:W3CDTF">2020-09-22T14:29:20Z</dcterms:modified>
</cp:coreProperties>
</file>