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81" r:id="rId3"/>
    <p:sldId id="296" r:id="rId4"/>
    <p:sldId id="294" r:id="rId5"/>
    <p:sldId id="2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5ABA-272D-461E-A1D0-9FD6B5EB9E4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AF3E7-DE78-4BC8-BE83-6B604A01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B65F9-9E01-4BD4-8B41-198E8A433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EBCEAC-2E49-4D71-87DF-393D74BDB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EB7453-DD78-45C6-B2C7-07C18977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7EE396-F3AC-44D7-9D44-D04FA3D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8CE1AB-BB87-4933-BFDF-0CF6AB81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0D6DD1-2E8C-40CE-87FE-8E5C8505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8F8DD1-F7B4-4F32-8931-3B239760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39DA1F-B9E5-4262-AC13-C86D06C3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DC8F42-4FBF-4572-88AA-1173C41D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1E5633-DB15-4DF1-A785-8875611A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3141B24-88CC-4DFF-8855-F48A58192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006FBC1-FFEC-4A4C-B81F-FB6DC0112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F7CA64-951A-4B47-ACBA-2B53D275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4A88AE-1ED0-4A06-BF7B-C390A3B5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8D64FE-4ABF-4E3E-85C7-F6C7DFDD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13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91A61D-DD3C-4EDE-87F1-F0D2F316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C771C5-ED34-4290-B4F5-436468BD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E2D8C0-1470-40BD-AC52-31E25AC9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3869DD-0398-475E-B1D3-3451B6F0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4CFF18-563C-4B7B-9338-90869B82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903E3-E71B-4625-A106-9C9A3A6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CE0926-1288-44DB-8466-91CB5386F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02435A-5341-475E-8D69-205ABF17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4ECFF1-EC4D-4A0D-B908-10882235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897B02-7830-4C4E-B427-E8231C88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8CAFD-8FD2-40D0-9404-148B127F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34B121-B882-4B54-B082-38D7DBBB5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D4A212-1674-4E31-8E55-FAE27206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E67AF8-384C-4A70-B6F0-2D289614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B9EE46-9ACE-4849-9B18-FB09F9BD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83E1A8-52C2-44E4-9738-3420FAC3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6E81D-A1B1-440E-86A0-51909CB0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95C528-746A-497D-9648-3FD24DE52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5864691-BBF6-453B-82FE-6160FD010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D7F669-936E-4CFE-8153-AD4622E7E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50D23B-03D3-41E3-B3A1-3D443CC47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54AF55C-110B-4C8F-8AE7-EC6A5884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E6788F9-F64B-4DFA-89B5-728C8B8D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A7598-8329-44D6-A379-36A9CFE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5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7EAD9C-45CA-4074-9054-6BF46DBC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CC4900-0B79-459E-B130-E530DF04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5AA682-89FF-4ED0-A07A-8114899C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4C77F-3008-4236-9C27-D54B6B05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E3CC6E-DEE2-441D-B841-65C85F03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E50A94B-5A43-408C-AC1E-CA0AA8DD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CC0DED-9071-4E96-873E-82409B91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3C5C4-AE23-4F91-AB91-A5235319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D4D8E8-CEC0-47C2-ADEB-669EC62B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DA6D3A-74C8-46AA-8443-C667EF54E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BF5FBA-8559-43D6-BCC1-1BB4BEFD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EA486B-5B97-4FD0-A28F-5F5EC810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23F253-0C26-4BD3-83CB-EA101D59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4F7CF-951E-45FC-ADC6-04332076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2232090-1845-43D7-98C5-6ACAB4791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BE38C9-12CB-4C14-AAF2-3DB5A71C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730666-4CA9-422D-ACA4-7DC8DD46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1D9E6A-97B6-43A3-8BB9-F5F8D195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A17E3D-B168-46D3-AE04-C662D863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1DAFA0F-58A9-4EF0-A0CA-80FDE4B9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569F83-3B21-4389-A4BC-4B6EB1EA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7E7449-C098-4389-B6B3-B93B36A56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B760E4-433B-4BB3-974D-D446774FD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FC92B8-127F-4886-B9E2-2AC3EE926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RANDOM NUMBERS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B09D3E9-2472-43B9-8B63-5C34AB1B1C00}"/>
              </a:ext>
            </a:extLst>
          </p:cNvPr>
          <p:cNvSpPr txBox="1"/>
          <p:nvPr/>
        </p:nvSpPr>
        <p:spPr>
          <a:xfrm>
            <a:off x="521207" y="1381124"/>
            <a:ext cx="10703979" cy="3161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five digits can follow the combinations given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(with example):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different digits = 12345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= 22960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pairs = 55996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of a kind = 52228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houses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77766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of a kind = 83333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of a kind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= 11111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B09D3E9-2472-43B9-8B63-5C34AB1B1C00}"/>
              </a:ext>
            </a:extLst>
          </p:cNvPr>
          <p:cNvSpPr txBox="1"/>
          <p:nvPr/>
        </p:nvSpPr>
        <p:spPr>
          <a:xfrm>
            <a:off x="773644" y="1228724"/>
            <a:ext cx="10703979" cy="5067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 - 3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sequence of 10,000 five digit random numbers has been generated, and an analysis of numbers indicate that there are 3075 numbers having five different digits, 4935 having a pair, 1135 having two pairs, 695 having three of a kind, 105 having full house, 54 having four of a kind and 01 having five of a kind. Use Poker test to determine if these random numbers are independent at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α = 0.01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different digits = (10/10) * (9/10) * (8/10) * (7/10) * (6/10) * (5!/5!) = 0.3024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= (10/10) * (1/10) * (9/10) * (8/10) * (7/10) * (5!/(2!3!)) = 0.5040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pairs = (10/10) * (1/10) * (1/10) * (9/10) * (8/10) * (5!/(2!2!1!)) * (1/2) = 0.1080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of a kind = (10/10) * (1/10) * (1/10) * (9/10) * (8/10) * (5!/(3!2!)) =  0.0720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houses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(10/10) * (1/10) * (1/10) * (9/10) * (1/10) * (5!/(3!2!)) = 0.009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of a kind = (10/10) * (1/10) * (1/10) * (1/10) * (9/10) * (5!/(4!1!)) = 0.0045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of a kind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(10/10) * (1/10) * (1/10) * (1/10) * (1/10) * (5!/(5!0!)) = 0.00001</a:t>
            </a:r>
          </a:p>
        </p:txBody>
      </p:sp>
    </p:spTree>
    <p:extLst>
      <p:ext uri="{BB962C8B-B14F-4D97-AF65-F5344CB8AC3E}">
        <p14:creationId xmlns:p14="http://schemas.microsoft.com/office/powerpoint/2010/main" val="21572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B09D3E9-2472-43B9-8B63-5C34AB1B1C00}"/>
              </a:ext>
            </a:extLst>
          </p:cNvPr>
          <p:cNvSpPr txBox="1"/>
          <p:nvPr/>
        </p:nvSpPr>
        <p:spPr>
          <a:xfrm>
            <a:off x="738188" y="1159528"/>
            <a:ext cx="10715623" cy="76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xmlns="" id="{94F7768F-386C-414A-8B3F-15AC68D707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675643"/>
                  </p:ext>
                </p:extLst>
              </p:nvPr>
            </p:nvGraphicFramePr>
            <p:xfrm>
              <a:off x="738188" y="1790076"/>
              <a:ext cx="10806114" cy="40634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1019">
                      <a:extLst>
                        <a:ext uri="{9D8B030D-6E8A-4147-A177-3AD203B41FA5}">
                          <a16:colId xmlns:a16="http://schemas.microsoft.com/office/drawing/2014/main" xmlns="" val="3848991679"/>
                        </a:ext>
                      </a:extLst>
                    </a:gridCol>
                    <a:gridCol w="1801019">
                      <a:extLst>
                        <a:ext uri="{9D8B030D-6E8A-4147-A177-3AD203B41FA5}">
                          <a16:colId xmlns:a16="http://schemas.microsoft.com/office/drawing/2014/main" xmlns="" val="2342949532"/>
                        </a:ext>
                      </a:extLst>
                    </a:gridCol>
                    <a:gridCol w="1801019">
                      <a:extLst>
                        <a:ext uri="{9D8B030D-6E8A-4147-A177-3AD203B41FA5}">
                          <a16:colId xmlns:a16="http://schemas.microsoft.com/office/drawing/2014/main" xmlns="" val="655679500"/>
                        </a:ext>
                      </a:extLst>
                    </a:gridCol>
                    <a:gridCol w="1801019">
                      <a:extLst>
                        <a:ext uri="{9D8B030D-6E8A-4147-A177-3AD203B41FA5}">
                          <a16:colId xmlns:a16="http://schemas.microsoft.com/office/drawing/2014/main" xmlns="" val="3384087755"/>
                        </a:ext>
                      </a:extLst>
                    </a:gridCol>
                    <a:gridCol w="1801019">
                      <a:extLst>
                        <a:ext uri="{9D8B030D-6E8A-4147-A177-3AD203B41FA5}">
                          <a16:colId xmlns:a16="http://schemas.microsoft.com/office/drawing/2014/main" xmlns="" val="2123717937"/>
                        </a:ext>
                      </a:extLst>
                    </a:gridCol>
                    <a:gridCol w="1801019">
                      <a:extLst>
                        <a:ext uri="{9D8B030D-6E8A-4147-A177-3AD203B41FA5}">
                          <a16:colId xmlns:a16="http://schemas.microsoft.com/office/drawing/2014/main" xmlns="" val="691162756"/>
                        </a:ext>
                      </a:extLst>
                    </a:gridCol>
                  </a:tblGrid>
                  <a:tr h="922114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Combination Distribution, </a:t>
                          </a:r>
                          <a:r>
                            <a:rPr lang="en-US" sz="18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Observed Frequency,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b="0" i="0" dirty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Frequency,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b="0" i="0" dirty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  <m:sup/>
                                        </m:sSubSup>
                                        <m:r>
                                          <a:rPr lang="en-US" sz="1800" i="0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</m:d>
                                  </m:e>
                                  <m:sub/>
                                  <m:sup/>
                                </m:sSubSup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  <m:sup/>
                                        </m:sSubSup>
                                        <m:r>
                                          <a:rPr lang="en-US" sz="1800" i="0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</m:d>
                                  </m:e>
                                  <m:sub/>
                                  <m:sup>
                                    <m:r>
                                      <a:rPr lang="en-US" sz="18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8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8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𝑂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800" b="0" i="0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en-US" sz="1800" i="0" dirty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8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8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800" b="0" i="0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  <m:sup/>
                                            </m:sSubSup>
                                          </m:e>
                                        </m:d>
                                      </m:e>
                                      <m:sub/>
                                      <m:sup>
                                        <m:r>
                                          <a:rPr lang="en-US" sz="1800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dirty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  <m:sup/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631370990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Five different digits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056042786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Pairs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09762274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Two pairs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88268741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Three of a kind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29940319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Full houses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717453470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Four of a kind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21956073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Five of a kind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8569970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94F7768F-386C-414A-8B3F-15AC68D707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675643"/>
                  </p:ext>
                </p:extLst>
              </p:nvPr>
            </p:nvGraphicFramePr>
            <p:xfrm>
              <a:off x="738188" y="1790076"/>
              <a:ext cx="10806114" cy="40634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1019">
                      <a:extLst>
                        <a:ext uri="{9D8B030D-6E8A-4147-A177-3AD203B41FA5}">
                          <a16:colId xmlns:a16="http://schemas.microsoft.com/office/drawing/2014/main" val="3848991679"/>
                        </a:ext>
                      </a:extLst>
                    </a:gridCol>
                    <a:gridCol w="1801019">
                      <a:extLst>
                        <a:ext uri="{9D8B030D-6E8A-4147-A177-3AD203B41FA5}">
                          <a16:colId xmlns:a16="http://schemas.microsoft.com/office/drawing/2014/main" val="2342949532"/>
                        </a:ext>
                      </a:extLst>
                    </a:gridCol>
                    <a:gridCol w="1801019">
                      <a:extLst>
                        <a:ext uri="{9D8B030D-6E8A-4147-A177-3AD203B41FA5}">
                          <a16:colId xmlns:a16="http://schemas.microsoft.com/office/drawing/2014/main" val="655679500"/>
                        </a:ext>
                      </a:extLst>
                    </a:gridCol>
                    <a:gridCol w="1801019">
                      <a:extLst>
                        <a:ext uri="{9D8B030D-6E8A-4147-A177-3AD203B41FA5}">
                          <a16:colId xmlns:a16="http://schemas.microsoft.com/office/drawing/2014/main" val="3384087755"/>
                        </a:ext>
                      </a:extLst>
                    </a:gridCol>
                    <a:gridCol w="1801019">
                      <a:extLst>
                        <a:ext uri="{9D8B030D-6E8A-4147-A177-3AD203B41FA5}">
                          <a16:colId xmlns:a16="http://schemas.microsoft.com/office/drawing/2014/main" val="2123717937"/>
                        </a:ext>
                      </a:extLst>
                    </a:gridCol>
                    <a:gridCol w="1801019">
                      <a:extLst>
                        <a:ext uri="{9D8B030D-6E8A-4147-A177-3AD203B41FA5}">
                          <a16:colId xmlns:a16="http://schemas.microsoft.com/office/drawing/2014/main" val="691162756"/>
                        </a:ext>
                      </a:extLst>
                    </a:gridCol>
                  </a:tblGrid>
                  <a:tr h="922114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Combination Distribution, </a:t>
                          </a:r>
                          <a:r>
                            <a:rPr lang="en-US" sz="18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78" t="-3289" r="-402034" b="-3440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289" r="-300676" b="-3440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17" t="-3289" r="-201695" b="-3440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662" t="-3289" r="-101014" b="-3440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356" t="-3289" r="-1356" b="-3440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37099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Five different digits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6042786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Pairs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62274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Two pairs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8268741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Three of a kind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940319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Full houses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453470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Four of a kind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956073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Five of a kind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970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178991F-BA12-4225-A694-34C7125FD522}"/>
              </a:ext>
            </a:extLst>
          </p:cNvPr>
          <p:cNvSpPr txBox="1"/>
          <p:nvPr/>
        </p:nvSpPr>
        <p:spPr>
          <a:xfrm>
            <a:off x="1752542" y="5853574"/>
            <a:ext cx="9791759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= 10,000	            10,000					           11.0165         </a:t>
            </a:r>
          </a:p>
        </p:txBody>
      </p:sp>
    </p:spTree>
    <p:extLst>
      <p:ext uri="{BB962C8B-B14F-4D97-AF65-F5344CB8AC3E}">
        <p14:creationId xmlns:p14="http://schemas.microsoft.com/office/powerpoint/2010/main" val="380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F4A434BF-B6EF-4C25-9103-3D8C7BC130F0}"/>
                  </a:ext>
                </a:extLst>
              </p:cNvPr>
              <p:cNvSpPr txBox="1"/>
              <p:nvPr/>
            </p:nvSpPr>
            <p:spPr>
              <a:xfrm>
                <a:off x="314325" y="1304925"/>
                <a:ext cx="4109577" cy="2940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dirty="0"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/>
                        </m:ctrlPr>
                      </m:sSubSupPr>
                      <m:e>
                        <m:r>
                          <a:rPr lang="en-US" i="1" dirty="0"/>
                          <m:t>𝑥</m:t>
                        </m:r>
                      </m:e>
                      <m:sub>
                        <m:r>
                          <a:rPr lang="en-US" i="0" dirty="0"/>
                          <m:t>0</m:t>
                        </m:r>
                      </m:sub>
                      <m:sup>
                        <m:r>
                          <a:rPr lang="en-US" i="0" dirty="0"/>
                          <m:t>2</m:t>
                        </m:r>
                      </m:sup>
                    </m:sSubSup>
                    <m:r>
                      <a:rPr lang="en-US" i="1" dirty="0"/>
                      <m:t> 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= 11.0165</a:t>
                </a:r>
              </a:p>
              <a:p>
                <a:pPr>
                  <a:lnSpc>
                    <a:spcPct val="115000"/>
                  </a:lnSpc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cs typeface="Times New Roman" panose="02020603050405020304" pitchFamily="18" charset="0"/>
                  </a:rPr>
                  <a:t>For (7-1) = 6 degrees of freedom, the critical value, </a:t>
                </a:r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l-GR" i="1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α</a:t>
                </a:r>
                <a:r>
                  <a:rPr lang="en-US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 = 16.812 (as </a:t>
                </a:r>
                <a:r>
                  <a:rPr lang="el-GR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α</a:t>
                </a:r>
                <a:r>
                  <a:rPr lang="en-US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 = 0.01). Since the computed value 11.0165 is less than </a:t>
                </a:r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l-GR" i="1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α</a:t>
                </a:r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the given random numbers are independent at (1-0.01) = 0.99 or (0.99*100)% = 99% confidence level</a:t>
                </a:r>
                <a:endParaRPr lang="en-US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4A434BF-B6EF-4C25-9103-3D8C7BC13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1304925"/>
                <a:ext cx="4109577" cy="2940036"/>
              </a:xfrm>
              <a:prstGeom prst="rect">
                <a:avLst/>
              </a:prstGeom>
              <a:blipFill rotWithShape="0">
                <a:blip r:embed="rId2"/>
                <a:stretch>
                  <a:fillRect l="-1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BFC4A2-9F1A-41F5-B2FC-97DAF3135B12}"/>
              </a:ext>
            </a:extLst>
          </p:cNvPr>
          <p:cNvSpPr txBox="1"/>
          <p:nvPr/>
        </p:nvSpPr>
        <p:spPr>
          <a:xfrm>
            <a:off x="628650" y="6292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9B05C4-3112-4127-B1EB-0E1826A173BC}"/>
              </a:ext>
            </a:extLst>
          </p:cNvPr>
          <p:cNvSpPr txBox="1"/>
          <p:nvPr/>
        </p:nvSpPr>
        <p:spPr>
          <a:xfrm>
            <a:off x="6724650" y="127304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Critical values</a:t>
            </a:r>
            <a:endParaRPr lang="en-U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FA44C0BA-D53B-4F4F-A8A6-FC99E5126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22064"/>
              </p:ext>
            </p:extLst>
          </p:nvPr>
        </p:nvGraphicFramePr>
        <p:xfrm>
          <a:off x="4838700" y="1855330"/>
          <a:ext cx="6618923" cy="46407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783">
                  <a:extLst>
                    <a:ext uri="{9D8B030D-6E8A-4147-A177-3AD203B41FA5}">
                      <a16:colId xmlns:a16="http://schemas.microsoft.com/office/drawing/2014/main" xmlns="" val="1620433953"/>
                    </a:ext>
                  </a:extLst>
                </a:gridCol>
                <a:gridCol w="1658596">
                  <a:extLst>
                    <a:ext uri="{9D8B030D-6E8A-4147-A177-3AD203B41FA5}">
                      <a16:colId xmlns:a16="http://schemas.microsoft.com/office/drawing/2014/main" xmlns="" val="3013140936"/>
                    </a:ext>
                  </a:extLst>
                </a:gridCol>
                <a:gridCol w="1658596">
                  <a:extLst>
                    <a:ext uri="{9D8B030D-6E8A-4147-A177-3AD203B41FA5}">
                      <a16:colId xmlns:a16="http://schemas.microsoft.com/office/drawing/2014/main" xmlns="" val="105085085"/>
                    </a:ext>
                  </a:extLst>
                </a:gridCol>
                <a:gridCol w="1643948">
                  <a:extLst>
                    <a:ext uri="{9D8B030D-6E8A-4147-A177-3AD203B41FA5}">
                      <a16:colId xmlns:a16="http://schemas.microsoft.com/office/drawing/2014/main" xmlns="" val="2193635594"/>
                    </a:ext>
                  </a:extLst>
                </a:gridCol>
              </a:tblGrid>
              <a:tr h="7734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Degrees of freedom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 = 0.05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 = 0.02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 = 0.01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87672958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3.841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5.412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6.635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84037191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5.991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7.824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9.210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59640569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7.815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9.837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11.345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45873349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9.448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11.668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13.277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34189565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11.070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13.388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15.087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18178020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12.592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15.033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16.812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96596281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14.067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16.622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18.475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6039276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15.507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18.168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20.090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50263107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16.919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19.679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21.666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81779276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18.307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21.161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23.209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5295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Queueing System 1</Template>
  <TotalTime>10578</TotalTime>
  <Words>488</Words>
  <Application>Microsoft Office PowerPoint</Application>
  <PresentationFormat>Widescreen</PresentationFormat>
  <Paragraphs>123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SimSun</vt:lpstr>
      <vt:lpstr>Arial</vt:lpstr>
      <vt:lpstr>Calibri</vt:lpstr>
      <vt:lpstr>Calibri Light</vt:lpstr>
      <vt:lpstr>Cambria Math</vt:lpstr>
      <vt:lpstr>Sabon Next LT</vt:lpstr>
      <vt:lpstr>Times New Roman</vt:lpstr>
      <vt:lpstr>Office Theme</vt:lpstr>
      <vt:lpstr>RANDOM NUMBERS</vt:lpstr>
      <vt:lpstr>RANDOM NUMBERS</vt:lpstr>
      <vt:lpstr>RANDOM NUMBERS</vt:lpstr>
      <vt:lpstr>RANDOM NUMBERS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Zareen Mishma</dc:creator>
  <cp:lastModifiedBy>SOYKOT</cp:lastModifiedBy>
  <cp:revision>317</cp:revision>
  <dcterms:created xsi:type="dcterms:W3CDTF">2020-07-14T11:19:49Z</dcterms:created>
  <dcterms:modified xsi:type="dcterms:W3CDTF">2020-09-22T13:12:49Z</dcterms:modified>
</cp:coreProperties>
</file>